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2"/>
  </p:notesMasterIdLst>
  <p:handoutMasterIdLst>
    <p:handoutMasterId r:id="rId263"/>
  </p:handoutMasterIdLst>
  <p:sldIdLst>
    <p:sldId id="258"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0" r:id="rId81"/>
    <p:sldId id="351" r:id="rId82"/>
    <p:sldId id="352" r:id="rId83"/>
    <p:sldId id="353" r:id="rId84"/>
    <p:sldId id="354" r:id="rId85"/>
    <p:sldId id="355" r:id="rId86"/>
    <p:sldId id="356" r:id="rId87"/>
    <p:sldId id="357" r:id="rId88"/>
    <p:sldId id="358" r:id="rId89"/>
    <p:sldId id="359" r:id="rId90"/>
    <p:sldId id="360" r:id="rId91"/>
    <p:sldId id="361" r:id="rId92"/>
    <p:sldId id="362" r:id="rId93"/>
    <p:sldId id="363" r:id="rId94"/>
    <p:sldId id="364" r:id="rId95"/>
    <p:sldId id="365" r:id="rId96"/>
    <p:sldId id="366" r:id="rId97"/>
    <p:sldId id="367" r:id="rId98"/>
    <p:sldId id="368" r:id="rId99"/>
    <p:sldId id="369" r:id="rId100"/>
    <p:sldId id="370" r:id="rId101"/>
    <p:sldId id="371" r:id="rId102"/>
    <p:sldId id="372" r:id="rId103"/>
    <p:sldId id="373" r:id="rId104"/>
    <p:sldId id="374" r:id="rId105"/>
    <p:sldId id="375" r:id="rId106"/>
    <p:sldId id="376" r:id="rId107"/>
    <p:sldId id="377" r:id="rId108"/>
    <p:sldId id="378" r:id="rId109"/>
    <p:sldId id="379" r:id="rId110"/>
    <p:sldId id="380" r:id="rId111"/>
    <p:sldId id="381" r:id="rId112"/>
    <p:sldId id="382" r:id="rId113"/>
    <p:sldId id="383" r:id="rId114"/>
    <p:sldId id="384" r:id="rId115"/>
    <p:sldId id="385" r:id="rId116"/>
    <p:sldId id="386" r:id="rId117"/>
    <p:sldId id="387" r:id="rId118"/>
    <p:sldId id="388" r:id="rId119"/>
    <p:sldId id="389" r:id="rId120"/>
    <p:sldId id="390" r:id="rId121"/>
    <p:sldId id="391" r:id="rId122"/>
    <p:sldId id="392" r:id="rId123"/>
    <p:sldId id="393" r:id="rId124"/>
    <p:sldId id="394" r:id="rId125"/>
    <p:sldId id="395" r:id="rId126"/>
    <p:sldId id="396" r:id="rId127"/>
    <p:sldId id="397" r:id="rId128"/>
    <p:sldId id="398" r:id="rId129"/>
    <p:sldId id="399" r:id="rId130"/>
    <p:sldId id="400" r:id="rId131"/>
    <p:sldId id="401" r:id="rId132"/>
    <p:sldId id="402" r:id="rId133"/>
    <p:sldId id="403" r:id="rId134"/>
    <p:sldId id="404" r:id="rId135"/>
    <p:sldId id="405" r:id="rId136"/>
    <p:sldId id="406" r:id="rId137"/>
    <p:sldId id="407" r:id="rId138"/>
    <p:sldId id="408" r:id="rId139"/>
    <p:sldId id="409" r:id="rId140"/>
    <p:sldId id="410" r:id="rId141"/>
    <p:sldId id="411" r:id="rId142"/>
    <p:sldId id="412" r:id="rId143"/>
    <p:sldId id="413" r:id="rId144"/>
    <p:sldId id="414" r:id="rId145"/>
    <p:sldId id="415" r:id="rId146"/>
    <p:sldId id="416" r:id="rId147"/>
    <p:sldId id="417" r:id="rId148"/>
    <p:sldId id="418" r:id="rId149"/>
    <p:sldId id="419" r:id="rId150"/>
    <p:sldId id="420" r:id="rId151"/>
    <p:sldId id="421" r:id="rId152"/>
    <p:sldId id="422" r:id="rId153"/>
    <p:sldId id="423" r:id="rId154"/>
    <p:sldId id="424" r:id="rId155"/>
    <p:sldId id="425" r:id="rId156"/>
    <p:sldId id="426" r:id="rId157"/>
    <p:sldId id="427" r:id="rId158"/>
    <p:sldId id="428" r:id="rId159"/>
    <p:sldId id="429" r:id="rId160"/>
    <p:sldId id="430" r:id="rId161"/>
    <p:sldId id="431" r:id="rId162"/>
    <p:sldId id="432" r:id="rId163"/>
    <p:sldId id="433" r:id="rId164"/>
    <p:sldId id="434" r:id="rId165"/>
    <p:sldId id="435" r:id="rId166"/>
    <p:sldId id="436" r:id="rId167"/>
    <p:sldId id="437" r:id="rId168"/>
    <p:sldId id="438" r:id="rId169"/>
    <p:sldId id="439" r:id="rId170"/>
    <p:sldId id="440" r:id="rId171"/>
    <p:sldId id="441" r:id="rId172"/>
    <p:sldId id="442" r:id="rId173"/>
    <p:sldId id="443" r:id="rId174"/>
    <p:sldId id="444" r:id="rId175"/>
    <p:sldId id="445" r:id="rId176"/>
    <p:sldId id="446" r:id="rId177"/>
    <p:sldId id="447" r:id="rId178"/>
    <p:sldId id="448" r:id="rId179"/>
    <p:sldId id="449" r:id="rId180"/>
    <p:sldId id="450" r:id="rId181"/>
    <p:sldId id="451" r:id="rId182"/>
    <p:sldId id="452" r:id="rId183"/>
    <p:sldId id="453" r:id="rId184"/>
    <p:sldId id="454" r:id="rId185"/>
    <p:sldId id="455" r:id="rId186"/>
    <p:sldId id="456" r:id="rId187"/>
    <p:sldId id="457" r:id="rId188"/>
    <p:sldId id="458" r:id="rId189"/>
    <p:sldId id="459" r:id="rId190"/>
    <p:sldId id="460" r:id="rId191"/>
    <p:sldId id="461" r:id="rId192"/>
    <p:sldId id="462" r:id="rId193"/>
    <p:sldId id="463" r:id="rId194"/>
    <p:sldId id="464" r:id="rId195"/>
    <p:sldId id="465" r:id="rId196"/>
    <p:sldId id="466" r:id="rId197"/>
    <p:sldId id="467" r:id="rId198"/>
    <p:sldId id="468" r:id="rId199"/>
    <p:sldId id="469" r:id="rId200"/>
    <p:sldId id="470" r:id="rId201"/>
    <p:sldId id="471" r:id="rId202"/>
    <p:sldId id="472" r:id="rId203"/>
    <p:sldId id="473" r:id="rId204"/>
    <p:sldId id="474" r:id="rId205"/>
    <p:sldId id="475" r:id="rId206"/>
    <p:sldId id="476" r:id="rId207"/>
    <p:sldId id="477" r:id="rId208"/>
    <p:sldId id="478" r:id="rId209"/>
    <p:sldId id="479" r:id="rId210"/>
    <p:sldId id="480" r:id="rId211"/>
    <p:sldId id="481" r:id="rId212"/>
    <p:sldId id="482" r:id="rId213"/>
    <p:sldId id="483" r:id="rId214"/>
    <p:sldId id="484" r:id="rId215"/>
    <p:sldId id="485" r:id="rId216"/>
    <p:sldId id="486" r:id="rId217"/>
    <p:sldId id="487" r:id="rId218"/>
    <p:sldId id="488" r:id="rId219"/>
    <p:sldId id="489" r:id="rId220"/>
    <p:sldId id="490" r:id="rId221"/>
    <p:sldId id="491" r:id="rId222"/>
    <p:sldId id="492" r:id="rId223"/>
    <p:sldId id="493" r:id="rId224"/>
    <p:sldId id="494" r:id="rId225"/>
    <p:sldId id="495" r:id="rId226"/>
    <p:sldId id="496" r:id="rId227"/>
    <p:sldId id="497" r:id="rId228"/>
    <p:sldId id="498" r:id="rId229"/>
    <p:sldId id="499" r:id="rId230"/>
    <p:sldId id="500" r:id="rId231"/>
    <p:sldId id="501" r:id="rId232"/>
    <p:sldId id="502" r:id="rId233"/>
    <p:sldId id="504" r:id="rId234"/>
    <p:sldId id="505" r:id="rId235"/>
    <p:sldId id="506" r:id="rId236"/>
    <p:sldId id="508" r:id="rId237"/>
    <p:sldId id="509" r:id="rId238"/>
    <p:sldId id="510" r:id="rId239"/>
    <p:sldId id="512" r:id="rId240"/>
    <p:sldId id="513" r:id="rId241"/>
    <p:sldId id="514" r:id="rId242"/>
    <p:sldId id="515" r:id="rId243"/>
    <p:sldId id="516" r:id="rId244"/>
    <p:sldId id="517" r:id="rId245"/>
    <p:sldId id="519" r:id="rId246"/>
    <p:sldId id="520" r:id="rId247"/>
    <p:sldId id="521" r:id="rId248"/>
    <p:sldId id="523" r:id="rId249"/>
    <p:sldId id="524" r:id="rId250"/>
    <p:sldId id="525" r:id="rId251"/>
    <p:sldId id="527" r:id="rId252"/>
    <p:sldId id="528" r:id="rId253"/>
    <p:sldId id="529" r:id="rId254"/>
    <p:sldId id="531" r:id="rId255"/>
    <p:sldId id="533" r:id="rId256"/>
    <p:sldId id="534" r:id="rId257"/>
    <p:sldId id="535" r:id="rId258"/>
    <p:sldId id="537" r:id="rId259"/>
    <p:sldId id="538" r:id="rId260"/>
    <p:sldId id="539" r:id="rId2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0">
          <p15:clr>
            <a:srgbClr val="A4A3A4"/>
          </p15:clr>
        </p15:guide>
        <p15:guide id="2" pos="5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433835-5D93-B442-A02E-5F5A5906080F}" v="4" dt="2021-01-04T19:39:34.512"/>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5" autoAdjust="0"/>
    <p:restoredTop sz="75170" autoAdjust="0"/>
  </p:normalViewPr>
  <p:slideViewPr>
    <p:cSldViewPr snapToGrid="0">
      <p:cViewPr varScale="1">
        <p:scale>
          <a:sx n="94" d="100"/>
          <a:sy n="94" d="100"/>
        </p:scale>
        <p:origin x="928" y="200"/>
      </p:cViewPr>
      <p:guideLst>
        <p:guide orient="horz" pos="920"/>
        <p:guide pos="568"/>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microsoft.com/office/2016/11/relationships/changesInfo" Target="changesInfos/changesInfo1.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microsoft.com/office/2015/10/relationships/revisionInfo" Target="revisionInfo.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notesMaster" Target="notesMasters/notesMaster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handoutMaster" Target="handoutMasters/handoutMaster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viewProps" Target="viewProps.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theme" Target="theme/theme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tableStyles" Target="tableStyles.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05433835-5D93-B442-A02E-5F5A5906080F}"/>
    <pc:docChg chg="custSel modSld">
      <pc:chgData name="Kathryn Leeber" userId="15028f3c-0a13-4345-9369-dac953ae4f16" providerId="ADAL" clId="{05433835-5D93-B442-A02E-5F5A5906080F}" dt="2021-01-04T19:39:34.512" v="6" actId="1076"/>
      <pc:docMkLst>
        <pc:docMk/>
      </pc:docMkLst>
      <pc:sldChg chg="modSp mod">
        <pc:chgData name="Kathryn Leeber" userId="15028f3c-0a13-4345-9369-dac953ae4f16" providerId="ADAL" clId="{05433835-5D93-B442-A02E-5F5A5906080F}" dt="2021-01-04T19:38:27.387" v="1" actId="20577"/>
        <pc:sldMkLst>
          <pc:docMk/>
          <pc:sldMk cId="0" sldId="322"/>
        </pc:sldMkLst>
        <pc:spChg chg="mod">
          <ac:chgData name="Kathryn Leeber" userId="15028f3c-0a13-4345-9369-dac953ae4f16" providerId="ADAL" clId="{05433835-5D93-B442-A02E-5F5A5906080F}" dt="2021-01-04T19:38:27.387" v="1" actId="20577"/>
          <ac:spMkLst>
            <pc:docMk/>
            <pc:sldMk cId="0" sldId="322"/>
            <ac:spMk id="4" creationId="{00000000-0000-0000-0000-000000000000}"/>
          </ac:spMkLst>
        </pc:spChg>
      </pc:sldChg>
      <pc:sldChg chg="addSp delSp modSp mod">
        <pc:chgData name="Kathryn Leeber" userId="15028f3c-0a13-4345-9369-dac953ae4f16" providerId="ADAL" clId="{05433835-5D93-B442-A02E-5F5A5906080F}" dt="2021-01-04T19:39:34.512" v="6" actId="1076"/>
        <pc:sldMkLst>
          <pc:docMk/>
          <pc:sldMk cId="0" sldId="413"/>
        </pc:sldMkLst>
        <pc:spChg chg="add del mod">
          <ac:chgData name="Kathryn Leeber" userId="15028f3c-0a13-4345-9369-dac953ae4f16" providerId="ADAL" clId="{05433835-5D93-B442-A02E-5F5A5906080F}" dt="2021-01-04T19:39:21.173" v="3" actId="478"/>
          <ac:spMkLst>
            <pc:docMk/>
            <pc:sldMk cId="0" sldId="413"/>
            <ac:spMk id="2" creationId="{CCCE2DD7-8DF6-D947-B5BF-B181CDF51334}"/>
          </ac:spMkLst>
        </pc:spChg>
        <pc:spChg chg="del">
          <ac:chgData name="Kathryn Leeber" userId="15028f3c-0a13-4345-9369-dac953ae4f16" providerId="ADAL" clId="{05433835-5D93-B442-A02E-5F5A5906080F}" dt="2021-01-04T19:39:19.030" v="2" actId="478"/>
          <ac:spMkLst>
            <pc:docMk/>
            <pc:sldMk cId="0" sldId="413"/>
            <ac:spMk id="160771" creationId="{00000000-0000-0000-0000-000000000000}"/>
          </ac:spMkLst>
        </pc:spChg>
        <pc:picChg chg="mod">
          <ac:chgData name="Kathryn Leeber" userId="15028f3c-0a13-4345-9369-dac953ae4f16" providerId="ADAL" clId="{05433835-5D93-B442-A02E-5F5A5906080F}" dt="2021-01-04T19:39:34.512" v="6" actId="1076"/>
          <ac:picMkLst>
            <pc:docMk/>
            <pc:sldMk cId="0" sldId="413"/>
            <ac:picMk id="9218" creationId="{00000000-0000-0000-0000-000000000000}"/>
          </ac:picMkLst>
        </pc:picChg>
      </pc:sldChg>
    </pc:docChg>
  </pc:docChgLst>
  <pc:docChgLst>
    <pc:chgData name="Kathryn Leeber" userId="15028f3c-0a13-4345-9369-dac953ae4f16" providerId="ADAL" clId="{DCF9BAAB-D4C2-9A44-A455-C7BF99BB6DC8}"/>
    <pc:docChg chg="modSld">
      <pc:chgData name="Kathryn Leeber" userId="15028f3c-0a13-4345-9369-dac953ae4f16" providerId="ADAL" clId="{DCF9BAAB-D4C2-9A44-A455-C7BF99BB6DC8}" dt="2020-12-18T18:30:43.134" v="1" actId="20577"/>
      <pc:docMkLst>
        <pc:docMk/>
      </pc:docMkLst>
      <pc:sldChg chg="modSp mod modNotesTx">
        <pc:chgData name="Kathryn Leeber" userId="15028f3c-0a13-4345-9369-dac953ae4f16" providerId="ADAL" clId="{DCF9BAAB-D4C2-9A44-A455-C7BF99BB6DC8}" dt="2020-12-18T18:30:43.134" v="1" actId="20577"/>
        <pc:sldMkLst>
          <pc:docMk/>
          <pc:sldMk cId="0" sldId="494"/>
        </pc:sldMkLst>
        <pc:spChg chg="mod">
          <ac:chgData name="Kathryn Leeber" userId="15028f3c-0a13-4345-9369-dac953ae4f16" providerId="ADAL" clId="{DCF9BAAB-D4C2-9A44-A455-C7BF99BB6DC8}" dt="2020-12-18T18:30:39.766" v="0" actId="20577"/>
          <ac:spMkLst>
            <pc:docMk/>
            <pc:sldMk cId="0" sldId="494"/>
            <ac:spMk id="243715" creationId="{00000000-0000-0000-0000-000000000000}"/>
          </ac:spMkLst>
        </pc:spChg>
      </pc:sldChg>
    </pc:docChg>
  </pc:docChgLst>
  <pc:docChgLst>
    <pc:chgData name="Kathryn Leeber" userId="15028f3c-0a13-4345-9369-dac953ae4f16" providerId="ADAL" clId="{B50BA58C-E2F9-F64F-9AAB-59A75820890C}"/>
    <pc:docChg chg="modSld">
      <pc:chgData name="Kathryn Leeber" userId="15028f3c-0a13-4345-9369-dac953ae4f16" providerId="ADAL" clId="{B50BA58C-E2F9-F64F-9AAB-59A75820890C}" dt="2020-12-03T14:34:35.463" v="1" actId="207"/>
      <pc:docMkLst>
        <pc:docMk/>
      </pc:docMkLst>
      <pc:sldChg chg="modSp mod">
        <pc:chgData name="Kathryn Leeber" userId="15028f3c-0a13-4345-9369-dac953ae4f16" providerId="ADAL" clId="{B50BA58C-E2F9-F64F-9AAB-59A75820890C}" dt="2020-12-03T14:34:35.463" v="1" actId="207"/>
        <pc:sldMkLst>
          <pc:docMk/>
          <pc:sldMk cId="1732698309" sldId="258"/>
        </pc:sldMkLst>
        <pc:spChg chg="mod">
          <ac:chgData name="Kathryn Leeber" userId="15028f3c-0a13-4345-9369-dac953ae4f16" providerId="ADAL" clId="{B50BA58C-E2F9-F64F-9AAB-59A75820890C}" dt="2020-12-03T14:34:35.463" v="1" actId="207"/>
          <ac:spMkLst>
            <pc:docMk/>
            <pc:sldMk cId="1732698309" sldId="258"/>
            <ac:spMk id="19" creationId="{A58A35F8-EA88-094E-8EAD-88FE6A07C44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1/4/21</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1/4/21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ln/>
        </p:spPr>
      </p:sp>
      <p:sp>
        <p:nvSpPr>
          <p:cNvPr id="292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dirty="0">
              <a:latin typeface="Times New Roman" charset="0"/>
              <a:ea typeface="MS PGothic" charset="-128"/>
            </a:endParaRPr>
          </a:p>
          <a:p>
            <a:r>
              <a:rPr lang="en-US" altLang="en-US" dirty="0">
                <a:latin typeface="Times New Roman" charset="0"/>
                <a:ea typeface="MS PGothic" charset="-128"/>
              </a:rPr>
              <a:t>Special Patient Populations</a:t>
            </a:r>
          </a:p>
          <a:p>
            <a:r>
              <a:rPr lang="en-US" altLang="en-US" dirty="0">
                <a:latin typeface="Times New Roman" charset="0"/>
                <a:ea typeface="MS PGothic" charset="-128"/>
              </a:rPr>
              <a:t>Applies a fundamental knowledge of the growth, development, and aging and assessment findings to provide basic emergency care and transportation for a patient with special needs.</a:t>
            </a:r>
          </a:p>
          <a:p>
            <a:endParaRPr lang="en-US" altLang="en-US" dirty="0">
              <a:latin typeface="Times New Roman" charset="0"/>
              <a:ea typeface="MS PGothic" charset="-128"/>
            </a:endParaRPr>
          </a:p>
        </p:txBody>
      </p:sp>
      <p:sp>
        <p:nvSpPr>
          <p:cNvPr id="292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4E9560C-2647-6A4D-9A32-A2019AAFE8EE}" type="slidenum">
              <a:rPr lang="en-US" altLang="en-US" sz="1200"/>
              <a:pPr eaLnBrk="1" hangingPunct="1"/>
              <a:t>2</a:t>
            </a:fld>
            <a:endParaRPr lang="en-US" altLang="en-US" sz="1200" dirty="0"/>
          </a:p>
        </p:txBody>
      </p:sp>
    </p:spTree>
    <p:extLst>
      <p:ext uri="{BB962C8B-B14F-4D97-AF65-F5344CB8AC3E}">
        <p14:creationId xmlns:p14="http://schemas.microsoft.com/office/powerpoint/2010/main" val="1704147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a:ln/>
        </p:spPr>
      </p:sp>
      <p:sp>
        <p:nvSpPr>
          <p:cNvPr id="302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Pathophysiology, assessment, and management of trauma in the</a:t>
            </a:r>
          </a:p>
          <a:p>
            <a:r>
              <a:rPr lang="en-US" altLang="en-US" dirty="0">
                <a:latin typeface="Times New Roman" charset="0"/>
                <a:ea typeface="MS PGothic" charset="-128"/>
              </a:rPr>
              <a:t>• Pediatric patient </a:t>
            </a:r>
          </a:p>
        </p:txBody>
      </p:sp>
      <p:sp>
        <p:nvSpPr>
          <p:cNvPr id="302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99710E8-25D9-1A47-9530-1DC27A20588A}" type="slidenum">
              <a:rPr lang="en-US" altLang="en-US" sz="1200"/>
              <a:pPr eaLnBrk="1" hangingPunct="1"/>
              <a:t>11</a:t>
            </a:fld>
            <a:endParaRPr lang="en-US" altLang="en-US" sz="1200" dirty="0"/>
          </a:p>
        </p:txBody>
      </p:sp>
    </p:spTree>
    <p:extLst>
      <p:ext uri="{BB962C8B-B14F-4D97-AF65-F5344CB8AC3E}">
        <p14:creationId xmlns:p14="http://schemas.microsoft.com/office/powerpoint/2010/main" val="149269146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Slide Image Placeholder 1"/>
          <p:cNvSpPr>
            <a:spLocks noGrp="1" noRot="1" noChangeAspect="1" noTextEdit="1"/>
          </p:cNvSpPr>
          <p:nvPr>
            <p:ph type="sldImg"/>
          </p:nvPr>
        </p:nvSpPr>
        <p:spPr>
          <a:ln/>
        </p:spPr>
      </p:sp>
      <p:sp>
        <p:nvSpPr>
          <p:cNvPr id="403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Asthma</a:t>
            </a:r>
          </a:p>
          <a:p>
            <a:r>
              <a:rPr lang="en-US" altLang="en-US" dirty="0">
                <a:latin typeface="Times New Roman" charset="0"/>
                <a:ea typeface="MS PGothic" charset="-128"/>
              </a:rPr>
              <a:t>        1.     A condition in which the smaller air passages (bronchioles) become inflamed, swell, and produce excessive mucus, which leads to difficulty breathing</a:t>
            </a:r>
            <a:endParaRPr lang="en-IN" altLang="en-US" dirty="0">
              <a:latin typeface="Times New Roman" charset="0"/>
              <a:ea typeface="MS PGothic" charset="-128"/>
            </a:endParaRPr>
          </a:p>
          <a:p>
            <a:r>
              <a:rPr lang="en-US" altLang="en-US" dirty="0">
                <a:latin typeface="Times New Roman" charset="0"/>
                <a:ea typeface="MS PGothic" charset="-128"/>
              </a:rPr>
              <a:t>        2.     A true emergency if not promptly identified and treated</a:t>
            </a:r>
            <a:endParaRPr lang="en-IN" altLang="en-US" dirty="0">
              <a:latin typeface="Times New Roman" charset="0"/>
              <a:ea typeface="MS PGothic" charset="-128"/>
            </a:endParaRPr>
          </a:p>
          <a:p>
            <a:r>
              <a:rPr lang="en-US" altLang="en-US" dirty="0">
                <a:latin typeface="Times New Roman" charset="0"/>
                <a:ea typeface="MS PGothic" charset="-128"/>
              </a:rPr>
              <a:t>                a.    Common causes for an asthma attack include upper respiratory infection, exercise, exposure to cold air or smoke, and emotional stress.</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03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F57ED02-E7B2-B844-A1DF-67DEDC0D5A13}" type="slidenum">
              <a:rPr lang="en-US" altLang="en-US" sz="1200"/>
              <a:pPr eaLnBrk="1" hangingPunct="1"/>
              <a:t>101</a:t>
            </a:fld>
            <a:endParaRPr lang="en-US" altLang="en-US" sz="1200" dirty="0"/>
          </a:p>
        </p:txBody>
      </p:sp>
    </p:spTree>
    <p:extLst>
      <p:ext uri="{BB962C8B-B14F-4D97-AF65-F5344CB8AC3E}">
        <p14:creationId xmlns:p14="http://schemas.microsoft.com/office/powerpoint/2010/main" val="41936522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Slide Image Placeholder 1"/>
          <p:cNvSpPr>
            <a:spLocks noGrp="1" noRot="1" noChangeAspect="1" noTextEdit="1"/>
          </p:cNvSpPr>
          <p:nvPr>
            <p:ph type="sldImg"/>
          </p:nvPr>
        </p:nvSpPr>
        <p:spPr>
          <a:ln/>
        </p:spPr>
      </p:sp>
      <p:sp>
        <p:nvSpPr>
          <p:cNvPr id="404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Signs and symptoms of asthma</a:t>
            </a:r>
            <a:endParaRPr lang="en-IN" altLang="en-US" dirty="0">
              <a:latin typeface="Times New Roman" charset="0"/>
              <a:ea typeface="MS PGothic" charset="-128"/>
            </a:endParaRPr>
          </a:p>
          <a:p>
            <a:r>
              <a:rPr lang="en-US" altLang="en-US" dirty="0">
                <a:latin typeface="Times New Roman" charset="0"/>
                <a:ea typeface="MS PGothic" charset="-128"/>
              </a:rPr>
              <a:t>       a.    Wheezes</a:t>
            </a:r>
            <a:endParaRPr lang="en-IN" altLang="en-US" dirty="0">
              <a:latin typeface="Times New Roman" charset="0"/>
              <a:ea typeface="MS PGothic" charset="-128"/>
            </a:endParaRPr>
          </a:p>
          <a:p>
            <a:r>
              <a:rPr lang="en-US" altLang="en-US" dirty="0">
                <a:latin typeface="Times New Roman" charset="0"/>
                <a:ea typeface="MS PGothic" charset="-128"/>
              </a:rPr>
              <a:t>       b.    Cyanosis</a:t>
            </a:r>
            <a:endParaRPr lang="en-IN" altLang="en-US" dirty="0">
              <a:latin typeface="Times New Roman" charset="0"/>
              <a:ea typeface="MS PGothic" charset="-128"/>
            </a:endParaRPr>
          </a:p>
          <a:p>
            <a:r>
              <a:rPr lang="en-US" altLang="en-US" dirty="0">
                <a:latin typeface="Times New Roman" charset="0"/>
                <a:ea typeface="MS PGothic" charset="-128"/>
              </a:rPr>
              <a:t>       c.    Respiratory arrest </a:t>
            </a:r>
          </a:p>
          <a:p>
            <a:r>
              <a:rPr lang="en-US" altLang="en-US" dirty="0">
                <a:latin typeface="Times New Roman" charset="0"/>
                <a:ea typeface="MS PGothic" charset="-128"/>
              </a:rPr>
              <a:t>       d.    Tripod position</a:t>
            </a:r>
          </a:p>
        </p:txBody>
      </p:sp>
      <p:sp>
        <p:nvSpPr>
          <p:cNvPr id="404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69539EE-CF1F-C442-83C5-673B57C62E65}" type="slidenum">
              <a:rPr lang="en-US" altLang="en-US" sz="1200"/>
              <a:pPr eaLnBrk="1" hangingPunct="1"/>
              <a:t>102</a:t>
            </a:fld>
            <a:endParaRPr lang="en-US" altLang="en-US" sz="1200" dirty="0"/>
          </a:p>
        </p:txBody>
      </p:sp>
    </p:spTree>
    <p:extLst>
      <p:ext uri="{BB962C8B-B14F-4D97-AF65-F5344CB8AC3E}">
        <p14:creationId xmlns:p14="http://schemas.microsoft.com/office/powerpoint/2010/main" val="23005754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Slide Image Placeholder 1"/>
          <p:cNvSpPr>
            <a:spLocks noGrp="1" noRot="1" noChangeAspect="1" noTextEdit="1"/>
          </p:cNvSpPr>
          <p:nvPr>
            <p:ph type="sldImg"/>
          </p:nvPr>
        </p:nvSpPr>
        <p:spPr>
          <a:ln/>
        </p:spPr>
      </p:sp>
      <p:sp>
        <p:nvSpPr>
          <p:cNvPr id="405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4.    Treatment of pediatric patient with asthma</a:t>
            </a:r>
            <a:endParaRPr lang="en-IN" altLang="en-US" dirty="0">
              <a:latin typeface="Times New Roman" charset="0"/>
              <a:ea typeface="MS PGothic" charset="-128"/>
            </a:endParaRPr>
          </a:p>
          <a:p>
            <a:r>
              <a:rPr lang="en-US" altLang="en-US" dirty="0">
                <a:latin typeface="Times New Roman" charset="0"/>
                <a:ea typeface="MS PGothic" charset="-128"/>
              </a:rPr>
              <a:t>       a.    Allow the patient to maintain a position of comfort</a:t>
            </a:r>
            <a:endParaRPr lang="en-IN" altLang="en-US" dirty="0">
              <a:latin typeface="Times New Roman" charset="0"/>
              <a:ea typeface="MS PGothic" charset="-128"/>
            </a:endParaRPr>
          </a:p>
          <a:p>
            <a:r>
              <a:rPr lang="en-US" altLang="en-US" dirty="0">
                <a:latin typeface="Times New Roman" charset="0"/>
                <a:ea typeface="MS PGothic" charset="-128"/>
              </a:rPr>
              <a:t>       b.    Administer supplemental oxygen.</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a:t>
            </a:r>
            <a:r>
              <a:rPr lang="en-US" sz="1200" kern="1200" dirty="0">
                <a:solidFill>
                  <a:schemeClr val="tx1"/>
                </a:solidFill>
                <a:effectLst/>
                <a:latin typeface="Times New Roman" pitchFamily="18" charset="0"/>
                <a:ea typeface="MS PGothic" pitchFamily="34" charset="-128"/>
                <a:cs typeface="MS PGothic" charset="0"/>
              </a:rPr>
              <a:t>   Albuterol alone or with ipratropium via MDI or nebulizer</a:t>
            </a:r>
            <a:r>
              <a:rPr lang="en-US" altLang="en-US" dirty="0">
                <a:latin typeface="Times New Roman" charset="0"/>
                <a:ea typeface="MS PGothic" charset="-128"/>
              </a:rPr>
              <a:t>.</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 d.    Contact ALS.</a:t>
            </a:r>
          </a:p>
          <a:p>
            <a:r>
              <a:rPr lang="en-US" sz="1200" kern="1200" dirty="0">
                <a:solidFill>
                  <a:schemeClr val="tx1"/>
                </a:solidFill>
                <a:effectLst/>
                <a:latin typeface="Times New Roman" pitchFamily="18" charset="0"/>
                <a:ea typeface="MS PGothic" pitchFamily="34" charset="-128"/>
                <a:cs typeface="MS PGothic" charset="0"/>
              </a:rPr>
              <a:t>       e.    Assist ventilations if needed.</a:t>
            </a:r>
            <a:endParaRPr lang="en-US" altLang="en-US" dirty="0">
              <a:latin typeface="Times New Roman" charset="0"/>
              <a:ea typeface="MS PGothic" charset="-128"/>
            </a:endParaRPr>
          </a:p>
        </p:txBody>
      </p:sp>
      <p:sp>
        <p:nvSpPr>
          <p:cNvPr id="405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1A5289E-B56F-7C44-9B66-E821147700CC}" type="slidenum">
              <a:rPr lang="en-US" altLang="en-US" sz="1200"/>
              <a:pPr eaLnBrk="1" hangingPunct="1"/>
              <a:t>103</a:t>
            </a:fld>
            <a:endParaRPr lang="en-US" altLang="en-US" sz="1200" dirty="0"/>
          </a:p>
        </p:txBody>
      </p:sp>
    </p:spTree>
    <p:extLst>
      <p:ext uri="{BB962C8B-B14F-4D97-AF65-F5344CB8AC3E}">
        <p14:creationId xmlns:p14="http://schemas.microsoft.com/office/powerpoint/2010/main" val="110654379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Slide Image Placeholder 1"/>
          <p:cNvSpPr>
            <a:spLocks noGrp="1" noRot="1" noChangeAspect="1" noTextEdit="1"/>
          </p:cNvSpPr>
          <p:nvPr>
            <p:ph type="sldImg"/>
          </p:nvPr>
        </p:nvSpPr>
        <p:spPr>
          <a:ln/>
        </p:spPr>
      </p:sp>
      <p:sp>
        <p:nvSpPr>
          <p:cNvPr id="407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Pneumonia</a:t>
            </a:r>
          </a:p>
          <a:p>
            <a:r>
              <a:rPr lang="en-US" altLang="en-US" dirty="0">
                <a:latin typeface="Times New Roman" charset="0"/>
                <a:ea typeface="MS PGothic" charset="-128"/>
              </a:rPr>
              <a:t>       1.   Pneumonia is a general term that refers to an infection of the lungs.</a:t>
            </a:r>
            <a:endParaRPr lang="en-IN" altLang="en-US" dirty="0">
              <a:latin typeface="Times New Roman" charset="0"/>
              <a:ea typeface="MS PGothic" charset="-128"/>
            </a:endParaRPr>
          </a:p>
          <a:p>
            <a:r>
              <a:rPr lang="en-US" altLang="en-US" dirty="0">
                <a:latin typeface="Times New Roman" charset="0"/>
                <a:ea typeface="MS PGothic" charset="-128"/>
              </a:rPr>
              <a:t>             a.    Often a secondary infection; it occurs after a preexisting infection such as a cold. </a:t>
            </a:r>
            <a:endParaRPr lang="en-IN" altLang="en-US" dirty="0">
              <a:latin typeface="Times New Roman" charset="0"/>
              <a:ea typeface="MS PGothic" charset="-128"/>
            </a:endParaRPr>
          </a:p>
          <a:p>
            <a:r>
              <a:rPr lang="en-US" altLang="en-US" dirty="0">
                <a:latin typeface="Times New Roman" charset="0"/>
                <a:ea typeface="MS PGothic" charset="-128"/>
              </a:rPr>
              <a:t>             b.    Can also occur from chemical ingestion or a direct lung injury or a submersion incident</a:t>
            </a:r>
            <a:endParaRPr lang="en-IN" altLang="en-US" dirty="0">
              <a:latin typeface="Times New Roman" charset="0"/>
              <a:ea typeface="MS PGothic" charset="-128"/>
            </a:endParaRPr>
          </a:p>
          <a:p>
            <a:r>
              <a:rPr lang="en-US" altLang="en-US" dirty="0">
                <a:latin typeface="Times New Roman" charset="0"/>
                <a:ea typeface="MS PGothic" charset="-128"/>
              </a:rPr>
              <a:t>             c.    Children with diseases causing immunodeficiency are at increased risk for developing pneumonia.</a:t>
            </a:r>
            <a:endParaRPr lang="en-IN" altLang="en-US" dirty="0">
              <a:latin typeface="Times New Roman" charset="0"/>
              <a:ea typeface="MS PGothic" charset="-128"/>
            </a:endParaRPr>
          </a:p>
          <a:p>
            <a:r>
              <a:rPr lang="en-US" altLang="en-US" dirty="0">
                <a:latin typeface="Times New Roman" charset="0"/>
                <a:ea typeface="MS PGothic" charset="-128"/>
              </a:rPr>
              <a:t>             d.    Incidence is greatest during fall and winter months.</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07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50A73D6-B30D-E646-9543-AB37BBAAFAD2}" type="slidenum">
              <a:rPr lang="en-US" altLang="en-US" sz="1200"/>
              <a:pPr eaLnBrk="1" hangingPunct="1"/>
              <a:t>104</a:t>
            </a:fld>
            <a:endParaRPr lang="en-US" altLang="en-US" sz="1200" dirty="0"/>
          </a:p>
        </p:txBody>
      </p:sp>
    </p:spTree>
    <p:extLst>
      <p:ext uri="{BB962C8B-B14F-4D97-AF65-F5344CB8AC3E}">
        <p14:creationId xmlns:p14="http://schemas.microsoft.com/office/powerpoint/2010/main" val="31419272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Slide Image Placeholder 1"/>
          <p:cNvSpPr>
            <a:spLocks noGrp="1" noRot="1" noChangeAspect="1" noTextEdit="1"/>
          </p:cNvSpPr>
          <p:nvPr>
            <p:ph type="sldImg"/>
          </p:nvPr>
        </p:nvSpPr>
        <p:spPr>
          <a:ln/>
        </p:spPr>
      </p:sp>
      <p:sp>
        <p:nvSpPr>
          <p:cNvPr id="408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Presentation in the pediatric patient</a:t>
            </a:r>
            <a:endParaRPr lang="en-IN" altLang="en-US" dirty="0">
              <a:latin typeface="Times New Roman" charset="0"/>
              <a:ea typeface="MS PGothic" charset="-128"/>
            </a:endParaRPr>
          </a:p>
          <a:p>
            <a:r>
              <a:rPr lang="en-US" altLang="en-US" dirty="0">
                <a:latin typeface="Times New Roman" charset="0"/>
                <a:ea typeface="MS PGothic" charset="-128"/>
              </a:rPr>
              <a:t>       a.     Unusual rapid breathing, or will breathe with grunting or wheezing sounds</a:t>
            </a:r>
            <a:endParaRPr lang="en-IN" altLang="en-US" dirty="0">
              <a:latin typeface="Times New Roman" charset="0"/>
              <a:ea typeface="MS PGothic" charset="-128"/>
            </a:endParaRPr>
          </a:p>
          <a:p>
            <a:r>
              <a:rPr lang="en-US" altLang="en-US" dirty="0">
                <a:latin typeface="Times New Roman" charset="0"/>
                <a:ea typeface="MS PGothic" charset="-128"/>
              </a:rPr>
              <a:t>       b.     Nasal flaring</a:t>
            </a:r>
            <a:endParaRPr lang="en-IN" altLang="en-US" dirty="0">
              <a:latin typeface="Times New Roman" charset="0"/>
              <a:ea typeface="MS PGothic" charset="-128"/>
            </a:endParaRPr>
          </a:p>
          <a:p>
            <a:r>
              <a:rPr lang="en-US" altLang="en-US" dirty="0">
                <a:latin typeface="Times New Roman" charset="0"/>
                <a:ea typeface="MS PGothic" charset="-128"/>
              </a:rPr>
              <a:t>       c.     Tachypnea</a:t>
            </a:r>
            <a:endParaRPr lang="en-IN" altLang="en-US" dirty="0">
              <a:latin typeface="Times New Roman" charset="0"/>
              <a:ea typeface="MS PGothic" charset="-128"/>
            </a:endParaRPr>
          </a:p>
          <a:p>
            <a:r>
              <a:rPr lang="en-US" altLang="en-US" dirty="0">
                <a:latin typeface="Times New Roman" charset="0"/>
                <a:ea typeface="MS PGothic" charset="-128"/>
              </a:rPr>
              <a:t>       d.     Hypothermia or fever</a:t>
            </a:r>
            <a:endParaRPr lang="en-IN" altLang="en-US" dirty="0">
              <a:latin typeface="Times New Roman" charset="0"/>
              <a:ea typeface="MS PGothic" charset="-128"/>
            </a:endParaRPr>
          </a:p>
          <a:p>
            <a:r>
              <a:rPr lang="en-US" altLang="en-US" dirty="0">
                <a:latin typeface="Times New Roman" charset="0"/>
                <a:ea typeface="MS PGothic" charset="-128"/>
              </a:rPr>
              <a:t>       e.     Unilateral diminished breath sounds or crackles over the infected lung segments</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08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45D4701-8FE8-AD49-ABF6-0554CD771443}" type="slidenum">
              <a:rPr lang="en-US" altLang="en-US" sz="1200"/>
              <a:pPr eaLnBrk="1" hangingPunct="1"/>
              <a:t>105</a:t>
            </a:fld>
            <a:endParaRPr lang="en-US" altLang="en-US" sz="1200" dirty="0"/>
          </a:p>
        </p:txBody>
      </p:sp>
    </p:spTree>
    <p:extLst>
      <p:ext uri="{BB962C8B-B14F-4D97-AF65-F5344CB8AC3E}">
        <p14:creationId xmlns:p14="http://schemas.microsoft.com/office/powerpoint/2010/main" val="212232474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Slide Image Placeholder 1"/>
          <p:cNvSpPr>
            <a:spLocks noGrp="1" noRot="1" noChangeAspect="1" noTextEdit="1"/>
          </p:cNvSpPr>
          <p:nvPr>
            <p:ph type="sldImg"/>
          </p:nvPr>
        </p:nvSpPr>
        <p:spPr>
          <a:ln/>
        </p:spPr>
      </p:sp>
      <p:sp>
        <p:nvSpPr>
          <p:cNvPr id="409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3.    Treatment of pneumonia in the pediatric patient</a:t>
            </a:r>
            <a:endParaRPr lang="en-IN" altLang="en-US" dirty="0">
              <a:latin typeface="Times New Roman" charset="0"/>
              <a:ea typeface="MS PGothic" charset="-128"/>
            </a:endParaRPr>
          </a:p>
          <a:p>
            <a:r>
              <a:rPr lang="en-US" altLang="en-US" dirty="0">
                <a:latin typeface="Times New Roman" charset="0"/>
                <a:ea typeface="MS PGothic" charset="-128"/>
              </a:rPr>
              <a:t>       a.     Primary treatment will be supportive.</a:t>
            </a:r>
            <a:endParaRPr lang="en-IN" altLang="en-US" dirty="0">
              <a:latin typeface="Times New Roman" charset="0"/>
              <a:ea typeface="MS PGothic" charset="-128"/>
            </a:endParaRPr>
          </a:p>
          <a:p>
            <a:r>
              <a:rPr lang="en-US" altLang="en-US" dirty="0">
                <a:latin typeface="Times New Roman" charset="0"/>
                <a:ea typeface="MS PGothic" charset="-128"/>
              </a:rPr>
              <a:t>       b.     Administer supplemental oxygen if required.</a:t>
            </a:r>
            <a:endParaRPr lang="en-IN" altLang="en-US" dirty="0">
              <a:latin typeface="Times New Roman" charset="0"/>
              <a:ea typeface="MS PGothic"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c.     Administer a bronchodilator if the child is wheezing</a:t>
            </a:r>
          </a:p>
          <a:p>
            <a:r>
              <a:rPr lang="en-US" altLang="en-US" dirty="0">
                <a:latin typeface="Times New Roman" charset="0"/>
                <a:ea typeface="MS PGothic" charset="-128"/>
              </a:rPr>
              <a:t>4.    Diagnosis of pneumonia must be confirmed in the hospital.</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09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8B07453-CAB8-D14D-ACDA-09CD00A5C517}" type="slidenum">
              <a:rPr lang="en-US" altLang="en-US" sz="1200"/>
              <a:pPr eaLnBrk="1" hangingPunct="1"/>
              <a:t>106</a:t>
            </a:fld>
            <a:endParaRPr lang="en-US" altLang="en-US" sz="1200" dirty="0"/>
          </a:p>
        </p:txBody>
      </p:sp>
    </p:spTree>
    <p:extLst>
      <p:ext uri="{BB962C8B-B14F-4D97-AF65-F5344CB8AC3E}">
        <p14:creationId xmlns:p14="http://schemas.microsoft.com/office/powerpoint/2010/main" val="20867977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Image Placeholder 1"/>
          <p:cNvSpPr>
            <a:spLocks noGrp="1" noRot="1" noChangeAspect="1" noTextEdit="1"/>
          </p:cNvSpPr>
          <p:nvPr>
            <p:ph type="sldImg"/>
          </p:nvPr>
        </p:nvSpPr>
        <p:spPr>
          <a:ln/>
        </p:spPr>
      </p:sp>
      <p:sp>
        <p:nvSpPr>
          <p:cNvPr id="410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Croup</a:t>
            </a:r>
          </a:p>
          <a:p>
            <a:r>
              <a:rPr lang="en-US" altLang="en-US" dirty="0">
                <a:latin typeface="Times New Roman" charset="0"/>
                <a:ea typeface="MS PGothic" charset="-128"/>
              </a:rPr>
              <a:t>        1.   An infection of the airway below the level of the vocal cords, usually caused by a virus</a:t>
            </a:r>
            <a:endParaRPr lang="en-IN" altLang="en-US" dirty="0">
              <a:latin typeface="Times New Roman" charset="0"/>
              <a:ea typeface="MS PGothic" charset="-128"/>
            </a:endParaRPr>
          </a:p>
          <a:p>
            <a:r>
              <a:rPr lang="en-US" altLang="en-US" dirty="0">
                <a:latin typeface="Times New Roman" charset="0"/>
                <a:ea typeface="MS PGothic" charset="-128"/>
              </a:rPr>
              <a:t>              a.    Typically seen in children between ages 6 months and 3 years</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Easily passed between children</a:t>
            </a:r>
            <a:endParaRPr lang="en-IN" altLang="en-US" dirty="0">
              <a:latin typeface="Times New Roman" charset="0"/>
              <a:ea typeface="MS PGothic" charset="-128"/>
            </a:endParaRPr>
          </a:p>
          <a:p>
            <a:r>
              <a:rPr lang="en-US" altLang="en-US" dirty="0">
                <a:latin typeface="Times New Roman" charset="0"/>
                <a:ea typeface="MS PGothic" charset="-128"/>
              </a:rPr>
              <a:t>        2.   Starts with a cold, cough, and a low-grade fever that develops over 2 days</a:t>
            </a:r>
            <a:endParaRPr lang="en-IN" altLang="en-US" dirty="0">
              <a:latin typeface="Times New Roman" charset="0"/>
              <a:ea typeface="MS PGothic" charset="-128"/>
            </a:endParaRPr>
          </a:p>
          <a:p>
            <a:r>
              <a:rPr lang="en-US" altLang="en-US" dirty="0">
                <a:latin typeface="Times New Roman" charset="0"/>
                <a:ea typeface="MS PGothic" charset="-128"/>
              </a:rPr>
              <a:t>              a.    The hallmark signs of croup are stridor and a seal-bark cough.</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10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58E37B1-8B56-8B45-93F8-83D61BBF594F}" type="slidenum">
              <a:rPr lang="en-US" altLang="en-US" sz="1200"/>
              <a:pPr eaLnBrk="1" hangingPunct="1"/>
              <a:t>107</a:t>
            </a:fld>
            <a:endParaRPr lang="en-US" altLang="en-US" sz="1200" dirty="0"/>
          </a:p>
        </p:txBody>
      </p:sp>
    </p:spTree>
    <p:extLst>
      <p:ext uri="{BB962C8B-B14F-4D97-AF65-F5344CB8AC3E}">
        <p14:creationId xmlns:p14="http://schemas.microsoft.com/office/powerpoint/2010/main" val="44014926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Slide Image Placeholder 1"/>
          <p:cNvSpPr>
            <a:spLocks noGrp="1" noRot="1" noChangeAspect="1" noTextEdit="1"/>
          </p:cNvSpPr>
          <p:nvPr>
            <p:ph type="sldImg"/>
          </p:nvPr>
        </p:nvSpPr>
        <p:spPr>
          <a:ln/>
        </p:spPr>
      </p:sp>
      <p:sp>
        <p:nvSpPr>
          <p:cNvPr id="411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3.     Croup often responds well to the administration of humidified oxygen.</a:t>
            </a:r>
            <a:endParaRPr lang="en-IN" altLang="en-US" dirty="0">
              <a:latin typeface="Times New Roman" charset="0"/>
              <a:ea typeface="MS PGothic" charset="-128"/>
            </a:endParaRPr>
          </a:p>
          <a:p>
            <a:r>
              <a:rPr lang="en-US" altLang="en-US" dirty="0">
                <a:latin typeface="Times New Roman" charset="0"/>
                <a:ea typeface="MS PGothic" charset="-128"/>
              </a:rPr>
              <a:t>        a.    Bronchodilators are </a:t>
            </a:r>
            <a:r>
              <a:rPr lang="en-US" altLang="en-US" i="1" dirty="0">
                <a:latin typeface="Times New Roman" charset="0"/>
                <a:ea typeface="MS PGothic" charset="-128"/>
              </a:rPr>
              <a:t>not</a:t>
            </a:r>
            <a:r>
              <a:rPr lang="en-US" altLang="en-US" dirty="0">
                <a:latin typeface="Times New Roman" charset="0"/>
                <a:ea typeface="MS PGothic" charset="-128"/>
              </a:rPr>
              <a:t> indicated for croup and can make the child worse.</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11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66BC4FB-3ACD-6843-88C5-33E813A5F367}" type="slidenum">
              <a:rPr lang="en-US" altLang="en-US" sz="1200"/>
              <a:pPr eaLnBrk="1" hangingPunct="1"/>
              <a:t>108</a:t>
            </a:fld>
            <a:endParaRPr lang="en-US" altLang="en-US" sz="1200" dirty="0"/>
          </a:p>
        </p:txBody>
      </p:sp>
    </p:spTree>
    <p:extLst>
      <p:ext uri="{BB962C8B-B14F-4D97-AF65-F5344CB8AC3E}">
        <p14:creationId xmlns:p14="http://schemas.microsoft.com/office/powerpoint/2010/main" val="165493255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Slide Image Placeholder 1"/>
          <p:cNvSpPr>
            <a:spLocks noGrp="1" noRot="1" noChangeAspect="1" noTextEdit="1"/>
          </p:cNvSpPr>
          <p:nvPr>
            <p:ph type="sldImg"/>
          </p:nvPr>
        </p:nvSpPr>
        <p:spPr>
          <a:ln/>
        </p:spPr>
      </p:sp>
      <p:sp>
        <p:nvSpPr>
          <p:cNvPr id="412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Epiglottitis</a:t>
            </a:r>
          </a:p>
          <a:p>
            <a:r>
              <a:rPr lang="en-US" altLang="en-US" dirty="0">
                <a:latin typeface="Times New Roman" charset="0"/>
                <a:ea typeface="MS PGothic" charset="-128"/>
              </a:rPr>
              <a:t>       1.    An infection of the soft tissue in the area above the vocal cords</a:t>
            </a:r>
            <a:endParaRPr lang="en-IN" altLang="en-US" dirty="0">
              <a:latin typeface="Times New Roman" charset="0"/>
              <a:ea typeface="MS PGothic" charset="-128"/>
            </a:endParaRPr>
          </a:p>
          <a:p>
            <a:r>
              <a:rPr lang="en-US" altLang="en-US" dirty="0">
                <a:latin typeface="Times New Roman" charset="0"/>
                <a:ea typeface="MS PGothic" charset="-128"/>
              </a:rPr>
              <a:t>              a.     Bacterial infection is the most common cause.</a:t>
            </a:r>
            <a:endParaRPr lang="en-IN" altLang="en-US" dirty="0">
              <a:latin typeface="Times New Roman" charset="0"/>
              <a:ea typeface="MS PGothic" charset="-128"/>
            </a:endParaRPr>
          </a:p>
          <a:p>
            <a:r>
              <a:rPr lang="en-US" altLang="en-US" dirty="0">
                <a:latin typeface="Times New Roman" charset="0"/>
                <a:ea typeface="MS PGothic" charset="-128"/>
              </a:rPr>
              <a:t>       2.    Since the development of a vaccine against one organism that causes epiglottitis, the incidence of this disease has dramatically decreased.</a:t>
            </a:r>
            <a:endParaRPr lang="en-IN" altLang="en-US" dirty="0">
              <a:latin typeface="Times New Roman" charset="0"/>
              <a:ea typeface="MS PGothic" charset="-128"/>
            </a:endParaRPr>
          </a:p>
          <a:p>
            <a:r>
              <a:rPr lang="en-US" altLang="en-US" dirty="0">
                <a:latin typeface="Times New Roman" charset="0"/>
                <a:ea typeface="MS PGothic" charset="-128"/>
              </a:rPr>
              <a:t>       3.    In preschool- and school-aged children especially, the epiglottis can swell to two to three times its normal size.</a:t>
            </a:r>
            <a:endParaRPr lang="en-IN" altLang="en-US" dirty="0">
              <a:latin typeface="Times New Roman" charset="0"/>
              <a:ea typeface="MS PGothic" charset="-128"/>
            </a:endParaRPr>
          </a:p>
          <a:p>
            <a:r>
              <a:rPr lang="en-US" altLang="en-US" dirty="0">
                <a:latin typeface="Times New Roman" charset="0"/>
                <a:ea typeface="MS PGothic" charset="-128"/>
              </a:rPr>
              <a:t>       4.    Children with this infection look ill, report a very sore throat, and have a high fever.</a:t>
            </a:r>
            <a:endParaRPr lang="en-IN" altLang="en-US" dirty="0">
              <a:latin typeface="Times New Roman" charset="0"/>
              <a:ea typeface="MS PGothic" charset="-128"/>
            </a:endParaRPr>
          </a:p>
          <a:p>
            <a:r>
              <a:rPr lang="en-US" altLang="en-US" dirty="0">
                <a:latin typeface="Times New Roman" charset="0"/>
                <a:ea typeface="MS PGothic" charset="-128"/>
              </a:rPr>
              <a:t>              a.    They will often be found in the tripod position and drooling.</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12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2420297-6970-3A44-905C-659CE7A5E19E}" type="slidenum">
              <a:rPr lang="en-US" altLang="en-US" sz="1200"/>
              <a:pPr eaLnBrk="1" hangingPunct="1"/>
              <a:t>109</a:t>
            </a:fld>
            <a:endParaRPr lang="en-US" altLang="en-US" sz="1200" dirty="0"/>
          </a:p>
        </p:txBody>
      </p:sp>
    </p:spTree>
    <p:extLst>
      <p:ext uri="{BB962C8B-B14F-4D97-AF65-F5344CB8AC3E}">
        <p14:creationId xmlns:p14="http://schemas.microsoft.com/office/powerpoint/2010/main" val="24320552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p:cNvSpPr>
            <a:spLocks noGrp="1" noRot="1" noChangeAspect="1" noTextEdit="1"/>
          </p:cNvSpPr>
          <p:nvPr>
            <p:ph type="sldImg"/>
          </p:nvPr>
        </p:nvSpPr>
        <p:spPr>
          <a:ln/>
        </p:spPr>
      </p:sp>
      <p:sp>
        <p:nvSpPr>
          <p:cNvPr id="413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Bronchiolitis</a:t>
            </a:r>
          </a:p>
          <a:p>
            <a:r>
              <a:rPr lang="en-US" altLang="en-US" dirty="0">
                <a:latin typeface="Times New Roman" charset="0"/>
                <a:ea typeface="MS PGothic" charset="-128"/>
              </a:rPr>
              <a:t>        1.     Specific viral illness of newborns and toddlers, often caused by respiratory syncytial virus (RSV)</a:t>
            </a:r>
            <a:endParaRPr lang="en-IN" altLang="en-US" dirty="0">
              <a:latin typeface="Times New Roman" charset="0"/>
              <a:ea typeface="MS PGothic" charset="-128"/>
            </a:endParaRPr>
          </a:p>
          <a:p>
            <a:r>
              <a:rPr lang="en-US" altLang="en-US" dirty="0">
                <a:latin typeface="Times New Roman" charset="0"/>
                <a:ea typeface="MS PGothic" charset="-128"/>
              </a:rPr>
              <a:t>                a.     Causes inflammation of the bronchioles</a:t>
            </a:r>
            <a:endParaRPr lang="en-IN" altLang="en-US" dirty="0">
              <a:latin typeface="Times New Roman" charset="0"/>
              <a:ea typeface="MS PGothic" charset="-128"/>
            </a:endParaRPr>
          </a:p>
          <a:p>
            <a:r>
              <a:rPr lang="en-US" altLang="en-US" dirty="0">
                <a:latin typeface="Times New Roman" charset="0"/>
                <a:ea typeface="MS PGothic" charset="-128"/>
              </a:rPr>
              <a:t>                b.     RSV is highly contagious and spread through coughing or sneezing.</a:t>
            </a:r>
            <a:endParaRPr lang="en-IN" altLang="en-US" dirty="0">
              <a:latin typeface="Times New Roman" charset="0"/>
              <a:ea typeface="MS PGothic" charset="-128"/>
            </a:endParaRPr>
          </a:p>
          <a:p>
            <a:r>
              <a:rPr lang="en-US" altLang="en-US" dirty="0">
                <a:latin typeface="Times New Roman" charset="0"/>
                <a:ea typeface="MS PGothic" charset="-128"/>
              </a:rPr>
              <a:t>                c.     Virus can survive on surfaces.</a:t>
            </a:r>
            <a:endParaRPr lang="en-IN" altLang="en-US" dirty="0">
              <a:latin typeface="Times New Roman" charset="0"/>
              <a:ea typeface="MS PGothic" charset="-128"/>
            </a:endParaRPr>
          </a:p>
          <a:p>
            <a:r>
              <a:rPr lang="en-US" altLang="en-US" dirty="0">
                <a:latin typeface="Times New Roman" charset="0"/>
                <a:ea typeface="MS PGothic" charset="-128"/>
              </a:rPr>
              <a:t>                d.     Virus tends to spread rapidly through schools and childcare centers.</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413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63CE9DE-794C-1E42-8CB3-5778314FD00D}" type="slidenum">
              <a:rPr lang="en-US" altLang="en-US" sz="1200"/>
              <a:pPr eaLnBrk="1" hangingPunct="1"/>
              <a:t>110</a:t>
            </a:fld>
            <a:endParaRPr lang="en-US" altLang="en-US" sz="1200" dirty="0"/>
          </a:p>
        </p:txBody>
      </p:sp>
    </p:spTree>
    <p:extLst>
      <p:ext uri="{BB962C8B-B14F-4D97-AF65-F5344CB8AC3E}">
        <p14:creationId xmlns:p14="http://schemas.microsoft.com/office/powerpoint/2010/main" val="893794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ＭＳ Ｐゴシック" charset="0"/>
              </a:rPr>
              <a:t>Lecture Outline </a:t>
            </a:r>
          </a:p>
          <a:p>
            <a:pPr>
              <a:defRPr/>
            </a:pPr>
            <a:endParaRPr lang="en-US" dirty="0">
              <a:cs typeface="ＭＳ Ｐゴシック" charset="0"/>
            </a:endParaRPr>
          </a:p>
          <a:p>
            <a:pPr marL="0" indent="0">
              <a:buFontTx/>
              <a:buNone/>
              <a:defRPr/>
            </a:pPr>
            <a:r>
              <a:rPr lang="en-US" dirty="0">
                <a:cs typeface="ＭＳ Ｐゴシック" charset="0"/>
              </a:rPr>
              <a:t>I. Introduction</a:t>
            </a:r>
          </a:p>
          <a:p>
            <a:pPr>
              <a:defRPr/>
            </a:pPr>
            <a:r>
              <a:rPr lang="en-US" dirty="0"/>
              <a:t>A.    Children differ anatomically, physically, and emotionally from adults.</a:t>
            </a:r>
            <a:endParaRPr lang="en-IN" dirty="0"/>
          </a:p>
          <a:p>
            <a:pPr>
              <a:defRPr/>
            </a:pPr>
            <a:r>
              <a:rPr lang="en-US" dirty="0"/>
              <a:t>        1.    The illnesses and injuries that children sustain, and their responses to them, vary based on age or developmental level.</a:t>
            </a:r>
            <a:endParaRPr lang="en-IN" dirty="0"/>
          </a:p>
          <a:p>
            <a:pPr>
              <a:defRPr/>
            </a:pPr>
            <a:r>
              <a:rPr lang="en-US" dirty="0"/>
              <a:t>        2.    It is important to remember that children are not small adults.</a:t>
            </a:r>
            <a:endParaRPr lang="en-IN" dirty="0"/>
          </a:p>
          <a:p>
            <a:pPr>
              <a:defRPr/>
            </a:pPr>
            <a:r>
              <a:rPr lang="en-US" dirty="0"/>
              <a:t>               a.    Depending on his or her age, the child may not be able to tell you what is wrong.</a:t>
            </a:r>
            <a:endParaRPr lang="en-IN" dirty="0"/>
          </a:p>
          <a:p>
            <a:pPr>
              <a:defRPr/>
            </a:pPr>
            <a:r>
              <a:rPr lang="en-US" dirty="0"/>
              <a:t>        3.    Fear of EMS providers and pain can make the child difficult to assess.</a:t>
            </a:r>
            <a:endParaRPr lang="en-IN" dirty="0"/>
          </a:p>
          <a:p>
            <a:pPr>
              <a:defRPr/>
            </a:pPr>
            <a:r>
              <a:rPr lang="en-US" dirty="0"/>
              <a:t>               a.    Parents or primary caregivers may be stressed, frightened, or behaving irrationally.</a:t>
            </a:r>
            <a:endParaRPr lang="en-IN" dirty="0"/>
          </a:p>
          <a:p>
            <a:pPr>
              <a:defRPr/>
            </a:pPr>
            <a:r>
              <a:rPr lang="en-US" dirty="0"/>
              <a:t>               b.    For these reasons, pediatrics, the specialized medical practice devoted to the care of young patients, can be challenging.</a:t>
            </a:r>
            <a:endParaRPr lang="en-US" dirty="0">
              <a:cs typeface="ＭＳ Ｐゴシック" charset="0"/>
            </a:endParaRPr>
          </a:p>
          <a:p>
            <a:pPr>
              <a:defRPr/>
            </a:pPr>
            <a:endParaRPr lang="en-US" dirty="0">
              <a:cs typeface="ＭＳ Ｐゴシック" charset="0"/>
            </a:endParaRPr>
          </a:p>
        </p:txBody>
      </p:sp>
      <p:sp>
        <p:nvSpPr>
          <p:cNvPr id="303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87883A7-F252-B541-9B1B-3FAED70172D6}" type="slidenum">
              <a:rPr lang="en-US" altLang="en-US" sz="1200"/>
              <a:pPr eaLnBrk="1" hangingPunct="1"/>
              <a:t>12</a:t>
            </a:fld>
            <a:endParaRPr lang="en-US" altLang="en-US" sz="1200" dirty="0"/>
          </a:p>
        </p:txBody>
      </p:sp>
    </p:spTree>
    <p:extLst>
      <p:ext uri="{BB962C8B-B14F-4D97-AF65-F5344CB8AC3E}">
        <p14:creationId xmlns:p14="http://schemas.microsoft.com/office/powerpoint/2010/main" val="76152161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Slide Image Placeholder 1"/>
          <p:cNvSpPr>
            <a:spLocks noGrp="1" noRot="1" noChangeAspect="1" noTextEdit="1"/>
          </p:cNvSpPr>
          <p:nvPr>
            <p:ph type="sldImg"/>
          </p:nvPr>
        </p:nvSpPr>
        <p:spPr>
          <a:ln/>
        </p:spPr>
      </p:sp>
      <p:sp>
        <p:nvSpPr>
          <p:cNvPr id="414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More common in premature infants and results in copious secretion that may require suctioning</a:t>
            </a:r>
            <a:endParaRPr lang="en-IN" altLang="en-US" dirty="0">
              <a:latin typeface="Times New Roman" charset="0"/>
              <a:ea typeface="MS PGothic" charset="-128"/>
            </a:endParaRPr>
          </a:p>
          <a:p>
            <a:r>
              <a:rPr lang="en-US" altLang="en-US" dirty="0">
                <a:latin typeface="Times New Roman" charset="0"/>
                <a:ea typeface="MS PGothic" charset="-128"/>
              </a:rPr>
              <a:t>        a.     Occurs during the first 2 years of life and is more common in males</a:t>
            </a:r>
            <a:endParaRPr lang="en-IN" altLang="en-US" dirty="0">
              <a:latin typeface="Times New Roman" charset="0"/>
              <a:ea typeface="MS PGothic" charset="-128"/>
            </a:endParaRPr>
          </a:p>
          <a:p>
            <a:r>
              <a:rPr lang="en-US" altLang="en-US" dirty="0">
                <a:latin typeface="Times New Roman" charset="0"/>
                <a:ea typeface="MS PGothic" charset="-128"/>
              </a:rPr>
              <a:t>        b.     Most widespread in winter and early spring</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Bronchioles become inflamed, swell, and fill with mucus. </a:t>
            </a:r>
            <a:endParaRPr lang="en-IN" altLang="en-US" dirty="0">
              <a:latin typeface="Times New Roman" charset="0"/>
              <a:ea typeface="MS PGothic" charset="-128"/>
            </a:endParaRPr>
          </a:p>
          <a:p>
            <a:r>
              <a:rPr lang="en-US" altLang="en-US" dirty="0">
                <a:latin typeface="Times New Roman" charset="0"/>
                <a:ea typeface="MS PGothic" charset="-128"/>
              </a:rPr>
              <a:t>        d.     Airways of infants and young children can easily become blocked.</a:t>
            </a:r>
            <a:endParaRPr lang="en-IN" altLang="en-US" dirty="0">
              <a:latin typeface="Times New Roman" charset="0"/>
              <a:ea typeface="MS PGothic" charset="-128"/>
            </a:endParaRPr>
          </a:p>
          <a:p>
            <a:r>
              <a:rPr lang="en-US" altLang="en-US" dirty="0">
                <a:latin typeface="Times New Roman" charset="0"/>
                <a:ea typeface="MS PGothic" charset="-128"/>
              </a:rPr>
              <a:t>3.     Look for signs of dehydration, shortness of breath, and fever.</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14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D63ACC1-6A7A-C546-9806-AC36EBD1535C}" type="slidenum">
              <a:rPr lang="en-US" altLang="en-US" sz="1200"/>
              <a:pPr eaLnBrk="1" hangingPunct="1"/>
              <a:t>111</a:t>
            </a:fld>
            <a:endParaRPr lang="en-US" altLang="en-US" sz="1200" dirty="0"/>
          </a:p>
        </p:txBody>
      </p:sp>
    </p:spTree>
    <p:extLst>
      <p:ext uri="{BB962C8B-B14F-4D97-AF65-F5344CB8AC3E}">
        <p14:creationId xmlns:p14="http://schemas.microsoft.com/office/powerpoint/2010/main" val="35435322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Slide Image Placeholder 1"/>
          <p:cNvSpPr>
            <a:spLocks noGrp="1" noRot="1" noChangeAspect="1" noTextEdit="1"/>
          </p:cNvSpPr>
          <p:nvPr>
            <p:ph type="sldImg"/>
          </p:nvPr>
        </p:nvSpPr>
        <p:spPr>
          <a:ln/>
        </p:spPr>
      </p:sp>
      <p:sp>
        <p:nvSpPr>
          <p:cNvPr id="415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4.   Treatment of bronchiolitis in the pediatric patient</a:t>
            </a:r>
            <a:endParaRPr lang="en-IN" altLang="en-US" dirty="0">
              <a:latin typeface="Times New Roman" charset="0"/>
              <a:ea typeface="MS PGothic" charset="-128"/>
            </a:endParaRPr>
          </a:p>
          <a:p>
            <a:r>
              <a:rPr lang="en-US" altLang="en-US" dirty="0">
                <a:latin typeface="Times New Roman" charset="0"/>
                <a:ea typeface="MS PGothic" charset="-128"/>
              </a:rPr>
              <a:t>       a.    Allow patient to remain in position of comfort.</a:t>
            </a:r>
            <a:endParaRPr lang="en-IN" altLang="en-US" dirty="0">
              <a:latin typeface="Times New Roman" charset="0"/>
              <a:ea typeface="MS PGothic" charset="-128"/>
            </a:endParaRPr>
          </a:p>
          <a:p>
            <a:r>
              <a:rPr lang="en-US" altLang="en-US" dirty="0">
                <a:latin typeface="Times New Roman" charset="0"/>
                <a:ea typeface="MS PGothic" charset="-128"/>
              </a:rPr>
              <a:t>       b.    Humidified oxygen is helpful.</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Consider ALS backup.</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15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D59CFC2-B1D7-F74F-B307-1989684C75D5}" type="slidenum">
              <a:rPr lang="en-US" altLang="en-US" sz="1200"/>
              <a:pPr eaLnBrk="1" hangingPunct="1"/>
              <a:t>112</a:t>
            </a:fld>
            <a:endParaRPr lang="en-US" altLang="en-US" sz="1200" dirty="0"/>
          </a:p>
        </p:txBody>
      </p:sp>
    </p:spTree>
    <p:extLst>
      <p:ext uri="{BB962C8B-B14F-4D97-AF65-F5344CB8AC3E}">
        <p14:creationId xmlns:p14="http://schemas.microsoft.com/office/powerpoint/2010/main" val="64254986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Slide Image Placeholder 1"/>
          <p:cNvSpPr>
            <a:spLocks noGrp="1" noRot="1" noChangeAspect="1" noTextEdit="1"/>
          </p:cNvSpPr>
          <p:nvPr>
            <p:ph type="sldImg"/>
          </p:nvPr>
        </p:nvSpPr>
        <p:spPr>
          <a:ln/>
        </p:spPr>
      </p:sp>
      <p:sp>
        <p:nvSpPr>
          <p:cNvPr id="416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H.    Pertussis</a:t>
            </a:r>
          </a:p>
          <a:p>
            <a:r>
              <a:rPr lang="en-US" altLang="en-US" dirty="0">
                <a:latin typeface="Times New Roman" charset="0"/>
                <a:ea typeface="MS PGothic" charset="-128"/>
              </a:rPr>
              <a:t>        1.    A communicable disease caused by a bacterium that is spread through respiratory droplets</a:t>
            </a:r>
            <a:endParaRPr lang="en-IN" altLang="en-US" dirty="0">
              <a:latin typeface="Times New Roman" charset="0"/>
              <a:ea typeface="MS PGothic" charset="-128"/>
            </a:endParaRPr>
          </a:p>
          <a:p>
            <a:r>
              <a:rPr lang="en-US" altLang="en-US" dirty="0">
                <a:latin typeface="Times New Roman" charset="0"/>
                <a:ea typeface="MS PGothic" charset="-128"/>
              </a:rPr>
              <a:t>        2.    As the result of vaccinations, this potentially deadly disease is less common in the United States.</a:t>
            </a:r>
            <a:endParaRPr lang="en-IN" altLang="en-US" dirty="0">
              <a:latin typeface="Times New Roman" charset="0"/>
              <a:ea typeface="MS PGothic" charset="-128"/>
            </a:endParaRPr>
          </a:p>
          <a:p>
            <a:r>
              <a:rPr lang="en-US" altLang="en-US" dirty="0">
                <a:latin typeface="Times New Roman" charset="0"/>
                <a:ea typeface="MS PGothic" charset="-128"/>
              </a:rPr>
              <a:t>        3.    The typical signs and symptoms are similar to a common cold: coughing, sneezing, and a runny nose.</a:t>
            </a:r>
            <a:endParaRPr lang="en-IN" altLang="en-US" dirty="0">
              <a:latin typeface="Times New Roman" charset="0"/>
              <a:ea typeface="MS PGothic" charset="-128"/>
            </a:endParaRPr>
          </a:p>
          <a:p>
            <a:r>
              <a:rPr lang="en-US" altLang="en-US" dirty="0">
                <a:latin typeface="Times New Roman" charset="0"/>
                <a:ea typeface="MS PGothic" charset="-128"/>
              </a:rPr>
              <a:t>                a.    As the disease progresses, the coughing becomes more severe and is characterized by the distinctive whoop sound heard during inspiration.</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Infants infected with pertussis may develop pneumonia or respiratory failure.</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16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4590011-2D55-374A-902E-296C077000B3}" type="slidenum">
              <a:rPr lang="en-US" altLang="en-US" sz="1200"/>
              <a:pPr eaLnBrk="1" hangingPunct="1"/>
              <a:t>113</a:t>
            </a:fld>
            <a:endParaRPr lang="en-US" altLang="en-US" sz="1200" dirty="0"/>
          </a:p>
        </p:txBody>
      </p:sp>
    </p:spTree>
    <p:extLst>
      <p:ext uri="{BB962C8B-B14F-4D97-AF65-F5344CB8AC3E}">
        <p14:creationId xmlns:p14="http://schemas.microsoft.com/office/powerpoint/2010/main" val="178780393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Slide Image Placeholder 1"/>
          <p:cNvSpPr>
            <a:spLocks noGrp="1" noRot="1" noChangeAspect="1" noTextEdit="1"/>
          </p:cNvSpPr>
          <p:nvPr>
            <p:ph type="sldImg"/>
          </p:nvPr>
        </p:nvSpPr>
        <p:spPr>
          <a:ln/>
        </p:spPr>
      </p:sp>
      <p:sp>
        <p:nvSpPr>
          <p:cNvPr id="417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To treat pediatric patients, keep the airway patent (open) and transport.</a:t>
            </a:r>
            <a:endParaRPr lang="en-IN" altLang="en-US" dirty="0">
              <a:latin typeface="Times New Roman" charset="0"/>
              <a:ea typeface="MS PGothic" charset="-128"/>
            </a:endParaRPr>
          </a:p>
          <a:p>
            <a:r>
              <a:rPr lang="en-US" altLang="en-US" dirty="0">
                <a:latin typeface="Times New Roman" charset="0"/>
                <a:ea typeface="MS PGothic" charset="-128"/>
              </a:rPr>
              <a:t>5.    Follow standard precautions, including wearing a mask and eye protection.</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17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58CFF1C-71A7-1C4E-ADAA-D5186B200800}" type="slidenum">
              <a:rPr lang="en-US" altLang="en-US" sz="1200"/>
              <a:pPr eaLnBrk="1" hangingPunct="1"/>
              <a:t>114</a:t>
            </a:fld>
            <a:endParaRPr lang="en-US" altLang="en-US" sz="1200" dirty="0"/>
          </a:p>
        </p:txBody>
      </p:sp>
    </p:spTree>
    <p:extLst>
      <p:ext uri="{BB962C8B-B14F-4D97-AF65-F5344CB8AC3E}">
        <p14:creationId xmlns:p14="http://schemas.microsoft.com/office/powerpoint/2010/main" val="2961394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Slide Image Placeholder 1"/>
          <p:cNvSpPr>
            <a:spLocks noGrp="1" noRot="1" noChangeAspect="1" noTextEdit="1"/>
          </p:cNvSpPr>
          <p:nvPr>
            <p:ph type="sldImg"/>
          </p:nvPr>
        </p:nvSpPr>
        <p:spPr>
          <a:ln/>
        </p:spPr>
      </p:sp>
      <p:sp>
        <p:nvSpPr>
          <p:cNvPr id="418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     Airway adjuncts</a:t>
            </a:r>
          </a:p>
          <a:p>
            <a:r>
              <a:rPr lang="en-US" altLang="en-US" dirty="0">
                <a:latin typeface="Times New Roman" charset="0"/>
                <a:ea typeface="MS PGothic" charset="-128"/>
              </a:rPr>
              <a:t>      1.     Devices that help to maintain the airway or assist in providing artificial ventilation, including:</a:t>
            </a:r>
            <a:endParaRPr lang="en-IN" altLang="en-US" dirty="0">
              <a:latin typeface="Times New Roman" charset="0"/>
              <a:ea typeface="MS PGothic" charset="-128"/>
            </a:endParaRPr>
          </a:p>
          <a:p>
            <a:r>
              <a:rPr lang="en-US" altLang="en-US" dirty="0">
                <a:latin typeface="Times New Roman" charset="0"/>
                <a:ea typeface="MS PGothic" charset="-128"/>
              </a:rPr>
              <a:t>              a.    Oropharyngeal and nasopharyngeal airways</a:t>
            </a:r>
            <a:endParaRPr lang="en-IN" altLang="en-US" dirty="0">
              <a:latin typeface="Times New Roman" charset="0"/>
              <a:ea typeface="MS PGothic" charset="-128"/>
            </a:endParaRPr>
          </a:p>
          <a:p>
            <a:r>
              <a:rPr lang="en-US" altLang="en-US" dirty="0">
                <a:latin typeface="Times New Roman" charset="0"/>
                <a:ea typeface="MS PGothic" charset="-128"/>
              </a:rPr>
              <a:t>              b.    Bite blocks</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a:t>
            </a:r>
            <a:r>
              <a:rPr lang="en-US" altLang="en-US" dirty="0">
                <a:latin typeface="Arial" panose="020B0604020202020204" pitchFamily="34" charset="0"/>
                <a:ea typeface="+mn-ea"/>
              </a:rPr>
              <a:t>B</a:t>
            </a:r>
            <a:r>
              <a:rPr lang="en-US" altLang="en-US" dirty="0"/>
              <a:t>ag-mask devices</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18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E7AAA75-795F-3A4A-8439-667160F6DBFA}" type="slidenum">
              <a:rPr lang="en-US" altLang="en-US" sz="1200"/>
              <a:pPr eaLnBrk="1" hangingPunct="1"/>
              <a:t>115</a:t>
            </a:fld>
            <a:endParaRPr lang="en-US" altLang="en-US" sz="1200" dirty="0"/>
          </a:p>
        </p:txBody>
      </p:sp>
    </p:spTree>
    <p:extLst>
      <p:ext uri="{BB962C8B-B14F-4D97-AF65-F5344CB8AC3E}">
        <p14:creationId xmlns:p14="http://schemas.microsoft.com/office/powerpoint/2010/main" val="165291838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Slide Image Placeholder 1"/>
          <p:cNvSpPr>
            <a:spLocks noGrp="1" noRot="1" noChangeAspect="1" noTextEdit="1"/>
          </p:cNvSpPr>
          <p:nvPr>
            <p:ph type="sldImg"/>
          </p:nvPr>
        </p:nvSpPr>
        <p:spPr>
          <a:ln/>
        </p:spPr>
      </p:sp>
      <p:sp>
        <p:nvSpPr>
          <p:cNvPr id="419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Oropharyngeal airway</a:t>
            </a:r>
            <a:endParaRPr lang="en-IN" altLang="en-US" dirty="0">
              <a:latin typeface="Times New Roman" charset="0"/>
              <a:ea typeface="MS PGothic" charset="-128"/>
            </a:endParaRPr>
          </a:p>
          <a:p>
            <a:r>
              <a:rPr lang="en-US" altLang="en-US" dirty="0">
                <a:latin typeface="Times New Roman" charset="0"/>
                <a:ea typeface="MS PGothic" charset="-128"/>
              </a:rPr>
              <a:t>       a.     Designed to keep the tongue from blocking the airway and makes suctioning easier</a:t>
            </a:r>
            <a:endParaRPr lang="en-IN" altLang="en-US" dirty="0">
              <a:latin typeface="Times New Roman" charset="0"/>
              <a:ea typeface="MS PGothic" charset="-128"/>
            </a:endParaRPr>
          </a:p>
          <a:p>
            <a:r>
              <a:rPr lang="en-US" altLang="en-US" dirty="0">
                <a:latin typeface="Times New Roman" charset="0"/>
                <a:ea typeface="MS PGothic" charset="-128"/>
              </a:rPr>
              <a:t>       b.     Should be used for pediatric patients who are unconscious and in possible respiratory failure</a:t>
            </a:r>
            <a:endParaRPr lang="en-IN" altLang="en-US" dirty="0">
              <a:latin typeface="Times New Roman" charset="0"/>
              <a:ea typeface="MS PGothic" charset="-128"/>
            </a:endParaRPr>
          </a:p>
          <a:p>
            <a:r>
              <a:rPr lang="en-US" altLang="en-US" dirty="0">
                <a:latin typeface="Times New Roman" charset="0"/>
                <a:ea typeface="MS PGothic" charset="-128"/>
              </a:rPr>
              <a:t>                i.     Should not be used in conscious patients, those who have a gag reflex, or who may have ingested a caustic or petroleum-based product</a:t>
            </a:r>
            <a:endParaRPr lang="en-IN" altLang="en-US" dirty="0">
              <a:latin typeface="Times New Roman" charset="0"/>
              <a:ea typeface="MS PGothic" charset="-128"/>
            </a:endParaRPr>
          </a:p>
          <a:p>
            <a:r>
              <a:rPr lang="en-US" altLang="en-US" dirty="0">
                <a:latin typeface="Times New Roman" charset="0"/>
                <a:ea typeface="MS PGothic" charset="-128"/>
              </a:rPr>
              <a:t>       c.     See Skill Drill 35-2. </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19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4D4D5F1-5949-AF4C-A513-8CE10B45FEAB}" type="slidenum">
              <a:rPr lang="en-US" altLang="en-US" sz="1200"/>
              <a:pPr eaLnBrk="1" hangingPunct="1"/>
              <a:t>116</a:t>
            </a:fld>
            <a:endParaRPr lang="en-US" altLang="en-US" sz="1200" dirty="0"/>
          </a:p>
        </p:txBody>
      </p:sp>
    </p:spTree>
    <p:extLst>
      <p:ext uri="{BB962C8B-B14F-4D97-AF65-F5344CB8AC3E}">
        <p14:creationId xmlns:p14="http://schemas.microsoft.com/office/powerpoint/2010/main" val="75085591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a:ln/>
        </p:spPr>
      </p:sp>
      <p:sp>
        <p:nvSpPr>
          <p:cNvPr id="420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Nasopharyngeal airway.</a:t>
            </a:r>
            <a:endParaRPr lang="en-IN" altLang="en-US" dirty="0">
              <a:latin typeface="Times New Roman" charset="0"/>
              <a:ea typeface="MS PGothic" charset="-128"/>
            </a:endParaRPr>
          </a:p>
          <a:p>
            <a:r>
              <a:rPr lang="en-US" altLang="en-US" dirty="0">
                <a:latin typeface="Times New Roman" charset="0"/>
                <a:ea typeface="MS PGothic" charset="-128"/>
              </a:rPr>
              <a:t>        a.     Usually well tolerated and not as likely to cause vomiting</a:t>
            </a:r>
            <a:endParaRPr lang="en-IN" altLang="en-US" dirty="0">
              <a:latin typeface="Times New Roman" charset="0"/>
              <a:ea typeface="MS PGothic" charset="-128"/>
            </a:endParaRPr>
          </a:p>
          <a:p>
            <a:r>
              <a:rPr lang="en-US" altLang="en-US" dirty="0">
                <a:latin typeface="Times New Roman" charset="0"/>
                <a:ea typeface="MS PGothic" charset="-128"/>
              </a:rPr>
              <a:t>        b.     Used for responsive pediatric patients</a:t>
            </a:r>
            <a:endParaRPr lang="en-IN" altLang="en-US" dirty="0">
              <a:latin typeface="Times New Roman" charset="0"/>
              <a:ea typeface="MS PGothic" charset="-128"/>
            </a:endParaRPr>
          </a:p>
          <a:p>
            <a:r>
              <a:rPr lang="en-US" altLang="en-US" dirty="0">
                <a:latin typeface="Times New Roman" charset="0"/>
                <a:ea typeface="MS PGothic" charset="-128"/>
              </a:rPr>
              <a:t>        c.     Used in association with possible respiratory failure</a:t>
            </a:r>
            <a:endParaRPr lang="en-IN" altLang="en-US" dirty="0">
              <a:latin typeface="Times New Roman" charset="0"/>
              <a:ea typeface="MS PGothic" charset="-128"/>
            </a:endParaRPr>
          </a:p>
          <a:p>
            <a:r>
              <a:rPr lang="en-US" altLang="en-US" dirty="0">
                <a:latin typeface="Times New Roman" charset="0"/>
                <a:ea typeface="MS PGothic" charset="-128"/>
              </a:rPr>
              <a:t>        d.     Rarely used in infants younger than 1 year</a:t>
            </a:r>
            <a:endParaRPr lang="en-IN" altLang="en-US" dirty="0">
              <a:latin typeface="Times New Roman" charset="0"/>
              <a:ea typeface="MS PGothic" charset="-128"/>
            </a:endParaRPr>
          </a:p>
          <a:p>
            <a:r>
              <a:rPr lang="en-US" altLang="en-US" dirty="0">
                <a:latin typeface="Times New Roman" charset="0"/>
                <a:ea typeface="MS PGothic" charset="-128"/>
              </a:rPr>
              <a:t>        e.     Should not be used in pediatric patients with nasal obstruction or head trauma</a:t>
            </a:r>
            <a:endParaRPr lang="en-IN" altLang="en-US" dirty="0">
              <a:latin typeface="Times New Roman" charset="0"/>
              <a:ea typeface="MS PGothic" charset="-128"/>
            </a:endParaRPr>
          </a:p>
          <a:p>
            <a:r>
              <a:rPr lang="en-US" altLang="en-US" dirty="0">
                <a:latin typeface="Times New Roman" charset="0"/>
                <a:ea typeface="MS PGothic" charset="-128"/>
              </a:rPr>
              <a:t>        f.      See Skill Drill 35-3.</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20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BFF5275-752F-024C-A0A6-AB69256D4E6B}" type="slidenum">
              <a:rPr lang="en-US" altLang="en-US" sz="1200"/>
              <a:pPr eaLnBrk="1" hangingPunct="1"/>
              <a:t>117</a:t>
            </a:fld>
            <a:endParaRPr lang="en-US" altLang="en-US" sz="1200" dirty="0"/>
          </a:p>
        </p:txBody>
      </p:sp>
    </p:spTree>
    <p:extLst>
      <p:ext uri="{BB962C8B-B14F-4D97-AF65-F5344CB8AC3E}">
        <p14:creationId xmlns:p14="http://schemas.microsoft.com/office/powerpoint/2010/main" val="102136959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Slide Image Placeholder 1"/>
          <p:cNvSpPr>
            <a:spLocks noGrp="1" noRot="1" noChangeAspect="1" noTextEdit="1"/>
          </p:cNvSpPr>
          <p:nvPr>
            <p:ph type="sldImg"/>
          </p:nvPr>
        </p:nvSpPr>
        <p:spPr>
          <a:ln/>
        </p:spPr>
      </p:sp>
      <p:sp>
        <p:nvSpPr>
          <p:cNvPr id="421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Potential problems:</a:t>
            </a:r>
            <a:endParaRPr lang="en-IN" altLang="en-US" dirty="0">
              <a:latin typeface="Times New Roman" charset="0"/>
              <a:ea typeface="MS PGothic" charset="-128"/>
            </a:endParaRPr>
          </a:p>
          <a:p>
            <a:r>
              <a:rPr lang="en-US" altLang="en-US" dirty="0">
                <a:latin typeface="Times New Roman" charset="0"/>
                <a:ea typeface="MS PGothic" charset="-128"/>
              </a:rPr>
              <a:t>        i.     An airway with a small diameter may easily become obstructed by mucus, blood, vomitus, or the soft tissues of the pharynx.</a:t>
            </a:r>
            <a:endParaRPr lang="en-IN" altLang="en-US" dirty="0">
              <a:latin typeface="Times New Roman" charset="0"/>
              <a:ea typeface="MS PGothic" charset="-128"/>
            </a:endParaRPr>
          </a:p>
          <a:p>
            <a:r>
              <a:rPr lang="en-US" altLang="en-US" dirty="0">
                <a:latin typeface="Times New Roman" charset="0"/>
                <a:ea typeface="MS PGothic" charset="-128"/>
              </a:rPr>
              <a:t>        ii.    If the airway is too long, it may stimulate the vagus nerve and slow the heart rate, or enter the esophagus, causing gastric distention.</a:t>
            </a:r>
            <a:endParaRPr lang="en-IN" altLang="en-US" dirty="0">
              <a:latin typeface="Times New Roman" charset="0"/>
              <a:ea typeface="MS PGothic" charset="-128"/>
            </a:endParaRPr>
          </a:p>
          <a:p>
            <a:r>
              <a:rPr lang="en-US" altLang="en-US" dirty="0">
                <a:latin typeface="Times New Roman" charset="0"/>
                <a:ea typeface="MS PGothic" charset="-128"/>
              </a:rPr>
              <a:t>        iii.   May cause a spasm of the larynx and result in vomiting if inserted into responsive patient.</a:t>
            </a:r>
            <a:endParaRPr lang="en-IN" altLang="en-US" dirty="0">
              <a:latin typeface="Times New Roman" charset="0"/>
              <a:ea typeface="MS PGothic" charset="-128"/>
            </a:endParaRPr>
          </a:p>
          <a:p>
            <a:r>
              <a:rPr lang="en-US" altLang="en-US" dirty="0">
                <a:latin typeface="Times New Roman" charset="0"/>
                <a:ea typeface="MS PGothic" charset="-128"/>
              </a:rPr>
              <a:t>        iv.   Nasopharyngeal airways should not be used when pediatric patients have facial trauma because the airway may tear soft tissues and cause bleeding into the airway.</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21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5560EB6-2E7D-074B-A691-54C4192484EF}" type="slidenum">
              <a:rPr lang="en-US" altLang="en-US" sz="1200"/>
              <a:pPr eaLnBrk="1" hangingPunct="1"/>
              <a:t>118</a:t>
            </a:fld>
            <a:endParaRPr lang="en-US" altLang="en-US" sz="1200" dirty="0"/>
          </a:p>
        </p:txBody>
      </p:sp>
    </p:spTree>
    <p:extLst>
      <p:ext uri="{BB962C8B-B14F-4D97-AF65-F5344CB8AC3E}">
        <p14:creationId xmlns:p14="http://schemas.microsoft.com/office/powerpoint/2010/main" val="132204311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Slide Image Placeholder 1"/>
          <p:cNvSpPr>
            <a:spLocks noGrp="1" noRot="1" noChangeAspect="1" noTextEdit="1"/>
          </p:cNvSpPr>
          <p:nvPr>
            <p:ph type="sldImg"/>
          </p:nvPr>
        </p:nvSpPr>
        <p:spPr>
          <a:ln/>
        </p:spPr>
      </p:sp>
      <p:sp>
        <p:nvSpPr>
          <p:cNvPr id="422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J.    Oxygen delivery devices</a:t>
            </a:r>
          </a:p>
          <a:p>
            <a:r>
              <a:rPr lang="en-US" altLang="en-US" dirty="0">
                <a:latin typeface="Times New Roman" charset="0"/>
                <a:ea typeface="MS PGothic" charset="-128"/>
              </a:rPr>
              <a:t>       1.    In treating infants and children who require more than the usual 21% oxygen found in room air, you have several options.</a:t>
            </a:r>
            <a:endParaRPr lang="en-IN" altLang="en-US" dirty="0">
              <a:latin typeface="Times New Roman" charset="0"/>
              <a:ea typeface="MS PGothic" charset="-128"/>
            </a:endParaRPr>
          </a:p>
          <a:p>
            <a:r>
              <a:rPr lang="en-US" altLang="en-US" dirty="0">
                <a:latin typeface="Times New Roman" charset="0"/>
                <a:ea typeface="MS PGothic" charset="-128"/>
              </a:rPr>
              <a:t>              a.     Blow-by technique at 6 L/min provides more than 21% oxygen concentration.</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Nasal cannula at 1 to 6 L/min provides 24% to 44% oxygen concentration.</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Nonrebreathing mask at 10 to 15 L/min provides up to 95% oxygen concentration.</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B</a:t>
            </a:r>
            <a:r>
              <a:rPr lang="en-US" altLang="en-US" dirty="0"/>
              <a:t>ag-mask device </a:t>
            </a:r>
            <a:r>
              <a:rPr lang="en-US" altLang="en-US" dirty="0">
                <a:latin typeface="Times New Roman" charset="0"/>
                <a:ea typeface="MS PGothic" charset="-128"/>
              </a:rPr>
              <a:t>at 10 to 15 L/min provides nearly 100% oxygen concentration.</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22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8A4B0A0-CA8D-CD40-814C-947FA9379D21}" type="slidenum">
              <a:rPr lang="en-US" altLang="en-US" sz="1200"/>
              <a:pPr eaLnBrk="1" hangingPunct="1"/>
              <a:t>119</a:t>
            </a:fld>
            <a:endParaRPr lang="en-US" altLang="en-US" sz="1200" dirty="0"/>
          </a:p>
        </p:txBody>
      </p:sp>
    </p:spTree>
    <p:extLst>
      <p:ext uri="{BB962C8B-B14F-4D97-AF65-F5344CB8AC3E}">
        <p14:creationId xmlns:p14="http://schemas.microsoft.com/office/powerpoint/2010/main" val="171282194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Slide Image Placeholder 1"/>
          <p:cNvSpPr>
            <a:spLocks noGrp="1" noRot="1" noChangeAspect="1" noTextEdit="1"/>
          </p:cNvSpPr>
          <p:nvPr>
            <p:ph type="sldImg"/>
          </p:nvPr>
        </p:nvSpPr>
        <p:spPr>
          <a:ln/>
        </p:spPr>
      </p:sp>
      <p:sp>
        <p:nvSpPr>
          <p:cNvPr id="423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2.    Use of a nonrebreathing mask, a nasal cannula, or a simple face mask is indicated only for pediatric patients who have adequate respirations and/or tidal volumes.</a:t>
            </a:r>
            <a:endParaRPr lang="en-IN" altLang="en-US" dirty="0">
              <a:latin typeface="Times New Roman" charset="0"/>
              <a:ea typeface="MS PGothic" charset="-128"/>
            </a:endParaRPr>
          </a:p>
          <a:p>
            <a:r>
              <a:rPr lang="en-US" altLang="en-US" dirty="0">
                <a:latin typeface="Times New Roman" charset="0"/>
                <a:ea typeface="MS PGothic" charset="-128"/>
              </a:rPr>
              <a:t>       a.     Children with respirations of fewer than 12 breaths/min or more than 60 breaths/min, and altered level of consciousness, and/or an inadequate tidal volume, should receive assisted ventilations with a </a:t>
            </a:r>
            <a:r>
              <a:rPr lang="en-US" altLang="en-US" dirty="0"/>
              <a:t>bag-mask device</a:t>
            </a:r>
            <a:r>
              <a:rPr lang="en-US" altLang="en-US" dirty="0">
                <a:latin typeface="Times New Roman" charset="0"/>
                <a:ea typeface="MS PGothic" charset="-128"/>
              </a:rPr>
              <a:t>.</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23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6D37337-C80F-5444-9614-15EC1CEB3847}" type="slidenum">
              <a:rPr lang="en-US" altLang="en-US" sz="1200"/>
              <a:pPr eaLnBrk="1" hangingPunct="1"/>
              <a:t>120</a:t>
            </a:fld>
            <a:endParaRPr lang="en-US" altLang="en-US" sz="1200" dirty="0"/>
          </a:p>
        </p:txBody>
      </p:sp>
    </p:spTree>
    <p:extLst>
      <p:ext uri="{BB962C8B-B14F-4D97-AF65-F5344CB8AC3E}">
        <p14:creationId xmlns:p14="http://schemas.microsoft.com/office/powerpoint/2010/main" val="380107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a:ln/>
        </p:spPr>
      </p:sp>
      <p:sp>
        <p:nvSpPr>
          <p:cNvPr id="304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Once you learn how to approach children of different ages and what to expect while caring for them, you will find that treating children also offers some very special rewards.</a:t>
            </a:r>
            <a:endParaRPr lang="en-IN" altLang="en-US" dirty="0">
              <a:latin typeface="Times New Roman" charset="0"/>
              <a:ea typeface="MS PGothic" charset="-128"/>
            </a:endParaRPr>
          </a:p>
          <a:p>
            <a:r>
              <a:rPr lang="en-US" altLang="en-US" dirty="0">
                <a:latin typeface="Times New Roman" charset="0"/>
                <a:ea typeface="MS PGothic" charset="-128"/>
              </a:rPr>
              <a:t>       1.    Their innocence and openness can be appealing.</a:t>
            </a:r>
            <a:endParaRPr lang="en-IN" altLang="en-US" dirty="0">
              <a:latin typeface="Times New Roman" charset="0"/>
              <a:ea typeface="MS PGothic" charset="-128"/>
            </a:endParaRPr>
          </a:p>
          <a:p>
            <a:r>
              <a:rPr lang="en-US" altLang="en-US" dirty="0">
                <a:latin typeface="Times New Roman" charset="0"/>
                <a:ea typeface="MS PGothic" charset="-128"/>
              </a:rPr>
              <a:t>       2.    Children often respond to treatment much more rapidly than adults do.</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304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2E14249-B6C4-BD43-9860-CEB8C71371BE}" type="slidenum">
              <a:rPr lang="en-US" altLang="en-US" sz="1200"/>
              <a:pPr eaLnBrk="1" hangingPunct="1"/>
              <a:t>13</a:t>
            </a:fld>
            <a:endParaRPr lang="en-US" altLang="en-US" sz="1200" dirty="0"/>
          </a:p>
        </p:txBody>
      </p:sp>
    </p:spTree>
    <p:extLst>
      <p:ext uri="{BB962C8B-B14F-4D97-AF65-F5344CB8AC3E}">
        <p14:creationId xmlns:p14="http://schemas.microsoft.com/office/powerpoint/2010/main" val="203873083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Slide Image Placeholder 1"/>
          <p:cNvSpPr>
            <a:spLocks noGrp="1" noRot="1" noChangeAspect="1" noTextEdit="1"/>
          </p:cNvSpPr>
          <p:nvPr>
            <p:ph type="sldImg"/>
          </p:nvPr>
        </p:nvSpPr>
        <p:spPr>
          <a:ln/>
        </p:spPr>
      </p:sp>
      <p:sp>
        <p:nvSpPr>
          <p:cNvPr id="424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Blow-by method</a:t>
            </a:r>
            <a:endParaRPr lang="en-IN" altLang="en-US" dirty="0">
              <a:latin typeface="Times New Roman" charset="0"/>
              <a:ea typeface="MS PGothic" charset="-128"/>
            </a:endParaRPr>
          </a:p>
          <a:p>
            <a:r>
              <a:rPr lang="en-US" altLang="en-US" dirty="0">
                <a:latin typeface="Times New Roman" charset="0"/>
                <a:ea typeface="MS PGothic" charset="-128"/>
              </a:rPr>
              <a:t>       a.    Not nearly as effective as a face mask or nasal cannula for delivering oxygen</a:t>
            </a:r>
            <a:endParaRPr lang="en-IN" altLang="en-US" dirty="0">
              <a:latin typeface="Times New Roman" charset="0"/>
              <a:ea typeface="MS PGothic" charset="-128"/>
            </a:endParaRPr>
          </a:p>
          <a:p>
            <a:r>
              <a:rPr lang="en-US" altLang="en-US" dirty="0">
                <a:latin typeface="Times New Roman" charset="0"/>
                <a:ea typeface="MS PGothic" charset="-128"/>
              </a:rPr>
              <a:t>       b.    Does not provide high concentration of oxygen, but it is better than no oxygen.</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424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EDB0BE2-16D5-1748-956B-D91DBD21CD77}" type="slidenum">
              <a:rPr lang="en-US" altLang="en-US" sz="1200"/>
              <a:pPr eaLnBrk="1" hangingPunct="1"/>
              <a:t>121</a:t>
            </a:fld>
            <a:endParaRPr lang="en-US" altLang="en-US" sz="1200" dirty="0"/>
          </a:p>
        </p:txBody>
      </p:sp>
    </p:spTree>
    <p:extLst>
      <p:ext uri="{BB962C8B-B14F-4D97-AF65-F5344CB8AC3E}">
        <p14:creationId xmlns:p14="http://schemas.microsoft.com/office/powerpoint/2010/main" val="185821838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Slide Image Placeholder 1"/>
          <p:cNvSpPr>
            <a:spLocks noGrp="1" noRot="1" noChangeAspect="1" noTextEdit="1"/>
          </p:cNvSpPr>
          <p:nvPr>
            <p:ph type="sldImg"/>
          </p:nvPr>
        </p:nvSpPr>
        <p:spPr>
          <a:ln/>
        </p:spPr>
      </p:sp>
      <p:sp>
        <p:nvSpPr>
          <p:cNvPr id="425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Nasal cannula</a:t>
            </a:r>
            <a:endParaRPr lang="en-IN" altLang="en-US" dirty="0">
              <a:latin typeface="Times New Roman" charset="0"/>
              <a:ea typeface="MS PGothic" charset="-128"/>
            </a:endParaRPr>
          </a:p>
          <a:p>
            <a:r>
              <a:rPr lang="en-US" altLang="en-US" dirty="0">
                <a:latin typeface="Times New Roman" charset="0"/>
                <a:ea typeface="MS PGothic" charset="-128"/>
              </a:rPr>
              <a:t>        a.     Some pediatric patients prefer the nasal cannula; others find it uncomfortable.</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425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E5A5278-06ED-6B43-8E3E-008977B34EC6}" type="slidenum">
              <a:rPr lang="en-US" altLang="en-US" sz="1200"/>
              <a:pPr eaLnBrk="1" hangingPunct="1"/>
              <a:t>122</a:t>
            </a:fld>
            <a:endParaRPr lang="en-US" altLang="en-US" sz="1200" dirty="0"/>
          </a:p>
        </p:txBody>
      </p:sp>
    </p:spTree>
    <p:extLst>
      <p:ext uri="{BB962C8B-B14F-4D97-AF65-F5344CB8AC3E}">
        <p14:creationId xmlns:p14="http://schemas.microsoft.com/office/powerpoint/2010/main" val="22170156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Slide Image Placeholder 1"/>
          <p:cNvSpPr>
            <a:spLocks noGrp="1" noRot="1" noChangeAspect="1" noTextEdit="1"/>
          </p:cNvSpPr>
          <p:nvPr>
            <p:ph type="sldImg"/>
          </p:nvPr>
        </p:nvSpPr>
        <p:spPr>
          <a:ln/>
        </p:spPr>
      </p:sp>
      <p:sp>
        <p:nvSpPr>
          <p:cNvPr id="427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FF0000"/>
                </a:solidFill>
                <a:latin typeface="Times New Roman" charset="0"/>
                <a:ea typeface="MS PGothic" charset="-128"/>
              </a:rPr>
              <a:t>The figures on this slide show the blow-by technique and a nasal cannula.</a:t>
            </a:r>
          </a:p>
          <a:p>
            <a:endParaRPr lang="en-US" altLang="en-US" dirty="0">
              <a:solidFill>
                <a:srgbClr val="FF0000"/>
              </a:solidFill>
              <a:latin typeface="Times New Roman" charset="0"/>
              <a:ea typeface="MS PGothic" charset="-128"/>
            </a:endParaRPr>
          </a:p>
        </p:txBody>
      </p:sp>
      <p:sp>
        <p:nvSpPr>
          <p:cNvPr id="427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1FD1CC3-3F5C-8542-B53A-0477614B721F}" type="slidenum">
              <a:rPr lang="en-US" altLang="en-US" sz="1200"/>
              <a:pPr eaLnBrk="1" hangingPunct="1"/>
              <a:t>123</a:t>
            </a:fld>
            <a:endParaRPr lang="en-US" altLang="en-US" sz="1200" dirty="0"/>
          </a:p>
        </p:txBody>
      </p:sp>
    </p:spTree>
    <p:extLst>
      <p:ext uri="{BB962C8B-B14F-4D97-AF65-F5344CB8AC3E}">
        <p14:creationId xmlns:p14="http://schemas.microsoft.com/office/powerpoint/2010/main" val="25410902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Slide Image Placeholder 1"/>
          <p:cNvSpPr>
            <a:spLocks noGrp="1" noRot="1" noChangeAspect="1" noTextEdit="1"/>
          </p:cNvSpPr>
          <p:nvPr>
            <p:ph type="sldImg"/>
          </p:nvPr>
        </p:nvSpPr>
        <p:spPr>
          <a:ln/>
        </p:spPr>
      </p:sp>
      <p:sp>
        <p:nvSpPr>
          <p:cNvPr id="428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Nonrebreathing mask</a:t>
            </a:r>
            <a:endParaRPr lang="en-IN" altLang="en-US" dirty="0">
              <a:latin typeface="Times New Roman" charset="0"/>
              <a:ea typeface="MS PGothic" charset="-128"/>
            </a:endParaRPr>
          </a:p>
          <a:p>
            <a:r>
              <a:rPr lang="en-US" altLang="en-US" dirty="0">
                <a:latin typeface="Times New Roman" charset="0"/>
                <a:ea typeface="MS PGothic" charset="-128"/>
              </a:rPr>
              <a:t>        a.     Delivers up to 90% oxygen to the pediatric patient and allows them to exhale all carbon dioxide without rebreathing it</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428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DE72BCC-06E3-8544-972E-96A05FAE97C5}" type="slidenum">
              <a:rPr lang="en-US" altLang="en-US" sz="1200"/>
              <a:pPr eaLnBrk="1" hangingPunct="1"/>
              <a:t>124</a:t>
            </a:fld>
            <a:endParaRPr lang="en-US" altLang="en-US" sz="1200" dirty="0"/>
          </a:p>
        </p:txBody>
      </p:sp>
    </p:spTree>
    <p:extLst>
      <p:ext uri="{BB962C8B-B14F-4D97-AF65-F5344CB8AC3E}">
        <p14:creationId xmlns:p14="http://schemas.microsoft.com/office/powerpoint/2010/main" val="161287613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Slide Image Placeholder 1"/>
          <p:cNvSpPr>
            <a:spLocks noGrp="1" noRot="1" noChangeAspect="1" noTextEdit="1"/>
          </p:cNvSpPr>
          <p:nvPr>
            <p:ph type="sldImg"/>
          </p:nvPr>
        </p:nvSpPr>
        <p:spPr>
          <a:ln/>
        </p:spPr>
      </p:sp>
      <p:sp>
        <p:nvSpPr>
          <p:cNvPr id="429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6.     Bag-mask device</a:t>
            </a:r>
            <a:endParaRPr lang="en-IN" altLang="en-US" dirty="0">
              <a:latin typeface="Times New Roman" charset="0"/>
              <a:ea typeface="MS PGothic" charset="-128"/>
            </a:endParaRPr>
          </a:p>
          <a:p>
            <a:r>
              <a:rPr lang="en-US" altLang="en-US" dirty="0">
                <a:latin typeface="Times New Roman" charset="0"/>
                <a:ea typeface="MS PGothic" charset="-128"/>
              </a:rPr>
              <a:t>        a.     Indicated for pediatric patients who have respirations that are either too slow or too fast, who are unresponsive, or who do not respond in a purposeful way to painful stimuli</a:t>
            </a:r>
            <a:endParaRPr lang="en-IN"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S PGothic" charset="0"/>
              </a:rPr>
              <a:t>7.    One-person </a:t>
            </a:r>
            <a:r>
              <a:rPr lang="en-US" altLang="en-US" dirty="0"/>
              <a:t>bag-mask </a:t>
            </a:r>
            <a:r>
              <a:rPr lang="en-US" sz="1200" kern="1200" dirty="0">
                <a:solidFill>
                  <a:schemeClr val="tx1"/>
                </a:solidFill>
                <a:effectLst/>
                <a:latin typeface="Times New Roman" pitchFamily="18" charset="0"/>
                <a:ea typeface="MS PGothic" pitchFamily="34" charset="-128"/>
                <a:cs typeface="MS PGothic" charset="0"/>
              </a:rPr>
              <a:t>ventilation on a pediatric patient</a:t>
            </a:r>
          </a:p>
          <a:p>
            <a:r>
              <a:rPr lang="en-US" sz="1200" kern="1200" dirty="0">
                <a:solidFill>
                  <a:schemeClr val="tx1"/>
                </a:solidFill>
                <a:effectLst/>
                <a:latin typeface="Times New Roman" pitchFamily="18" charset="0"/>
                <a:ea typeface="MS PGothic" pitchFamily="34" charset="-128"/>
                <a:cs typeface="MS PGothic" charset="0"/>
              </a:rPr>
              <a:t>        a.    See </a:t>
            </a:r>
            <a:r>
              <a:rPr lang="en-US" sz="1200" b="1" i="0" kern="1200" dirty="0">
                <a:solidFill>
                  <a:schemeClr val="tx1"/>
                </a:solidFill>
                <a:effectLst/>
                <a:latin typeface="Times New Roman" pitchFamily="18" charset="0"/>
                <a:ea typeface="MS PGothic" pitchFamily="34" charset="-128"/>
                <a:cs typeface="MS PGothic" charset="0"/>
              </a:rPr>
              <a:t>Skill Drill 35-4</a:t>
            </a:r>
            <a:r>
              <a:rPr lang="en-US" sz="1200" i="0" kern="1200" dirty="0">
                <a:solidFill>
                  <a:schemeClr val="tx1"/>
                </a:solidFill>
                <a:effectLst/>
                <a:latin typeface="Times New Roman" pitchFamily="18" charset="0"/>
                <a:ea typeface="MS PGothic" pitchFamily="34"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to perform one-person </a:t>
            </a:r>
            <a:r>
              <a:rPr lang="en-US" altLang="en-US" dirty="0"/>
              <a:t>bag-mask </a:t>
            </a:r>
            <a:r>
              <a:rPr lang="en-US" sz="1200" kern="1200" dirty="0">
                <a:solidFill>
                  <a:schemeClr val="tx1"/>
                </a:solidFill>
                <a:effectLst/>
                <a:latin typeface="Times New Roman" pitchFamily="18" charset="0"/>
                <a:ea typeface="MS PGothic" pitchFamily="34" charset="-128"/>
                <a:cs typeface="MS PGothic" charset="0"/>
              </a:rPr>
              <a:t>ventilation.</a:t>
            </a:r>
          </a:p>
        </p:txBody>
      </p:sp>
      <p:sp>
        <p:nvSpPr>
          <p:cNvPr id="429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69F8F68-9841-D046-B752-4515C1B84C75}" type="slidenum">
              <a:rPr lang="en-US" altLang="en-US" sz="1200"/>
              <a:pPr eaLnBrk="1" hangingPunct="1"/>
              <a:t>125</a:t>
            </a:fld>
            <a:endParaRPr lang="en-US" altLang="en-US" sz="1200" dirty="0"/>
          </a:p>
        </p:txBody>
      </p:sp>
    </p:spTree>
    <p:extLst>
      <p:ext uri="{BB962C8B-B14F-4D97-AF65-F5344CB8AC3E}">
        <p14:creationId xmlns:p14="http://schemas.microsoft.com/office/powerpoint/2010/main" val="207055809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Slide Image Placeholder 1"/>
          <p:cNvSpPr>
            <a:spLocks noGrp="1" noRot="1" noChangeAspect="1" noTextEdit="1"/>
          </p:cNvSpPr>
          <p:nvPr>
            <p:ph type="sldImg"/>
          </p:nvPr>
        </p:nvSpPr>
        <p:spPr>
          <a:ln/>
        </p:spPr>
      </p:sp>
      <p:sp>
        <p:nvSpPr>
          <p:cNvPr id="430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figures on this slide show a pediatric nonrebreathing mask and one-person bag-mask ventilation.</a:t>
            </a: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430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80CB087-E281-4B4C-8F82-7C8BCFA84D6C}" type="slidenum">
              <a:rPr lang="en-US" altLang="en-US" sz="1200"/>
              <a:pPr eaLnBrk="1" hangingPunct="1"/>
              <a:t>126</a:t>
            </a:fld>
            <a:endParaRPr lang="en-US" altLang="en-US" sz="1200" dirty="0"/>
          </a:p>
        </p:txBody>
      </p:sp>
    </p:spTree>
    <p:extLst>
      <p:ext uri="{BB962C8B-B14F-4D97-AF65-F5344CB8AC3E}">
        <p14:creationId xmlns:p14="http://schemas.microsoft.com/office/powerpoint/2010/main" val="204480264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Slide Image Placeholder 1"/>
          <p:cNvSpPr>
            <a:spLocks noGrp="1" noRot="1" noChangeAspect="1" noTextEdit="1"/>
          </p:cNvSpPr>
          <p:nvPr>
            <p:ph type="sldImg"/>
          </p:nvPr>
        </p:nvSpPr>
        <p:spPr>
          <a:ln/>
        </p:spPr>
      </p:sp>
      <p:sp>
        <p:nvSpPr>
          <p:cNvPr id="431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8.     Two-person </a:t>
            </a:r>
            <a:r>
              <a:rPr lang="en-US" altLang="en-US" dirty="0"/>
              <a:t>bag-mask </a:t>
            </a:r>
            <a:r>
              <a:rPr lang="en-US" altLang="en-US" dirty="0">
                <a:latin typeface="Times New Roman" charset="0"/>
                <a:ea typeface="MS PGothic" charset="-128"/>
              </a:rPr>
              <a:t>ventilation on a pediatric patient</a:t>
            </a:r>
            <a:endParaRPr lang="en-IN" altLang="en-US" dirty="0">
              <a:latin typeface="Times New Roman" charset="0"/>
              <a:ea typeface="MS PGothic" charset="-128"/>
            </a:endParaRPr>
          </a:p>
          <a:p>
            <a:r>
              <a:rPr lang="en-US" altLang="en-US" dirty="0">
                <a:latin typeface="Times New Roman" charset="0"/>
                <a:ea typeface="MS PGothic" charset="-128"/>
              </a:rPr>
              <a:t>         a.     This procedure is similar to one-person </a:t>
            </a:r>
            <a:r>
              <a:rPr lang="en-US" altLang="en-US" dirty="0"/>
              <a:t>bag-mask </a:t>
            </a:r>
            <a:r>
              <a:rPr lang="en-US" altLang="en-US" dirty="0">
                <a:latin typeface="Times New Roman" charset="0"/>
                <a:ea typeface="MS PGothic" charset="-128"/>
              </a:rPr>
              <a:t>ventilation except that one rescuer holds the mask to the patient’s face and maintains the head position and the other ventilates.</a:t>
            </a:r>
            <a:endParaRPr lang="en-IN" altLang="en-US" dirty="0">
              <a:latin typeface="Times New Roman" charset="0"/>
              <a:ea typeface="MS PGothic" charset="-128"/>
            </a:endParaRPr>
          </a:p>
          <a:p>
            <a:r>
              <a:rPr lang="en-US" altLang="en-US" dirty="0">
                <a:latin typeface="Times New Roman" charset="0"/>
                <a:ea typeface="MS PGothic" charset="-128"/>
              </a:rPr>
              <a:t>         b.     Usually more effective in maintaining a tight seal, as it provides an open airway due to proper body position</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31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408C8AD-5C0D-5140-92A3-7C112F6C4E34}" type="slidenum">
              <a:rPr lang="en-US" altLang="en-US" sz="1200"/>
              <a:pPr eaLnBrk="1" hangingPunct="1"/>
              <a:t>127</a:t>
            </a:fld>
            <a:endParaRPr lang="en-US" altLang="en-US" sz="1200" dirty="0"/>
          </a:p>
        </p:txBody>
      </p:sp>
    </p:spTree>
    <p:extLst>
      <p:ext uri="{BB962C8B-B14F-4D97-AF65-F5344CB8AC3E}">
        <p14:creationId xmlns:p14="http://schemas.microsoft.com/office/powerpoint/2010/main" val="81720115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Slide Image Placeholder 1"/>
          <p:cNvSpPr>
            <a:spLocks noGrp="1" noRot="1" noChangeAspect="1" noTextEdit="1"/>
          </p:cNvSpPr>
          <p:nvPr>
            <p:ph type="sldImg"/>
          </p:nvPr>
        </p:nvSpPr>
        <p:spPr>
          <a:ln/>
        </p:spPr>
      </p:sp>
      <p:sp>
        <p:nvSpPr>
          <p:cNvPr id="432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K.     Cardiopulmonary arrest</a:t>
            </a:r>
          </a:p>
          <a:p>
            <a:r>
              <a:rPr lang="en-US" altLang="en-US" dirty="0">
                <a:latin typeface="Times New Roman" charset="0"/>
                <a:ea typeface="MS PGothic" charset="-128"/>
              </a:rPr>
              <a:t>        1.     Most often associated with respiratory failure and arrest.</a:t>
            </a:r>
            <a:endParaRPr lang="en-IN" altLang="en-US" dirty="0">
              <a:latin typeface="Times New Roman" charset="0"/>
              <a:ea typeface="MS PGothic" charset="-128"/>
            </a:endParaRPr>
          </a:p>
          <a:p>
            <a:r>
              <a:rPr lang="en-US" altLang="en-US" dirty="0">
                <a:latin typeface="Times New Roman" charset="0"/>
                <a:ea typeface="MS PGothic" charset="-128"/>
              </a:rPr>
              <a:t>                a.     Children are affected differently than adults when it comes to decreasing oxygen concentration.</a:t>
            </a:r>
            <a:endParaRPr lang="en-IN"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S PGothic" charset="0"/>
              </a:rPr>
              <a:t>        2.     Focus should be on effective CPR, early use of an ED, and then transport.</a:t>
            </a:r>
            <a:r>
              <a:rPr lang="en-US" altLang="en-US" dirty="0">
                <a:latin typeface="Times New Roman" charset="0"/>
                <a:ea typeface="MS PGothic" charset="-128"/>
              </a:rPr>
              <a:t>		</a:t>
            </a:r>
          </a:p>
        </p:txBody>
      </p:sp>
      <p:sp>
        <p:nvSpPr>
          <p:cNvPr id="432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F9236CB-3E05-6F48-A904-D3F0C8F8A64D}" type="slidenum">
              <a:rPr lang="en-US" altLang="en-US" sz="1200"/>
              <a:pPr eaLnBrk="1" hangingPunct="1"/>
              <a:t>128</a:t>
            </a:fld>
            <a:endParaRPr lang="en-US" altLang="en-US" sz="1200" dirty="0"/>
          </a:p>
        </p:txBody>
      </p:sp>
    </p:spTree>
    <p:extLst>
      <p:ext uri="{BB962C8B-B14F-4D97-AF65-F5344CB8AC3E}">
        <p14:creationId xmlns:p14="http://schemas.microsoft.com/office/powerpoint/2010/main" val="154185590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Slide Image Placeholder 1"/>
          <p:cNvSpPr>
            <a:spLocks noGrp="1" noRot="1" noChangeAspect="1" noTextEdit="1"/>
          </p:cNvSpPr>
          <p:nvPr>
            <p:ph type="sldImg"/>
          </p:nvPr>
        </p:nvSpPr>
        <p:spPr>
          <a:ln/>
        </p:spPr>
      </p:sp>
      <p:sp>
        <p:nvSpPr>
          <p:cNvPr id="433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VII. Circulation Emergencies and Management</a:t>
            </a:r>
          </a:p>
          <a:p>
            <a:r>
              <a:rPr lang="en-US" altLang="en-US" dirty="0">
                <a:latin typeface="Times New Roman" charset="0"/>
                <a:ea typeface="MS PGothic" charset="-128"/>
              </a:rPr>
              <a:t>A.     Shock</a:t>
            </a:r>
          </a:p>
          <a:p>
            <a:r>
              <a:rPr lang="en-US" altLang="en-US" dirty="0">
                <a:latin typeface="Times New Roman" charset="0"/>
                <a:ea typeface="MS PGothic" charset="-128"/>
              </a:rPr>
              <a:t>        1.     Develops when the circulatory system is unable to deliver a sufficient amount of blood to the organs of the body.</a:t>
            </a:r>
            <a:endParaRPr lang="en-IN" altLang="en-US" dirty="0">
              <a:latin typeface="Times New Roman" charset="0"/>
              <a:ea typeface="MS PGothic" charset="-128"/>
            </a:endParaRPr>
          </a:p>
          <a:p>
            <a:r>
              <a:rPr lang="en-US" altLang="en-US" dirty="0">
                <a:latin typeface="Times New Roman" charset="0"/>
                <a:ea typeface="MS PGothic" charset="-128"/>
              </a:rPr>
              <a:t>                a.     Results in organ failure and eventually cardiopulmonary arrest</a:t>
            </a:r>
            <a:endParaRPr lang="en-IN" altLang="en-US" dirty="0">
              <a:latin typeface="Times New Roman" charset="0"/>
              <a:ea typeface="MS PGothic" charset="-128"/>
            </a:endParaRPr>
          </a:p>
          <a:p>
            <a:r>
              <a:rPr lang="en-US" altLang="en-US" dirty="0">
                <a:latin typeface="Times New Roman" charset="0"/>
                <a:ea typeface="MS PGothic" charset="-128"/>
              </a:rPr>
              <a:t>        2.     Compensated shock is the early stage of shock, when the body can still compensate for the blood loss.</a:t>
            </a:r>
            <a:endParaRPr lang="en-IN" altLang="en-US" dirty="0">
              <a:latin typeface="Times New Roman" charset="0"/>
              <a:ea typeface="MS PGothic" charset="-128"/>
            </a:endParaRPr>
          </a:p>
          <a:p>
            <a:r>
              <a:rPr lang="en-US" altLang="en-US" dirty="0">
                <a:latin typeface="Times New Roman" charset="0"/>
                <a:ea typeface="MS PGothic" charset="-128"/>
              </a:rPr>
              <a:t>        3.     Decompensated shock is the later stage of shock, when the blood pressure is falling.</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33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07DB81F-EBF7-BF48-B945-5695C8D916C0}" type="slidenum">
              <a:rPr lang="en-US" altLang="en-US" sz="1200"/>
              <a:pPr eaLnBrk="1" hangingPunct="1"/>
              <a:t>129</a:t>
            </a:fld>
            <a:endParaRPr lang="en-US" altLang="en-US" sz="1200" dirty="0"/>
          </a:p>
        </p:txBody>
      </p:sp>
    </p:spTree>
    <p:extLst>
      <p:ext uri="{BB962C8B-B14F-4D97-AF65-F5344CB8AC3E}">
        <p14:creationId xmlns:p14="http://schemas.microsoft.com/office/powerpoint/2010/main" val="28704379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Slide Image Placeholder 1"/>
          <p:cNvSpPr>
            <a:spLocks noGrp="1" noRot="1" noChangeAspect="1" noTextEdit="1"/>
          </p:cNvSpPr>
          <p:nvPr>
            <p:ph type="sldImg"/>
          </p:nvPr>
        </p:nvSpPr>
        <p:spPr>
          <a:ln/>
        </p:spPr>
      </p:sp>
      <p:sp>
        <p:nvSpPr>
          <p:cNvPr id="434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In pediatric patients, the most common causes of shock include:</a:t>
            </a:r>
            <a:endParaRPr lang="en-IN" altLang="en-US" dirty="0">
              <a:latin typeface="Times New Roman" charset="0"/>
              <a:ea typeface="MS PGothic" charset="-128"/>
            </a:endParaRPr>
          </a:p>
          <a:p>
            <a:r>
              <a:rPr lang="en-US" altLang="en-US" dirty="0">
                <a:latin typeface="Times New Roman" charset="0"/>
                <a:ea typeface="MS PGothic" charset="-128"/>
              </a:rPr>
              <a:t>       a.     Traumatic injury with blood loss</a:t>
            </a:r>
            <a:endParaRPr lang="en-IN" altLang="en-US" dirty="0">
              <a:latin typeface="Times New Roman" charset="0"/>
              <a:ea typeface="MS PGothic" charset="-128"/>
            </a:endParaRPr>
          </a:p>
          <a:p>
            <a:r>
              <a:rPr lang="en-US" altLang="en-US" dirty="0">
                <a:latin typeface="Times New Roman" charset="0"/>
                <a:ea typeface="MS PGothic" charset="-128"/>
              </a:rPr>
              <a:t>       b.     Dehydration from diarrhea or vomiting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c.     Severe infection</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Neurologic injury</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434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0B05D6E-52E2-E343-920B-59A154D65F80}" type="slidenum">
              <a:rPr lang="en-US" altLang="en-US" sz="1200"/>
              <a:pPr eaLnBrk="1" hangingPunct="1"/>
              <a:t>130</a:t>
            </a:fld>
            <a:endParaRPr lang="en-US" altLang="en-US" sz="1200" dirty="0"/>
          </a:p>
        </p:txBody>
      </p:sp>
    </p:spTree>
    <p:extLst>
      <p:ext uri="{BB962C8B-B14F-4D97-AF65-F5344CB8AC3E}">
        <p14:creationId xmlns:p14="http://schemas.microsoft.com/office/powerpoint/2010/main" val="1096757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a:ln/>
        </p:spPr>
      </p:sp>
      <p:sp>
        <p:nvSpPr>
          <p:cNvPr id="305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 Communication With the Patient and the Family</a:t>
            </a:r>
          </a:p>
          <a:p>
            <a:r>
              <a:rPr lang="en-US" altLang="en-US" dirty="0">
                <a:latin typeface="Times New Roman" charset="0"/>
                <a:ea typeface="MS PGothic" charset="-128"/>
              </a:rPr>
              <a:t>A.    Caring for an infant or child means that you must care for the parents or caregivers as well.</a:t>
            </a:r>
            <a:endParaRPr lang="en-IN" altLang="en-US" dirty="0">
              <a:latin typeface="Times New Roman" charset="0"/>
              <a:ea typeface="MS PGothic" charset="-128"/>
            </a:endParaRPr>
          </a:p>
          <a:p>
            <a:r>
              <a:rPr lang="en-US" altLang="en-US" dirty="0">
                <a:latin typeface="Times New Roman" charset="0"/>
                <a:ea typeface="MS PGothic" charset="-128"/>
              </a:rPr>
              <a:t>       1.    Family members or caregivers often need emotional support.</a:t>
            </a:r>
            <a:endParaRPr lang="en-IN" altLang="en-US" dirty="0">
              <a:latin typeface="Times New Roman" charset="0"/>
              <a:ea typeface="MS PGothic" charset="-128"/>
            </a:endParaRPr>
          </a:p>
          <a:p>
            <a:r>
              <a:rPr lang="en-US" altLang="en-US" dirty="0">
                <a:latin typeface="Times New Roman" charset="0"/>
                <a:ea typeface="MS PGothic" charset="-128"/>
              </a:rPr>
              <a:t>B.    A calm parent usually results in a calm child.</a:t>
            </a:r>
            <a:endParaRPr lang="en-IN" altLang="en-US" dirty="0">
              <a:latin typeface="Times New Roman" charset="0"/>
              <a:ea typeface="MS PGothic" charset="-128"/>
            </a:endParaRPr>
          </a:p>
          <a:p>
            <a:r>
              <a:rPr lang="en-US" altLang="en-US" dirty="0">
                <a:latin typeface="Times New Roman" charset="0"/>
                <a:ea typeface="MS PGothic" charset="-128"/>
              </a:rPr>
              <a:t>       1.    The parent can often assist you with the child’s care.</a:t>
            </a:r>
            <a:endParaRPr lang="en-IN" altLang="en-US" dirty="0">
              <a:latin typeface="Times New Roman" charset="0"/>
              <a:ea typeface="MS PGothic" charset="-128"/>
            </a:endParaRPr>
          </a:p>
          <a:p>
            <a:r>
              <a:rPr lang="en-US" altLang="en-US" dirty="0">
                <a:latin typeface="Times New Roman" charset="0"/>
                <a:ea typeface="MS PGothic" charset="-128"/>
              </a:rPr>
              <a:t>       2.     An agitated parent means the child will act the same way, which may make the child’s care more difficult.</a:t>
            </a:r>
            <a:endParaRPr lang="en-IN" altLang="en-US" dirty="0">
              <a:latin typeface="Times New Roman" charset="0"/>
              <a:ea typeface="MS PGothic" charset="-128"/>
            </a:endParaRPr>
          </a:p>
          <a:p>
            <a:r>
              <a:rPr lang="en-US" altLang="en-US" dirty="0">
                <a:latin typeface="Times New Roman" charset="0"/>
                <a:ea typeface="MS PGothic" charset="-128"/>
              </a:rPr>
              <a:t>C.    Remain calm, efficient, professional, and sensitive.</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305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43410A7-30AB-1C4E-9D92-FA0208363FFE}" type="slidenum">
              <a:rPr lang="en-US" altLang="en-US" sz="1200"/>
              <a:pPr eaLnBrk="1" hangingPunct="1"/>
              <a:t>14</a:t>
            </a:fld>
            <a:endParaRPr lang="en-US" altLang="en-US" sz="1200" dirty="0"/>
          </a:p>
        </p:txBody>
      </p:sp>
    </p:spTree>
    <p:extLst>
      <p:ext uri="{BB962C8B-B14F-4D97-AF65-F5344CB8AC3E}">
        <p14:creationId xmlns:p14="http://schemas.microsoft.com/office/powerpoint/2010/main" val="184750553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Slide Image Placeholder 1"/>
          <p:cNvSpPr>
            <a:spLocks noGrp="1" noRot="1" noChangeAspect="1" noTextEdit="1"/>
          </p:cNvSpPr>
          <p:nvPr>
            <p:ph type="sldImg"/>
          </p:nvPr>
        </p:nvSpPr>
        <p:spPr>
          <a:ln/>
        </p:spPr>
      </p:sp>
      <p:sp>
        <p:nvSpPr>
          <p:cNvPr id="435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A severe allergic reaction/anaphylaxis to an allergen</a:t>
            </a:r>
            <a:endParaRPr lang="en-IN" altLang="en-US" dirty="0">
              <a:latin typeface="Times New Roman" charset="0"/>
              <a:ea typeface="MS PGothic" charset="-128"/>
            </a:endParaRPr>
          </a:p>
          <a:p>
            <a:r>
              <a:rPr lang="en-US" altLang="en-US" dirty="0">
                <a:latin typeface="Times New Roman" charset="0"/>
                <a:ea typeface="MS PGothic" charset="-128"/>
              </a:rPr>
              <a:t>f.     Diseases of the heart</a:t>
            </a:r>
            <a:endParaRPr lang="en-IN" altLang="en-US" dirty="0">
              <a:latin typeface="Times New Roman" charset="0"/>
              <a:ea typeface="MS PGothic" charset="-128"/>
            </a:endParaRPr>
          </a:p>
          <a:p>
            <a:r>
              <a:rPr lang="en-US" altLang="en-US" dirty="0">
                <a:latin typeface="Times New Roman" charset="0"/>
                <a:ea typeface="MS PGothic" charset="-128"/>
              </a:rPr>
              <a:t>g.    Tension pneumothorax</a:t>
            </a:r>
            <a:endParaRPr lang="en-IN" altLang="en-US" dirty="0">
              <a:latin typeface="Times New Roman" charset="0"/>
              <a:ea typeface="MS PGothic" charset="-128"/>
            </a:endParaRPr>
          </a:p>
          <a:p>
            <a:r>
              <a:rPr lang="en-US" altLang="en-US" dirty="0">
                <a:latin typeface="Times New Roman" charset="0"/>
                <a:ea typeface="MS PGothic" charset="-128"/>
              </a:rPr>
              <a:t>h.    Blood around the heart</a:t>
            </a:r>
            <a:endParaRPr lang="en-IN" altLang="en-US" dirty="0">
              <a:latin typeface="Times New Roman" charset="0"/>
              <a:ea typeface="MS PGothic" charset="-128"/>
            </a:endParaRPr>
          </a:p>
          <a:p>
            <a:r>
              <a:rPr lang="es-MX" altLang="en-US" dirty="0">
                <a:latin typeface="Times New Roman" charset="0"/>
                <a:ea typeface="MS PGothic" charset="-128"/>
              </a:rPr>
              <a:t>	</a:t>
            </a:r>
            <a:endParaRPr lang="en-US" altLang="en-US" dirty="0">
              <a:latin typeface="Times New Roman" charset="0"/>
              <a:ea typeface="MS PGothic" charset="-128"/>
            </a:endParaRPr>
          </a:p>
        </p:txBody>
      </p:sp>
      <p:sp>
        <p:nvSpPr>
          <p:cNvPr id="435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C913B3E-D80F-3D47-8B4C-AFD54954049A}" type="slidenum">
              <a:rPr lang="en-US" altLang="en-US" sz="1200"/>
              <a:pPr eaLnBrk="1" hangingPunct="1"/>
              <a:t>131</a:t>
            </a:fld>
            <a:endParaRPr lang="en-US" altLang="en-US" sz="1200" dirty="0"/>
          </a:p>
        </p:txBody>
      </p:sp>
    </p:spTree>
    <p:extLst>
      <p:ext uri="{BB962C8B-B14F-4D97-AF65-F5344CB8AC3E}">
        <p14:creationId xmlns:p14="http://schemas.microsoft.com/office/powerpoint/2010/main" val="135601752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Slide Image Placeholder 1"/>
          <p:cNvSpPr>
            <a:spLocks noGrp="1" noRot="1" noChangeAspect="1" noTextEdit="1"/>
          </p:cNvSpPr>
          <p:nvPr>
            <p:ph type="sldImg"/>
          </p:nvPr>
        </p:nvSpPr>
        <p:spPr>
          <a:ln/>
        </p:spPr>
      </p:sp>
      <p:sp>
        <p:nvSpPr>
          <p:cNvPr id="436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s-MX" altLang="en-US" dirty="0">
                <a:latin typeface="Times New Roman" charset="0"/>
                <a:ea typeface="MS PGothic" charset="-128"/>
              </a:rPr>
              <a:t> </a:t>
            </a:r>
          </a:p>
          <a:p>
            <a:r>
              <a:rPr lang="es-MX" altLang="en-US" dirty="0">
                <a:latin typeface="Times New Roman" charset="0"/>
                <a:ea typeface="MS PGothic" charset="-128"/>
              </a:rPr>
              <a:t>3</a:t>
            </a:r>
            <a:r>
              <a:rPr lang="en-US" altLang="en-US" dirty="0">
                <a:latin typeface="Times New Roman" charset="0"/>
                <a:ea typeface="MS PGothic" charset="-128"/>
              </a:rPr>
              <a:t>.     Pediatric patients respond differently than adults to fluid loss.</a:t>
            </a:r>
            <a:endParaRPr lang="en-IN" altLang="en-US" dirty="0">
              <a:latin typeface="Times New Roman" charset="0"/>
              <a:ea typeface="MS PGothic" charset="-128"/>
            </a:endParaRPr>
          </a:p>
          <a:p>
            <a:r>
              <a:rPr lang="en-US" altLang="en-US" dirty="0">
                <a:latin typeface="Times New Roman" charset="0"/>
                <a:ea typeface="MS PGothic" charset="-128"/>
              </a:rPr>
              <a:t>        a.     They may respond by increasing their heart rate, increasing respirations, and showing signs of pale or blue skin.</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36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915EE4E-83AA-B343-87EF-53A439D2D7A3}" type="slidenum">
              <a:rPr lang="en-US" altLang="en-US" sz="1200"/>
              <a:pPr eaLnBrk="1" hangingPunct="1"/>
              <a:t>132</a:t>
            </a:fld>
            <a:endParaRPr lang="en-US" altLang="en-US" sz="1200" dirty="0"/>
          </a:p>
        </p:txBody>
      </p:sp>
    </p:spTree>
    <p:extLst>
      <p:ext uri="{BB962C8B-B14F-4D97-AF65-F5344CB8AC3E}">
        <p14:creationId xmlns:p14="http://schemas.microsoft.com/office/powerpoint/2010/main" val="149003029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Slide Image Placeholder 1"/>
          <p:cNvSpPr>
            <a:spLocks noGrp="1" noRot="1" noChangeAspect="1" noTextEdit="1"/>
          </p:cNvSpPr>
          <p:nvPr>
            <p:ph type="sldImg"/>
          </p:nvPr>
        </p:nvSpPr>
        <p:spPr>
          <a:ln/>
        </p:spPr>
      </p:sp>
      <p:sp>
        <p:nvSpPr>
          <p:cNvPr id="437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pPr marL="228600" indent="-228600">
              <a:buAutoNum type="arabicPeriod" startAt="4"/>
            </a:pPr>
            <a:r>
              <a:rPr lang="en-US" altLang="en-US" dirty="0">
                <a:latin typeface="Times New Roman" charset="0"/>
                <a:ea typeface="MS PGothic" charset="-128"/>
              </a:rPr>
              <a:t> Signs of shock in children are as follows:</a:t>
            </a:r>
            <a:endParaRPr lang="en-IN" altLang="en-US" dirty="0">
              <a:latin typeface="Times New Roman" charset="0"/>
              <a:ea typeface="MS PGothic" charset="-128"/>
            </a:endParaRPr>
          </a:p>
          <a:p>
            <a:pPr marL="0" indent="0">
              <a:buNone/>
            </a:pPr>
            <a:r>
              <a:rPr lang="en-US" altLang="en-US" dirty="0">
                <a:latin typeface="Times New Roman" charset="0"/>
                <a:ea typeface="MS PGothic" charset="-128"/>
              </a:rPr>
              <a:t>      a.    Tachycardia</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Poor capillary refill time (&gt;2 seconds)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Mental status changes</a:t>
            </a:r>
            <a:endParaRPr lang="en-IN" altLang="en-US" dirty="0">
              <a:latin typeface="Times New Roman" charset="0"/>
              <a:ea typeface="MS PGothic" charset="-128"/>
            </a:endParaRPr>
          </a:p>
          <a:p>
            <a:r>
              <a:rPr lang="en-US" altLang="en-US" dirty="0">
                <a:latin typeface="Times New Roman" charset="0"/>
                <a:ea typeface="MS PGothic" charset="-128"/>
              </a:rPr>
              <a:t>5.   Begin treating shock by assessing the XABCs, intervening as required.</a:t>
            </a:r>
            <a:endParaRPr lang="en-IN" altLang="en-US" dirty="0">
              <a:latin typeface="Times New Roman" charset="0"/>
              <a:ea typeface="MS PGothic" charset="-128"/>
            </a:endParaRPr>
          </a:p>
          <a:p>
            <a:r>
              <a:rPr lang="en-US" altLang="en-US" dirty="0">
                <a:latin typeface="Times New Roman" charset="0"/>
                <a:ea typeface="MS PGothic" charset="-128"/>
              </a:rPr>
              <a:t>      a.    If there is an obvious life-threatening external hemorrhage, the order becomes CAB, because bleeding control is the most critical step.</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If cardiac arrest is suspected, the order also becomes CAB because chest compressions are essential.</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Pediatric patients in shock often have increased respirations but do not demonstrate a fall in blood pressure until shock is severe.</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37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8212A59-4411-D843-829E-702095D4E694}" type="slidenum">
              <a:rPr lang="en-US" altLang="en-US" sz="1200"/>
              <a:pPr eaLnBrk="1" hangingPunct="1"/>
              <a:t>133</a:t>
            </a:fld>
            <a:endParaRPr lang="en-US" altLang="en-US" sz="1200" dirty="0"/>
          </a:p>
        </p:txBody>
      </p:sp>
    </p:spTree>
    <p:extLst>
      <p:ext uri="{BB962C8B-B14F-4D97-AF65-F5344CB8AC3E}">
        <p14:creationId xmlns:p14="http://schemas.microsoft.com/office/powerpoint/2010/main" val="113227636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Slide Image Placeholder 1"/>
          <p:cNvSpPr>
            <a:spLocks noGrp="1" noRot="1" noChangeAspect="1" noTextEdit="1"/>
          </p:cNvSpPr>
          <p:nvPr>
            <p:ph type="sldImg"/>
          </p:nvPr>
        </p:nvSpPr>
        <p:spPr>
          <a:ln/>
        </p:spPr>
      </p:sp>
      <p:sp>
        <p:nvSpPr>
          <p:cNvPr id="439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S PGothic" charset="0"/>
              </a:rPr>
              <a:t>d.    Limit your management to these simple interventions.</a:t>
            </a:r>
          </a:p>
          <a:p>
            <a:r>
              <a:rPr lang="en-US" sz="1200" kern="1200" dirty="0">
                <a:solidFill>
                  <a:schemeClr val="tx1"/>
                </a:solidFill>
                <a:effectLst/>
                <a:latin typeface="Times New Roman" pitchFamily="18" charset="0"/>
                <a:ea typeface="MS PGothic" pitchFamily="34" charset="-128"/>
                <a:cs typeface="MS PGothic" charset="0"/>
              </a:rPr>
              <a:t>       i.   Ensure the airway is open, prepare for artificial ventilation, control bleeding, and give supplemental oxygen by mask or blow-by method.</a:t>
            </a:r>
          </a:p>
          <a:p>
            <a:r>
              <a:rPr lang="en-US" sz="1200" kern="1200" dirty="0">
                <a:solidFill>
                  <a:schemeClr val="tx1"/>
                </a:solidFill>
                <a:effectLst/>
                <a:latin typeface="Times New Roman" pitchFamily="18" charset="0"/>
                <a:ea typeface="MS PGothic" pitchFamily="34" charset="-128"/>
                <a:cs typeface="MS PGothic" charset="0"/>
              </a:rPr>
              <a:t>       ii.  Keep the child warm.</a:t>
            </a:r>
          </a:p>
          <a:p>
            <a:r>
              <a:rPr lang="en-US" sz="1200" kern="1200" dirty="0">
                <a:solidFill>
                  <a:schemeClr val="tx1"/>
                </a:solidFill>
                <a:effectLst/>
                <a:latin typeface="Times New Roman" pitchFamily="18" charset="0"/>
                <a:ea typeface="MS PGothic" pitchFamily="34" charset="-128"/>
                <a:cs typeface="MS PGothic" charset="0"/>
              </a:rPr>
              <a:t>       iii.  Provide rapid transport to the nearest appropriate facility.</a:t>
            </a:r>
          </a:p>
          <a:p>
            <a:r>
              <a:rPr lang="en-US" sz="1200" kern="1200" dirty="0">
                <a:solidFill>
                  <a:schemeClr val="tx1"/>
                </a:solidFill>
                <a:effectLst/>
                <a:latin typeface="Times New Roman" pitchFamily="18" charset="0"/>
                <a:ea typeface="MS PGothic" pitchFamily="34" charset="-128"/>
                <a:cs typeface="MS PGothic" charset="0"/>
              </a:rPr>
              <a:t>       iv.  Contact ALS backup as needed.</a:t>
            </a:r>
          </a:p>
          <a:p>
            <a:endParaRPr lang="en-US" altLang="en-US" dirty="0">
              <a:latin typeface="Times New Roman" charset="0"/>
              <a:ea typeface="MS PGothic" charset="-128"/>
            </a:endParaRPr>
          </a:p>
        </p:txBody>
      </p:sp>
      <p:sp>
        <p:nvSpPr>
          <p:cNvPr id="439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67BC067-8FB0-1745-B5E8-CD0D88A7AA7A}" type="slidenum">
              <a:rPr lang="en-US" altLang="en-US" sz="1200"/>
              <a:pPr eaLnBrk="1" hangingPunct="1"/>
              <a:t>134</a:t>
            </a:fld>
            <a:endParaRPr lang="en-US" altLang="en-US" sz="1200" dirty="0"/>
          </a:p>
        </p:txBody>
      </p:sp>
    </p:spTree>
    <p:extLst>
      <p:ext uri="{BB962C8B-B14F-4D97-AF65-F5344CB8AC3E}">
        <p14:creationId xmlns:p14="http://schemas.microsoft.com/office/powerpoint/2010/main" val="76409357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Slide Image Placeholder 1"/>
          <p:cNvSpPr>
            <a:spLocks noGrp="1" noRot="1" noChangeAspect="1" noTextEdit="1"/>
          </p:cNvSpPr>
          <p:nvPr>
            <p:ph type="sldImg"/>
          </p:nvPr>
        </p:nvSpPr>
        <p:spPr>
          <a:ln/>
        </p:spPr>
      </p:sp>
      <p:sp>
        <p:nvSpPr>
          <p:cNvPr id="440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S PGothic" charset="0"/>
              </a:rPr>
              <a:t>d.    Limit your management to these simple interventions.</a:t>
            </a:r>
          </a:p>
          <a:p>
            <a:r>
              <a:rPr lang="en-US" sz="1200" kern="1200" dirty="0">
                <a:solidFill>
                  <a:schemeClr val="tx1"/>
                </a:solidFill>
                <a:effectLst/>
                <a:latin typeface="Times New Roman" pitchFamily="18" charset="0"/>
                <a:ea typeface="MS PGothic" pitchFamily="34" charset="-128"/>
                <a:cs typeface="MS PGothic" charset="0"/>
              </a:rPr>
              <a:t>       i.   Ensure the airway is open, prepare for artificial ventilation, control bleeding, and give supplemental oxygen by mask or blow-by method.</a:t>
            </a:r>
          </a:p>
          <a:p>
            <a:r>
              <a:rPr lang="en-US" sz="1200" kern="1200" dirty="0">
                <a:solidFill>
                  <a:schemeClr val="tx1"/>
                </a:solidFill>
                <a:effectLst/>
                <a:latin typeface="Times New Roman" pitchFamily="18" charset="0"/>
                <a:ea typeface="MS PGothic" pitchFamily="34" charset="-128"/>
                <a:cs typeface="MS PGothic" charset="0"/>
              </a:rPr>
              <a:t>       ii.  Keep the child warm.</a:t>
            </a:r>
          </a:p>
          <a:p>
            <a:r>
              <a:rPr lang="en-US" sz="1200" kern="1200" dirty="0">
                <a:solidFill>
                  <a:schemeClr val="tx1"/>
                </a:solidFill>
                <a:effectLst/>
                <a:latin typeface="Times New Roman" pitchFamily="18" charset="0"/>
                <a:ea typeface="MS PGothic" pitchFamily="34" charset="-128"/>
                <a:cs typeface="MS PGothic" charset="0"/>
              </a:rPr>
              <a:t>       iii.  Provide rapid transport to the nearest appropriate facility.</a:t>
            </a:r>
          </a:p>
          <a:p>
            <a:r>
              <a:rPr lang="en-US" sz="1200" kern="1200" dirty="0">
                <a:solidFill>
                  <a:schemeClr val="tx1"/>
                </a:solidFill>
                <a:effectLst/>
                <a:latin typeface="Times New Roman" pitchFamily="18" charset="0"/>
                <a:ea typeface="MS PGothic" pitchFamily="34" charset="-128"/>
                <a:cs typeface="MS PGothic" charset="0"/>
              </a:rPr>
              <a:t>       iv.  Contact ALS backup as needed.</a:t>
            </a:r>
          </a:p>
          <a:p>
            <a:endParaRPr lang="en-US" altLang="en-US" dirty="0">
              <a:latin typeface="Times New Roman" charset="0"/>
              <a:ea typeface="MS PGothic" charset="-128"/>
            </a:endParaRPr>
          </a:p>
        </p:txBody>
      </p:sp>
      <p:sp>
        <p:nvSpPr>
          <p:cNvPr id="440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23D9A73-0676-CE4D-AFEA-8D951AD6A177}" type="slidenum">
              <a:rPr lang="en-US" altLang="en-US" sz="1200"/>
              <a:pPr eaLnBrk="1" hangingPunct="1"/>
              <a:t>135</a:t>
            </a:fld>
            <a:endParaRPr lang="en-US" altLang="en-US" sz="1200" dirty="0"/>
          </a:p>
        </p:txBody>
      </p:sp>
    </p:spTree>
    <p:extLst>
      <p:ext uri="{BB962C8B-B14F-4D97-AF65-F5344CB8AC3E}">
        <p14:creationId xmlns:p14="http://schemas.microsoft.com/office/powerpoint/2010/main" val="16843873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Slide Image Placeholder 1"/>
          <p:cNvSpPr>
            <a:spLocks noGrp="1" noRot="1" noChangeAspect="1" noTextEdit="1"/>
          </p:cNvSpPr>
          <p:nvPr>
            <p:ph type="sldImg"/>
          </p:nvPr>
        </p:nvSpPr>
        <p:spPr>
          <a:ln/>
        </p:spPr>
      </p:sp>
      <p:sp>
        <p:nvSpPr>
          <p:cNvPr id="441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Anaphylaxis</a:t>
            </a:r>
          </a:p>
          <a:p>
            <a:r>
              <a:rPr lang="en-US" altLang="en-US" dirty="0">
                <a:latin typeface="Times New Roman" charset="0"/>
                <a:ea typeface="MS PGothic" charset="-128"/>
              </a:rPr>
              <a:t>       a.    Anaphylaxis, also called anaphylactic shock, is a life-threatening allergic reaction that involves a generalized, multisystem response to an antigen.</a:t>
            </a:r>
            <a:endParaRPr lang="en-IN" altLang="en-US" dirty="0">
              <a:latin typeface="Times New Roman" charset="0"/>
              <a:ea typeface="MS PGothic" charset="-128"/>
            </a:endParaRPr>
          </a:p>
          <a:p>
            <a:r>
              <a:rPr lang="en-US" altLang="en-US" dirty="0">
                <a:latin typeface="Times New Roman" charset="0"/>
                <a:ea typeface="MS PGothic" charset="-128"/>
              </a:rPr>
              <a:t>       b.    Characterized by airway swelling and dilation of blood vessels</a:t>
            </a:r>
            <a:endParaRPr lang="en-IN" altLang="en-US" dirty="0">
              <a:latin typeface="Times New Roman" charset="0"/>
              <a:ea typeface="MS PGothic" charset="-128"/>
            </a:endParaRPr>
          </a:p>
          <a:p>
            <a:r>
              <a:rPr lang="en-US" altLang="en-US" dirty="0">
                <a:latin typeface="Times New Roman" charset="0"/>
                <a:ea typeface="MS PGothic" charset="-128"/>
              </a:rPr>
              <a:t>       c.    Common causes are an insect stings, medications, or food.</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41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9F0D474-81CB-2545-BA54-54BC8D2B78D9}" type="slidenum">
              <a:rPr lang="en-US" altLang="en-US" sz="1200"/>
              <a:pPr eaLnBrk="1" hangingPunct="1"/>
              <a:t>136</a:t>
            </a:fld>
            <a:endParaRPr lang="en-US" altLang="en-US" sz="1200" dirty="0"/>
          </a:p>
        </p:txBody>
      </p:sp>
    </p:spTree>
    <p:extLst>
      <p:ext uri="{BB962C8B-B14F-4D97-AF65-F5344CB8AC3E}">
        <p14:creationId xmlns:p14="http://schemas.microsoft.com/office/powerpoint/2010/main" val="56640601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Slide Image Placeholder 1"/>
          <p:cNvSpPr>
            <a:spLocks noGrp="1" noRot="1" noChangeAspect="1" noTextEdit="1"/>
          </p:cNvSpPr>
          <p:nvPr>
            <p:ph type="sldImg"/>
          </p:nvPr>
        </p:nvSpPr>
        <p:spPr>
          <a:ln/>
        </p:spPr>
      </p:sp>
      <p:sp>
        <p:nvSpPr>
          <p:cNvPr id="442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lphaLcPeriod" startAt="4"/>
            </a:pPr>
            <a:r>
              <a:rPr lang="en-US" altLang="en-US" dirty="0">
                <a:latin typeface="Times New Roman" charset="0"/>
                <a:ea typeface="MS PGothic" charset="-128"/>
              </a:rPr>
              <a:t>Signs and symptoms of anaphylactic shock in the pediatric patient:</a:t>
            </a:r>
            <a:endParaRPr lang="en-IN" altLang="en-US" dirty="0">
              <a:latin typeface="Times New Roman" charset="0"/>
              <a:ea typeface="MS PGothic" charset="-128"/>
            </a:endParaRPr>
          </a:p>
          <a:p>
            <a:pPr marL="0" indent="0">
              <a:buNone/>
            </a:pPr>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Hypoperfusion</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Stridor and/or wheezing</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iii.   Increased work of breathing</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iv.    Altered appearance</a:t>
            </a:r>
            <a:r>
              <a:rPr lang="en-IN" altLang="en-US" dirty="0">
                <a:latin typeface="Times New Roman" charset="0"/>
                <a:ea typeface="MS PGothic" charset="-128"/>
              </a:rPr>
              <a:t> </a:t>
            </a:r>
            <a:r>
              <a:rPr lang="en-US" altLang="en-US" dirty="0">
                <a:latin typeface="Times New Roman" charset="0"/>
                <a:ea typeface="MS PGothic" charset="-128"/>
              </a:rPr>
              <a:t>with restlessness, agitation, and sometimes a sense of impending doom</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v.    Hives</a:t>
            </a:r>
          </a:p>
        </p:txBody>
      </p:sp>
      <p:sp>
        <p:nvSpPr>
          <p:cNvPr id="442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4E2F169-E35E-4E40-B089-AB8823097C40}" type="slidenum">
              <a:rPr lang="en-US" altLang="en-US" sz="1200"/>
              <a:pPr eaLnBrk="1" hangingPunct="1"/>
              <a:t>137</a:t>
            </a:fld>
            <a:endParaRPr lang="en-US" altLang="en-US" sz="1200" dirty="0"/>
          </a:p>
        </p:txBody>
      </p:sp>
    </p:spTree>
    <p:extLst>
      <p:ext uri="{BB962C8B-B14F-4D97-AF65-F5344CB8AC3E}">
        <p14:creationId xmlns:p14="http://schemas.microsoft.com/office/powerpoint/2010/main" val="193833698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Slide Image Placeholder 1"/>
          <p:cNvSpPr>
            <a:spLocks noGrp="1" noRot="1" noChangeAspect="1" noTextEdit="1"/>
          </p:cNvSpPr>
          <p:nvPr>
            <p:ph type="sldImg"/>
          </p:nvPr>
        </p:nvSpPr>
        <p:spPr>
          <a:ln/>
        </p:spPr>
      </p:sp>
      <p:sp>
        <p:nvSpPr>
          <p:cNvPr id="443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Treatment of pediatric patient with anaphylactic shock:</a:t>
            </a:r>
            <a:endParaRPr lang="en-IN" altLang="en-US" dirty="0">
              <a:latin typeface="Times New Roman" charset="0"/>
              <a:ea typeface="MS PGothic" charset="-128"/>
            </a:endParaRPr>
          </a:p>
          <a:p>
            <a:r>
              <a:rPr lang="en-US" altLang="en-US" dirty="0">
                <a:latin typeface="Times New Roman" charset="0"/>
                <a:ea typeface="MS PGothic" charset="-128"/>
              </a:rPr>
              <a:t>       i.     Maintain the airway and administer oxygen.</a:t>
            </a:r>
            <a:endParaRPr lang="en-IN" altLang="en-US" dirty="0">
              <a:latin typeface="Times New Roman" charset="0"/>
              <a:ea typeface="MS PGothic" charset="-128"/>
            </a:endParaRPr>
          </a:p>
          <a:p>
            <a:r>
              <a:rPr lang="en-US" altLang="en-US" dirty="0">
                <a:latin typeface="Times New Roman" charset="0"/>
                <a:ea typeface="MS PGothic" charset="-128"/>
              </a:rPr>
              <a:t>       ii.    Keep the patient calm.</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iii.   Assist the parent with administering a prescribed epinephrine auto-injector</a:t>
            </a:r>
          </a:p>
          <a:p>
            <a:r>
              <a:rPr lang="en-US" altLang="en-US" dirty="0">
                <a:latin typeface="Times New Roman" charset="0"/>
                <a:ea typeface="MS PGothic" charset="-128"/>
              </a:rPr>
              <a:t>       iv.   Provide rapid transport.</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43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054C393-09E3-2A43-B5CC-3B67AAA6F3EC}" type="slidenum">
              <a:rPr lang="en-US" altLang="en-US" sz="1200"/>
              <a:pPr eaLnBrk="1" hangingPunct="1"/>
              <a:t>138</a:t>
            </a:fld>
            <a:endParaRPr lang="en-US" altLang="en-US" sz="1200" dirty="0"/>
          </a:p>
        </p:txBody>
      </p:sp>
    </p:spTree>
    <p:extLst>
      <p:ext uri="{BB962C8B-B14F-4D97-AF65-F5344CB8AC3E}">
        <p14:creationId xmlns:p14="http://schemas.microsoft.com/office/powerpoint/2010/main" val="30281551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Slide Image Placeholder 1"/>
          <p:cNvSpPr>
            <a:spLocks noGrp="1" noRot="1" noChangeAspect="1" noTextEdit="1"/>
          </p:cNvSpPr>
          <p:nvPr>
            <p:ph type="sldImg"/>
          </p:nvPr>
        </p:nvSpPr>
        <p:spPr>
          <a:ln/>
        </p:spPr>
      </p:sp>
      <p:sp>
        <p:nvSpPr>
          <p:cNvPr id="444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Bleeding disorders</a:t>
            </a:r>
          </a:p>
          <a:p>
            <a:r>
              <a:rPr lang="en-US" altLang="en-US" dirty="0">
                <a:latin typeface="Times New Roman" charset="0"/>
                <a:ea typeface="MS PGothic" charset="-128"/>
              </a:rPr>
              <a:t>      1.    Hemophilia is a congenital condition in which the patient lacks one or more of the normal clotting factors of blood.</a:t>
            </a:r>
            <a:endParaRPr lang="en-IN" altLang="en-US" dirty="0">
              <a:latin typeface="Times New Roman" charset="0"/>
              <a:ea typeface="MS PGothic" charset="-128"/>
            </a:endParaRPr>
          </a:p>
          <a:p>
            <a:r>
              <a:rPr lang="en-US" altLang="en-US" dirty="0">
                <a:latin typeface="Times New Roman" charset="0"/>
                <a:ea typeface="MS PGothic" charset="-128"/>
              </a:rPr>
              <a:t>             a.    Most forms are hereditary and are severe.</a:t>
            </a:r>
            <a:endParaRPr lang="en-IN" altLang="en-US" dirty="0">
              <a:latin typeface="Times New Roman" charset="0"/>
              <a:ea typeface="MS PGothic" charset="-128"/>
            </a:endParaRPr>
          </a:p>
          <a:p>
            <a:r>
              <a:rPr lang="en-US" altLang="en-US" dirty="0">
                <a:latin typeface="Times New Roman" charset="0"/>
                <a:ea typeface="MS PGothic" charset="-128"/>
              </a:rPr>
              <a:t>             b.    Predominantly found in male population.</a:t>
            </a:r>
            <a:endParaRPr lang="en-IN" altLang="en-US" dirty="0">
              <a:latin typeface="Times New Roman" charset="0"/>
              <a:ea typeface="MS PGothic" charset="-128"/>
            </a:endParaRPr>
          </a:p>
          <a:p>
            <a:r>
              <a:rPr lang="en-US" altLang="en-US" dirty="0">
                <a:latin typeface="Times New Roman" charset="0"/>
                <a:ea typeface="MS PGothic" charset="-128"/>
              </a:rPr>
              <a:t>             c.    Bleeding may occur spontaneously.</a:t>
            </a:r>
            <a:endParaRPr lang="en-IN" altLang="en-US" dirty="0">
              <a:latin typeface="Times New Roman" charset="0"/>
              <a:ea typeface="MS PGothic" charset="-128"/>
            </a:endParaRPr>
          </a:p>
          <a:p>
            <a:r>
              <a:rPr lang="en-US" altLang="en-US" dirty="0">
                <a:latin typeface="Times New Roman" charset="0"/>
                <a:ea typeface="MS PGothic" charset="-128"/>
              </a:rPr>
              <a:t>             d.    All injuries become serious because blood does not clot.</a:t>
            </a:r>
            <a:endParaRPr lang="en-IN" altLang="en-US" dirty="0">
              <a:latin typeface="Times New Roman" charset="0"/>
              <a:ea typeface="MS PGothic" charset="-128"/>
            </a:endParaRPr>
          </a:p>
          <a:p>
            <a:r>
              <a:rPr lang="en-US" altLang="en-US" dirty="0">
                <a:latin typeface="Times New Roman" charset="0"/>
                <a:ea typeface="MS PGothic" charset="-128"/>
              </a:rPr>
              <a:t>                    i.  Transport immediately.</a:t>
            </a:r>
            <a:endParaRPr lang="en-IN" altLang="en-US" dirty="0">
              <a:latin typeface="Times New Roman" charset="0"/>
              <a:ea typeface="MS PGothic" charset="-128"/>
            </a:endParaRPr>
          </a:p>
          <a:p>
            <a:r>
              <a:rPr lang="en-US" altLang="en-US" dirty="0">
                <a:latin typeface="Times New Roman" charset="0"/>
                <a:ea typeface="MS PGothic" charset="-128"/>
              </a:rPr>
              <a:t>                    ii.  Do not delay to apply a tourniquet for life-threatening hemorrhage.</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44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AE6A6F3-1B1C-044E-81DA-BBF2A04806D8}" type="slidenum">
              <a:rPr lang="en-US" altLang="en-US" sz="1200"/>
              <a:pPr eaLnBrk="1" hangingPunct="1"/>
              <a:t>139</a:t>
            </a:fld>
            <a:endParaRPr lang="en-US" altLang="en-US" sz="1200" dirty="0"/>
          </a:p>
        </p:txBody>
      </p:sp>
    </p:spTree>
    <p:extLst>
      <p:ext uri="{BB962C8B-B14F-4D97-AF65-F5344CB8AC3E}">
        <p14:creationId xmlns:p14="http://schemas.microsoft.com/office/powerpoint/2010/main" val="203166809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Slide Image Placeholder 1"/>
          <p:cNvSpPr>
            <a:spLocks noGrp="1" noRot="1" noChangeAspect="1" noTextEdit="1"/>
          </p:cNvSpPr>
          <p:nvPr>
            <p:ph type="sldImg"/>
          </p:nvPr>
        </p:nvSpPr>
        <p:spPr>
          <a:ln/>
        </p:spPr>
      </p:sp>
      <p:sp>
        <p:nvSpPr>
          <p:cNvPr id="445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VIII. Neurologic Emergencies and Management</a:t>
            </a:r>
          </a:p>
          <a:p>
            <a:r>
              <a:rPr lang="en-US" altLang="en-US" dirty="0">
                <a:latin typeface="Times New Roman" charset="0"/>
                <a:ea typeface="MS PGothic" charset="-128"/>
              </a:rPr>
              <a:t>A.    Altered mental status (AMS)</a:t>
            </a:r>
          </a:p>
          <a:p>
            <a:r>
              <a:rPr lang="en-US" altLang="en-US" dirty="0">
                <a:latin typeface="Times New Roman" charset="0"/>
                <a:ea typeface="MS PGothic" charset="-128"/>
              </a:rPr>
              <a:t>       1.    An abnormal neurologic state in which the pediatric patient is less alert and interactive than is age appropriate.</a:t>
            </a:r>
            <a:endParaRPr lang="en-IN" altLang="en-US" dirty="0">
              <a:latin typeface="Times New Roman" charset="0"/>
              <a:ea typeface="MS PGothic" charset="-128"/>
            </a:endParaRPr>
          </a:p>
          <a:p>
            <a:r>
              <a:rPr lang="en-US" altLang="en-US" dirty="0">
                <a:latin typeface="Times New Roman" charset="0"/>
                <a:ea typeface="MS PGothic" charset="-128"/>
              </a:rPr>
              <a:t>             a.    Understanding normal developmental or age-related changes in behavior and listening carefully to the caregiver’s opinion are key.</a:t>
            </a:r>
            <a:endParaRPr lang="en-IN" altLang="en-US" dirty="0">
              <a:latin typeface="Times New Roman" charset="0"/>
              <a:ea typeface="MS PGothic" charset="-128"/>
            </a:endParaRPr>
          </a:p>
          <a:p>
            <a:r>
              <a:rPr lang="en-US" altLang="en-US" dirty="0">
                <a:latin typeface="Times New Roman" charset="0"/>
                <a:ea typeface="MS PGothic" charset="-128"/>
              </a:rPr>
              <a:t>             b.  The mnemonic AEIOU-TIPPS reflects the major causes of AMS.</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445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3ED1BFD-0FC0-5247-A79A-0DC4D411EB63}" type="slidenum">
              <a:rPr lang="en-US" altLang="en-US" sz="1200"/>
              <a:pPr eaLnBrk="1" hangingPunct="1"/>
              <a:t>140</a:t>
            </a:fld>
            <a:endParaRPr lang="en-US" altLang="en-US" sz="1200" dirty="0"/>
          </a:p>
        </p:txBody>
      </p:sp>
    </p:spTree>
    <p:extLst>
      <p:ext uri="{BB962C8B-B14F-4D97-AF65-F5344CB8AC3E}">
        <p14:creationId xmlns:p14="http://schemas.microsoft.com/office/powerpoint/2010/main" val="1255601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a:ln/>
        </p:spPr>
      </p:sp>
      <p:sp>
        <p:nvSpPr>
          <p:cNvPr id="306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III. Growth and Development</a:t>
            </a:r>
          </a:p>
          <a:p>
            <a:r>
              <a:rPr lang="en-US" altLang="en-US" dirty="0">
                <a:latin typeface="Times New Roman" charset="0"/>
                <a:ea typeface="MS PGothic" charset="-128"/>
              </a:rPr>
              <a:t>A.    Many physical and emotional changes occur during childhood.</a:t>
            </a:r>
            <a:endParaRPr lang="en-IN" altLang="en-US" dirty="0">
              <a:latin typeface="Times New Roman" charset="0"/>
              <a:ea typeface="MS PGothic" charset="-128"/>
            </a:endParaRPr>
          </a:p>
          <a:p>
            <a:r>
              <a:rPr lang="en-US" altLang="en-US" dirty="0">
                <a:latin typeface="Times New Roman" charset="0"/>
                <a:ea typeface="MS PGothic" charset="-128"/>
              </a:rPr>
              <a:t>       1.    Childhood extends from birth until age 18.</a:t>
            </a:r>
            <a:endParaRPr lang="en-IN" altLang="en-US" dirty="0">
              <a:latin typeface="Times New Roman" charset="0"/>
              <a:ea typeface="MS PGothic" charset="-128"/>
            </a:endParaRPr>
          </a:p>
          <a:p>
            <a:r>
              <a:rPr lang="en-US" altLang="en-US" dirty="0">
                <a:latin typeface="Times New Roman" charset="0"/>
                <a:ea typeface="MS PGothic" charset="-128"/>
              </a:rPr>
              <a:t>       2.    The thoughts and behaviors of children as a whole are often grouped into five stages:</a:t>
            </a:r>
            <a:endParaRPr lang="en-IN" altLang="en-US" dirty="0">
              <a:latin typeface="Times New Roman" charset="0"/>
              <a:ea typeface="MS PGothic" charset="-128"/>
            </a:endParaRPr>
          </a:p>
          <a:p>
            <a:r>
              <a:rPr lang="en-US" altLang="en-US" dirty="0">
                <a:latin typeface="Times New Roman" charset="0"/>
                <a:ea typeface="MS PGothic" charset="-128"/>
              </a:rPr>
              <a:t>              a.    Infancy: first year of life</a:t>
            </a:r>
            <a:endParaRPr lang="en-IN" altLang="en-US" dirty="0">
              <a:latin typeface="Times New Roman" charset="0"/>
              <a:ea typeface="MS PGothic" charset="-128"/>
            </a:endParaRPr>
          </a:p>
          <a:p>
            <a:r>
              <a:rPr lang="en-US" altLang="en-US" dirty="0">
                <a:latin typeface="Times New Roman" charset="0"/>
                <a:ea typeface="MS PGothic" charset="-128"/>
              </a:rPr>
              <a:t>              b.    Toddler: ages 1 to 3 years</a:t>
            </a:r>
            <a:endParaRPr lang="en-IN" altLang="en-US" dirty="0">
              <a:latin typeface="Times New Roman" charset="0"/>
              <a:ea typeface="MS PGothic" charset="-128"/>
            </a:endParaRPr>
          </a:p>
          <a:p>
            <a:r>
              <a:rPr lang="en-US" altLang="en-US" dirty="0">
                <a:latin typeface="Times New Roman" charset="0"/>
                <a:ea typeface="MS PGothic" charset="-128"/>
              </a:rPr>
              <a:t>              c.    Preschool-age child: ages 3 to 6 years</a:t>
            </a:r>
            <a:endParaRPr lang="en-IN" altLang="en-US" dirty="0">
              <a:latin typeface="Times New Roman" charset="0"/>
              <a:ea typeface="MS PGothic" charset="-128"/>
            </a:endParaRPr>
          </a:p>
          <a:p>
            <a:r>
              <a:rPr lang="en-US" altLang="en-US" dirty="0">
                <a:latin typeface="Times New Roman" charset="0"/>
                <a:ea typeface="MS PGothic" charset="-128"/>
              </a:rPr>
              <a:t>              d.    School-age child: ages 6 to 12 years</a:t>
            </a:r>
            <a:endParaRPr lang="en-IN" altLang="en-US" dirty="0">
              <a:latin typeface="Times New Roman" charset="0"/>
              <a:ea typeface="MS PGothic" charset="-128"/>
            </a:endParaRPr>
          </a:p>
          <a:p>
            <a:r>
              <a:rPr lang="en-US" altLang="en-US" dirty="0">
                <a:latin typeface="Times New Roman" charset="0"/>
                <a:ea typeface="MS PGothic" charset="-128"/>
              </a:rPr>
              <a:t>              e.    Adolescents: ages 13 to 18 years</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306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0F129CE-9A58-A443-9045-23B31EE0ECD9}" type="slidenum">
              <a:rPr lang="en-US" altLang="en-US" sz="1200"/>
              <a:pPr eaLnBrk="1" hangingPunct="1"/>
              <a:t>15</a:t>
            </a:fld>
            <a:endParaRPr lang="en-US" altLang="en-US" sz="1200" dirty="0"/>
          </a:p>
        </p:txBody>
      </p:sp>
    </p:spTree>
    <p:extLst>
      <p:ext uri="{BB962C8B-B14F-4D97-AF65-F5344CB8AC3E}">
        <p14:creationId xmlns:p14="http://schemas.microsoft.com/office/powerpoint/2010/main" val="55954200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Slide Image Placeholder 1"/>
          <p:cNvSpPr>
            <a:spLocks noGrp="1" noRot="1" noChangeAspect="1" noTextEdit="1"/>
          </p:cNvSpPr>
          <p:nvPr>
            <p:ph type="sldImg"/>
          </p:nvPr>
        </p:nvSpPr>
        <p:spPr>
          <a:ln/>
        </p:spPr>
      </p:sp>
      <p:sp>
        <p:nvSpPr>
          <p:cNvPr id="446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Signs and symptoms vary from simple confusion to coma.</a:t>
            </a:r>
            <a:endParaRPr lang="en-IN" altLang="en-US" dirty="0">
              <a:latin typeface="Times New Roman" charset="0"/>
              <a:ea typeface="MS PGothic" charset="-128"/>
            </a:endParaRPr>
          </a:p>
          <a:p>
            <a:r>
              <a:rPr lang="en-US" altLang="en-US" dirty="0">
                <a:latin typeface="Times New Roman" charset="0"/>
                <a:ea typeface="MS PGothic" charset="-128"/>
              </a:rPr>
              <a:t>d.    Management focuses on the ABCs and transport.</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446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253AA26-5EEF-864C-8845-F236849441B2}" type="slidenum">
              <a:rPr lang="en-US" altLang="en-US" sz="1200"/>
              <a:pPr eaLnBrk="1" hangingPunct="1"/>
              <a:t>141</a:t>
            </a:fld>
            <a:endParaRPr lang="en-US" altLang="en-US" sz="1200" dirty="0"/>
          </a:p>
        </p:txBody>
      </p:sp>
    </p:spTree>
    <p:extLst>
      <p:ext uri="{BB962C8B-B14F-4D97-AF65-F5344CB8AC3E}">
        <p14:creationId xmlns:p14="http://schemas.microsoft.com/office/powerpoint/2010/main" val="171723788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Slide Image Placeholder 1"/>
          <p:cNvSpPr>
            <a:spLocks noGrp="1" noRot="1" noChangeAspect="1" noTextEdit="1"/>
          </p:cNvSpPr>
          <p:nvPr>
            <p:ph type="sldImg"/>
          </p:nvPr>
        </p:nvSpPr>
        <p:spPr>
          <a:ln/>
        </p:spPr>
      </p:sp>
      <p:sp>
        <p:nvSpPr>
          <p:cNvPr id="447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Seizures</a:t>
            </a:r>
          </a:p>
          <a:p>
            <a:r>
              <a:rPr lang="en-US" altLang="en-US" dirty="0">
                <a:latin typeface="Times New Roman" charset="0"/>
                <a:ea typeface="MS PGothic" charset="-128"/>
              </a:rPr>
              <a:t>       1.    Result of disorganized electrical activity in the brain.</a:t>
            </a:r>
            <a:endParaRPr lang="en-IN" altLang="en-US" dirty="0">
              <a:latin typeface="Times New Roman" charset="0"/>
              <a:ea typeface="MS PGothic" charset="-128"/>
            </a:endParaRPr>
          </a:p>
          <a:p>
            <a:r>
              <a:rPr lang="en-US" altLang="en-US" dirty="0">
                <a:latin typeface="Times New Roman" charset="0"/>
                <a:ea typeface="MS PGothic" charset="-128"/>
              </a:rPr>
              <a:t>              a.     May manifest in a variety of ways, depending on the age of the child.</a:t>
            </a:r>
            <a:endParaRPr lang="en-IN" altLang="en-US" dirty="0">
              <a:latin typeface="Times New Roman" charset="0"/>
              <a:ea typeface="MS PGothic" charset="-128"/>
            </a:endParaRPr>
          </a:p>
          <a:p>
            <a:r>
              <a:rPr lang="en-US" altLang="en-US" dirty="0">
                <a:latin typeface="Times New Roman" charset="0"/>
                <a:ea typeface="MS PGothic" charset="-128"/>
              </a:rPr>
              <a:t>                      i.     Seizures in infants can be very subtle, consisting only of an abnormal gaze, sucking motions, or “bicycling” motions.</a:t>
            </a:r>
            <a:endParaRPr lang="en-IN" altLang="en-US" dirty="0">
              <a:latin typeface="Times New Roman" charset="0"/>
              <a:ea typeface="MS PGothic"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ii.</a:t>
            </a:r>
            <a:r>
              <a:rPr lang="en-US" sz="1200" kern="1200" dirty="0">
                <a:solidFill>
                  <a:schemeClr val="tx1"/>
                </a:solidFill>
                <a:effectLst/>
                <a:latin typeface="Times New Roman" pitchFamily="18" charset="0"/>
                <a:ea typeface="MS PGothic" pitchFamily="34" charset="-128"/>
                <a:cs typeface="MS PGothic" charset="0"/>
              </a:rPr>
              <a:t>    In older children, seizures are more obvious and typically consist of repetitive muscle contractions and unresponsiveness.</a:t>
            </a:r>
          </a:p>
          <a:p>
            <a:pPr>
              <a:buFontTx/>
              <a:buAutoNum type="arabicPeriod"/>
            </a:pPr>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447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F26DBF4-7CED-8544-BA23-FCE83372DCA4}" type="slidenum">
              <a:rPr lang="en-US" altLang="en-US" sz="1200"/>
              <a:pPr eaLnBrk="1" hangingPunct="1"/>
              <a:t>142</a:t>
            </a:fld>
            <a:endParaRPr lang="en-US" altLang="en-US" sz="1200" dirty="0"/>
          </a:p>
        </p:txBody>
      </p:sp>
    </p:spTree>
    <p:extLst>
      <p:ext uri="{BB962C8B-B14F-4D97-AF65-F5344CB8AC3E}">
        <p14:creationId xmlns:p14="http://schemas.microsoft.com/office/powerpoint/2010/main" val="158445158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Slide Image Placeholder 1"/>
          <p:cNvSpPr>
            <a:spLocks noGrp="1" noRot="1" noChangeAspect="1" noTextEdit="1"/>
          </p:cNvSpPr>
          <p:nvPr>
            <p:ph type="sldImg"/>
          </p:nvPr>
        </p:nvSpPr>
        <p:spPr>
          <a:ln/>
        </p:spPr>
      </p:sp>
      <p:sp>
        <p:nvSpPr>
          <p:cNvPr id="448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endParaRPr lang="en-US" altLang="en-US" dirty="0">
              <a:latin typeface="Times New Roman" charset="0"/>
              <a:ea typeface="MS PGothic" charset="-128"/>
            </a:endParaRPr>
          </a:p>
        </p:txBody>
      </p:sp>
      <p:sp>
        <p:nvSpPr>
          <p:cNvPr id="448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8615D0D-C850-2746-8180-CB4E4668A7A3}" type="slidenum">
              <a:rPr lang="en-US" altLang="en-US" sz="1200"/>
              <a:pPr eaLnBrk="1" hangingPunct="1"/>
              <a:t>143</a:t>
            </a:fld>
            <a:endParaRPr lang="en-US" altLang="en-US" sz="1200" dirty="0"/>
          </a:p>
        </p:txBody>
      </p:sp>
    </p:spTree>
    <p:extLst>
      <p:ext uri="{BB962C8B-B14F-4D97-AF65-F5344CB8AC3E}">
        <p14:creationId xmlns:p14="http://schemas.microsoft.com/office/powerpoint/2010/main" val="1080532681"/>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Slide Image Placeholder 1"/>
          <p:cNvSpPr>
            <a:spLocks noGrp="1" noRot="1" noChangeAspect="1" noTextEdit="1"/>
          </p:cNvSpPr>
          <p:nvPr>
            <p:ph type="sldImg"/>
          </p:nvPr>
        </p:nvSpPr>
        <p:spPr>
          <a:ln/>
        </p:spPr>
      </p:sp>
      <p:sp>
        <p:nvSpPr>
          <p:cNvPr id="449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b.    Once a seizure stops, the patient’s muscles relax, becoming almost flaccid or floppy, and the breath becomes labored (postictal state).</a:t>
            </a:r>
            <a:endParaRPr lang="en-IN" altLang="en-US" dirty="0">
              <a:latin typeface="Times New Roman" charset="0"/>
              <a:ea typeface="MS PGothic" charset="-128"/>
            </a:endParaRPr>
          </a:p>
          <a:p>
            <a:r>
              <a:rPr lang="en-US" altLang="en-US" dirty="0">
                <a:latin typeface="Times New Roman" charset="0"/>
                <a:ea typeface="MS PGothic" charset="-128"/>
              </a:rPr>
              <a:t>c.    Once the pediatric patient regains a normal level of consciousness, the postictal state is over.</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49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AC66C47-B9F5-CB49-9FBB-BE814EFC5554}" type="slidenum">
              <a:rPr lang="en-US" altLang="en-US" sz="1200"/>
              <a:pPr eaLnBrk="1" hangingPunct="1"/>
              <a:t>144</a:t>
            </a:fld>
            <a:endParaRPr lang="en-US" altLang="en-US" sz="1200" dirty="0"/>
          </a:p>
        </p:txBody>
      </p:sp>
    </p:spTree>
    <p:extLst>
      <p:ext uri="{BB962C8B-B14F-4D97-AF65-F5344CB8AC3E}">
        <p14:creationId xmlns:p14="http://schemas.microsoft.com/office/powerpoint/2010/main" val="139105053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Slide Image Placeholder 1"/>
          <p:cNvSpPr>
            <a:spLocks noGrp="1" noRot="1" noChangeAspect="1" noTextEdit="1"/>
          </p:cNvSpPr>
          <p:nvPr>
            <p:ph type="sldImg"/>
          </p:nvPr>
        </p:nvSpPr>
        <p:spPr>
          <a:ln/>
        </p:spPr>
      </p:sp>
      <p:sp>
        <p:nvSpPr>
          <p:cNvPr id="450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d.     Seizures that continue every few minutes without regaining consciousness in between or last longer than 30 minutes are referred to as status epilepticus.</a:t>
            </a:r>
            <a:endParaRPr lang="en-IN" altLang="en-US" dirty="0">
              <a:latin typeface="Times New Roman" charset="0"/>
              <a:ea typeface="MS PGothic" charset="-128"/>
            </a:endParaRPr>
          </a:p>
          <a:p>
            <a:r>
              <a:rPr lang="en-US" altLang="en-US" dirty="0">
                <a:latin typeface="Times New Roman" charset="0"/>
                <a:ea typeface="MS PGothic" charset="-128"/>
              </a:rPr>
              <a:t>        i.  Recurring or prolonged seizures should be considered potentially life threatening.</a:t>
            </a:r>
            <a:endParaRPr lang="en-IN" altLang="en-US" dirty="0">
              <a:latin typeface="Times New Roman" charset="0"/>
              <a:ea typeface="MS PGothic" charset="-128"/>
            </a:endParaRPr>
          </a:p>
          <a:p>
            <a:r>
              <a:rPr lang="en-US" altLang="en-US" dirty="0">
                <a:latin typeface="Times New Roman" charset="0"/>
                <a:ea typeface="MS PGothic" charset="-128"/>
              </a:rPr>
              <a:t>        ii.  If the patient does not regain consciousness or continues to seize, protect the patient from harming himself or herself and call for ALS backup.</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450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03FA953-7E30-D94A-8837-0AC6A3E2C261}" type="slidenum">
              <a:rPr lang="en-US" altLang="en-US" sz="1200"/>
              <a:pPr eaLnBrk="1" hangingPunct="1"/>
              <a:t>145</a:t>
            </a:fld>
            <a:endParaRPr lang="en-US" altLang="en-US" sz="1200" dirty="0"/>
          </a:p>
        </p:txBody>
      </p:sp>
    </p:spTree>
    <p:extLst>
      <p:ext uri="{BB962C8B-B14F-4D97-AF65-F5344CB8AC3E}">
        <p14:creationId xmlns:p14="http://schemas.microsoft.com/office/powerpoint/2010/main" val="1879360503"/>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Slide Image Placeholder 1"/>
          <p:cNvSpPr>
            <a:spLocks noGrp="1" noRot="1" noChangeAspect="1" noTextEdit="1"/>
          </p:cNvSpPr>
          <p:nvPr>
            <p:ph type="sldImg"/>
          </p:nvPr>
        </p:nvSpPr>
        <p:spPr>
          <a:ln/>
        </p:spPr>
      </p:sp>
      <p:sp>
        <p:nvSpPr>
          <p:cNvPr id="451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2.     Management</a:t>
            </a:r>
          </a:p>
          <a:p>
            <a:r>
              <a:rPr lang="en-US" altLang="en-US" dirty="0">
                <a:latin typeface="Times New Roman" charset="0"/>
                <a:ea typeface="MS PGothic" charset="-128"/>
              </a:rPr>
              <a:t>        a.    Securing and protecting the airway are your priorities.</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Place the child in the recovery position if they are vomiting and suction is inadequate.</a:t>
            </a:r>
            <a:endParaRPr lang="en-IN" altLang="en-US" dirty="0">
              <a:latin typeface="Times New Roman" charset="0"/>
              <a:ea typeface="MS PGothic" charset="-128"/>
            </a:endParaRPr>
          </a:p>
          <a:p>
            <a:r>
              <a:rPr lang="en-US" altLang="en-US" dirty="0">
                <a:latin typeface="Times New Roman" charset="0"/>
                <a:ea typeface="MS PGothic" charset="-128"/>
              </a:rPr>
              <a:t>        c.    Provide 100% oxygen by nonrebreathing mask or blow-by method.</a:t>
            </a:r>
            <a:endParaRPr lang="en-IN" altLang="en-US" dirty="0">
              <a:latin typeface="Times New Roman" charset="0"/>
              <a:ea typeface="MS PGothic" charset="-128"/>
            </a:endParaRPr>
          </a:p>
          <a:p>
            <a:r>
              <a:rPr lang="en-US" altLang="en-US" dirty="0">
                <a:latin typeface="Times New Roman" charset="0"/>
                <a:ea typeface="MS PGothic" charset="-128"/>
              </a:rPr>
              <a:t>               i.    Begin </a:t>
            </a:r>
            <a:r>
              <a:rPr lang="en-US" altLang="en-US" dirty="0"/>
              <a:t>bag-mask </a:t>
            </a:r>
            <a:r>
              <a:rPr lang="en-US" altLang="en-US" dirty="0">
                <a:latin typeface="Times New Roman" charset="0"/>
                <a:ea typeface="MS PGothic" charset="-128"/>
              </a:rPr>
              <a:t>ventilations if there are no signs of improvement.</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51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B4E02DB-5DD7-A744-965A-A6355AC0069E}" type="slidenum">
              <a:rPr lang="en-US" altLang="en-US" sz="1200"/>
              <a:pPr eaLnBrk="1" hangingPunct="1"/>
              <a:t>146</a:t>
            </a:fld>
            <a:endParaRPr lang="en-US" altLang="en-US" sz="1200" dirty="0"/>
          </a:p>
        </p:txBody>
      </p:sp>
    </p:spTree>
    <p:extLst>
      <p:ext uri="{BB962C8B-B14F-4D97-AF65-F5344CB8AC3E}">
        <p14:creationId xmlns:p14="http://schemas.microsoft.com/office/powerpoint/2010/main" val="122249384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Slide Image Placeholder 1"/>
          <p:cNvSpPr>
            <a:spLocks noGrp="1" noRot="1" noChangeAspect="1" noTextEdit="1"/>
          </p:cNvSpPr>
          <p:nvPr>
            <p:ph type="sldImg"/>
          </p:nvPr>
        </p:nvSpPr>
        <p:spPr>
          <a:ln/>
        </p:spPr>
      </p:sp>
      <p:sp>
        <p:nvSpPr>
          <p:cNvPr id="452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      ii.    Some caregivers will have given the child a rectal dose of diazepam (Diastat) prior to your arrival; monitor breathing and level of consciousness carefully.</a:t>
            </a:r>
            <a:endParaRPr lang="en-IN" altLang="en-US" dirty="0">
              <a:latin typeface="Times New Roman" charset="0"/>
              <a:ea typeface="MS PGothic" charset="-128"/>
            </a:endParaRPr>
          </a:p>
          <a:p>
            <a:r>
              <a:rPr lang="en-US" altLang="en-US" dirty="0">
                <a:latin typeface="Times New Roman" charset="0"/>
                <a:ea typeface="MS PGothic" charset="-128"/>
              </a:rPr>
              <a:t>d.   Transport to the appropriate facility.</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52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8A5E3B8-5E78-D74E-9438-2A5E1880C707}" type="slidenum">
              <a:rPr lang="en-US" altLang="en-US" sz="1200"/>
              <a:pPr eaLnBrk="1" hangingPunct="1"/>
              <a:t>147</a:t>
            </a:fld>
            <a:endParaRPr lang="en-US" altLang="en-US" sz="1200" dirty="0"/>
          </a:p>
        </p:txBody>
      </p:sp>
    </p:spTree>
    <p:extLst>
      <p:ext uri="{BB962C8B-B14F-4D97-AF65-F5344CB8AC3E}">
        <p14:creationId xmlns:p14="http://schemas.microsoft.com/office/powerpoint/2010/main" val="147800206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Slide Image Placeholder 1"/>
          <p:cNvSpPr>
            <a:spLocks noGrp="1" noRot="1" noChangeAspect="1" noTextEdit="1"/>
          </p:cNvSpPr>
          <p:nvPr>
            <p:ph type="sldImg"/>
          </p:nvPr>
        </p:nvSpPr>
        <p:spPr>
          <a:ln/>
        </p:spPr>
      </p:sp>
      <p:sp>
        <p:nvSpPr>
          <p:cNvPr id="453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Meningitis</a:t>
            </a:r>
          </a:p>
          <a:p>
            <a:r>
              <a:rPr lang="en-US" altLang="en-US" dirty="0">
                <a:latin typeface="Times New Roman" charset="0"/>
                <a:ea typeface="MS PGothic" charset="-128"/>
              </a:rPr>
              <a:t>        1.    Inflammation of tissue (meninges) that covers the spinal cord and brain.</a:t>
            </a:r>
            <a:endParaRPr lang="en-IN" altLang="en-US" dirty="0">
              <a:latin typeface="Times New Roman" charset="0"/>
              <a:ea typeface="MS PGothic" charset="-128"/>
            </a:endParaRPr>
          </a:p>
          <a:p>
            <a:r>
              <a:rPr lang="en-US" altLang="en-US" dirty="0">
                <a:latin typeface="Times New Roman" charset="0"/>
                <a:ea typeface="MS PGothic" charset="-128"/>
              </a:rPr>
              <a:t>        2.    Being able to recognize a pediatric patient with meningitis is important.</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53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153769D-02DD-6B49-9CFC-1CD2F8E3FDF1}" type="slidenum">
              <a:rPr lang="en-US" altLang="en-US" sz="1200"/>
              <a:pPr eaLnBrk="1" hangingPunct="1"/>
              <a:t>148</a:t>
            </a:fld>
            <a:endParaRPr lang="en-US" altLang="en-US" sz="1200" dirty="0"/>
          </a:p>
        </p:txBody>
      </p:sp>
    </p:spTree>
    <p:extLst>
      <p:ext uri="{BB962C8B-B14F-4D97-AF65-F5344CB8AC3E}">
        <p14:creationId xmlns:p14="http://schemas.microsoft.com/office/powerpoint/2010/main" val="83737841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Slide Image Placeholder 1"/>
          <p:cNvSpPr>
            <a:spLocks noGrp="1" noRot="1" noChangeAspect="1" noTextEdit="1"/>
          </p:cNvSpPr>
          <p:nvPr>
            <p:ph type="sldImg"/>
          </p:nvPr>
        </p:nvSpPr>
        <p:spPr>
          <a:ln/>
        </p:spPr>
      </p:sp>
      <p:sp>
        <p:nvSpPr>
          <p:cNvPr id="454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a.     Some individuals are at greater risk:</a:t>
            </a:r>
            <a:endParaRPr lang="en-IN" altLang="en-US" dirty="0">
              <a:latin typeface="Times New Roman" charset="0"/>
              <a:ea typeface="MS PGothic" charset="-128"/>
            </a:endParaRPr>
          </a:p>
          <a:p>
            <a:r>
              <a:rPr lang="en-US" altLang="en-US" dirty="0">
                <a:latin typeface="Times New Roman" charset="0"/>
                <a:ea typeface="MS PGothic" charset="-128"/>
              </a:rPr>
              <a:t>        i.     Males</a:t>
            </a:r>
            <a:endParaRPr lang="en-IN" altLang="en-US" dirty="0">
              <a:latin typeface="Times New Roman" charset="0"/>
              <a:ea typeface="MS PGothic" charset="-128"/>
            </a:endParaRPr>
          </a:p>
          <a:p>
            <a:r>
              <a:rPr lang="en-US" altLang="en-US" dirty="0">
                <a:latin typeface="Times New Roman" charset="0"/>
                <a:ea typeface="MS PGothic" charset="-128"/>
              </a:rPr>
              <a:t>        ii.    Newborn infants</a:t>
            </a:r>
            <a:endParaRPr lang="en-IN" altLang="en-US" dirty="0">
              <a:latin typeface="Times New Roman" charset="0"/>
              <a:ea typeface="MS PGothic" charset="-128"/>
            </a:endParaRPr>
          </a:p>
          <a:p>
            <a:r>
              <a:rPr lang="en-US" altLang="en-US" dirty="0">
                <a:latin typeface="Times New Roman" charset="0"/>
                <a:ea typeface="MS PGothic" charset="-128"/>
              </a:rPr>
              <a:t>        iii.   Children with compromised immune systems from AIDS or cancer</a:t>
            </a:r>
            <a:endParaRPr lang="en-IN" altLang="en-US" dirty="0">
              <a:latin typeface="Times New Roman" charset="0"/>
              <a:ea typeface="MS PGothic" charset="-128"/>
            </a:endParaRPr>
          </a:p>
          <a:p>
            <a:r>
              <a:rPr lang="en-US" altLang="en-US" dirty="0">
                <a:latin typeface="Times New Roman" charset="0"/>
                <a:ea typeface="MS PGothic" charset="-128"/>
              </a:rPr>
              <a:t>        iv.   Children who have any history of brain, spinal cord, or back surgery</a:t>
            </a:r>
            <a:endParaRPr lang="en-IN" altLang="en-US" dirty="0">
              <a:latin typeface="Times New Roman" charset="0"/>
              <a:ea typeface="MS PGothic" charset="-128"/>
            </a:endParaRPr>
          </a:p>
          <a:p>
            <a:r>
              <a:rPr lang="en-US" altLang="en-US" dirty="0">
                <a:latin typeface="Times New Roman" charset="0"/>
                <a:ea typeface="MS PGothic" charset="-128"/>
              </a:rPr>
              <a:t>        v.    Children who have had head trauma</a:t>
            </a:r>
            <a:endParaRPr lang="en-IN" altLang="en-US" dirty="0">
              <a:latin typeface="Times New Roman" charset="0"/>
              <a:ea typeface="MS PGothic" charset="-128"/>
            </a:endParaRPr>
          </a:p>
          <a:p>
            <a:r>
              <a:rPr lang="en-US" altLang="en-US" dirty="0">
                <a:latin typeface="Times New Roman" charset="0"/>
                <a:ea typeface="MS PGothic" charset="-128"/>
              </a:rPr>
              <a:t>        vi.   Children with shunts, pins, or other foreign bodies within their brain or spinal cord</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454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041C5DB-2C58-D845-8463-E4EF72467B77}" type="slidenum">
              <a:rPr lang="en-US" altLang="en-US" sz="1200"/>
              <a:pPr eaLnBrk="1" hangingPunct="1"/>
              <a:t>149</a:t>
            </a:fld>
            <a:endParaRPr lang="en-US" altLang="en-US" sz="1200" dirty="0"/>
          </a:p>
        </p:txBody>
      </p:sp>
    </p:spTree>
    <p:extLst>
      <p:ext uri="{BB962C8B-B14F-4D97-AF65-F5344CB8AC3E}">
        <p14:creationId xmlns:p14="http://schemas.microsoft.com/office/powerpoint/2010/main" val="135864850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Slide Image Placeholder 1"/>
          <p:cNvSpPr>
            <a:spLocks noGrp="1" noRot="1" noChangeAspect="1" noTextEdit="1"/>
          </p:cNvSpPr>
          <p:nvPr>
            <p:ph type="sldImg"/>
          </p:nvPr>
        </p:nvSpPr>
        <p:spPr>
          <a:ln/>
        </p:spPr>
      </p:sp>
      <p:sp>
        <p:nvSpPr>
          <p:cNvPr id="455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Signs and symptoms of meningitis vary, depending on age of the patient.</a:t>
            </a:r>
            <a:endParaRPr lang="en-IN" altLang="en-US" dirty="0">
              <a:latin typeface="Times New Roman" charset="0"/>
              <a:ea typeface="MS PGothic" charset="-128"/>
            </a:endParaRPr>
          </a:p>
          <a:p>
            <a:r>
              <a:rPr lang="en-US" altLang="en-US" dirty="0">
                <a:latin typeface="Times New Roman" charset="0"/>
                <a:ea typeface="MS PGothic" charset="-128"/>
              </a:rPr>
              <a:t>       a.    Fever and altered level of consciousness are common symptoms in all ages.</a:t>
            </a:r>
            <a:endParaRPr lang="en-IN" altLang="en-US" dirty="0">
              <a:latin typeface="Times New Roman" charset="0"/>
              <a:ea typeface="MS PGothic" charset="-128"/>
            </a:endParaRPr>
          </a:p>
          <a:p>
            <a:r>
              <a:rPr lang="en-US" altLang="en-US" dirty="0">
                <a:latin typeface="Times New Roman" charset="0"/>
                <a:ea typeface="MS PGothic" charset="-128"/>
              </a:rPr>
              <a:t>       b.    Child may also experience a seizure, which may be the first sign of meningitis.</a:t>
            </a:r>
            <a:endParaRPr lang="en-IN" altLang="en-US" dirty="0">
              <a:latin typeface="Times New Roman" charset="0"/>
              <a:ea typeface="MS PGothic" charset="-128"/>
            </a:endParaRPr>
          </a:p>
          <a:p>
            <a:r>
              <a:rPr lang="en-US" altLang="en-US" dirty="0">
                <a:latin typeface="Times New Roman" charset="0"/>
                <a:ea typeface="MS PGothic" charset="-128"/>
              </a:rPr>
              <a:t>       c.    Infants younger than 2 to 3 months can have apnea, cyanosis, fever, a distinct high-pitched cry, or hypothermia.</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55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A069402-59F9-4B4B-B184-510DE80CA998}" type="slidenum">
              <a:rPr lang="en-US" altLang="en-US" sz="1200"/>
              <a:pPr eaLnBrk="1" hangingPunct="1"/>
              <a:t>150</a:t>
            </a:fld>
            <a:endParaRPr lang="en-US" altLang="en-US" sz="1200" dirty="0"/>
          </a:p>
        </p:txBody>
      </p:sp>
    </p:spTree>
    <p:extLst>
      <p:ext uri="{BB962C8B-B14F-4D97-AF65-F5344CB8AC3E}">
        <p14:creationId xmlns:p14="http://schemas.microsoft.com/office/powerpoint/2010/main" val="611720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a:ln/>
        </p:spPr>
      </p:sp>
      <p:sp>
        <p:nvSpPr>
          <p:cNvPr id="307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The infant</a:t>
            </a:r>
          </a:p>
          <a:p>
            <a:r>
              <a:rPr lang="en-US" altLang="en-US" dirty="0">
                <a:latin typeface="Times New Roman" charset="0"/>
                <a:ea typeface="MS PGothic" charset="-128"/>
              </a:rPr>
              <a:t>       1.    Infancy is usually defined as the first year of life.</a:t>
            </a:r>
            <a:endParaRPr lang="en-IN" altLang="en-US" dirty="0">
              <a:latin typeface="Times New Roman" charset="0"/>
              <a:ea typeface="MS PGothic" charset="-128"/>
            </a:endParaRPr>
          </a:p>
          <a:p>
            <a:r>
              <a:rPr lang="en-US" altLang="en-US" dirty="0">
                <a:latin typeface="Times New Roman" charset="0"/>
                <a:ea typeface="MS PGothic" charset="-128"/>
              </a:rPr>
              <a:t>              a.    The first month after birth is called the neonatal or newborn period.</a:t>
            </a:r>
            <a:endParaRPr lang="en-IN" altLang="en-US" dirty="0">
              <a:latin typeface="Times New Roman" charset="0"/>
              <a:ea typeface="MS PGothic" charset="-128"/>
            </a:endParaRPr>
          </a:p>
          <a:p>
            <a:r>
              <a:rPr lang="en-US" altLang="en-US" dirty="0">
                <a:latin typeface="Times New Roman" charset="0"/>
                <a:ea typeface="MS PGothic" charset="-128"/>
              </a:rPr>
              <a:t>       2.    0 to 2 months</a:t>
            </a:r>
            <a:endParaRPr lang="en-IN" altLang="en-US" dirty="0">
              <a:latin typeface="Times New Roman" charset="0"/>
              <a:ea typeface="MS PGothic" charset="-128"/>
            </a:endParaRPr>
          </a:p>
          <a:p>
            <a:r>
              <a:rPr lang="en-US" altLang="en-US" dirty="0">
                <a:latin typeface="Times New Roman" charset="0"/>
                <a:ea typeface="MS PGothic" charset="-128"/>
              </a:rPr>
              <a:t>              a.    Infants less than 2 months spend most of their time sleeping or eating.</a:t>
            </a:r>
            <a:endParaRPr lang="en-IN" altLang="en-US" dirty="0">
              <a:latin typeface="Times New Roman" charset="0"/>
              <a:ea typeface="MS PGothic" charset="-128"/>
            </a:endParaRPr>
          </a:p>
          <a:p>
            <a:r>
              <a:rPr lang="en-US" altLang="en-US" dirty="0">
                <a:latin typeface="Times New Roman" charset="0"/>
                <a:ea typeface="MS PGothic" charset="-128"/>
              </a:rPr>
              <a:t>              b.    Infants cannot tell the difference between parents and strangers.</a:t>
            </a:r>
            <a:endParaRPr lang="en-IN" altLang="en-US" dirty="0">
              <a:latin typeface="Times New Roman" charset="0"/>
              <a:ea typeface="MS PGothic" charset="-128"/>
            </a:endParaRPr>
          </a:p>
          <a:p>
            <a:r>
              <a:rPr lang="en-US" altLang="en-US" dirty="0">
                <a:latin typeface="Times New Roman" charset="0"/>
                <a:ea typeface="MS PGothic" charset="-128"/>
              </a:rPr>
              <a:t>              c.    Crying is one of the main modes of expression.</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307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F2766A6-783C-D64D-882A-0080BF2CFA53}" type="slidenum">
              <a:rPr lang="en-US" altLang="en-US" sz="1200"/>
              <a:pPr eaLnBrk="1" hangingPunct="1"/>
              <a:t>16</a:t>
            </a:fld>
            <a:endParaRPr lang="en-US" altLang="en-US" sz="1200" dirty="0"/>
          </a:p>
        </p:txBody>
      </p:sp>
    </p:spTree>
    <p:extLst>
      <p:ext uri="{BB962C8B-B14F-4D97-AF65-F5344CB8AC3E}">
        <p14:creationId xmlns:p14="http://schemas.microsoft.com/office/powerpoint/2010/main" val="39150378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Slide Image Placeholder 1"/>
          <p:cNvSpPr>
            <a:spLocks noGrp="1" noRot="1" noChangeAspect="1" noTextEdit="1"/>
          </p:cNvSpPr>
          <p:nvPr>
            <p:ph type="sldImg"/>
          </p:nvPr>
        </p:nvSpPr>
        <p:spPr>
          <a:ln/>
        </p:spPr>
      </p:sp>
      <p:sp>
        <p:nvSpPr>
          <p:cNvPr id="456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“Menigeal irritation” or “meningeal signs” are terms used by doctors to describe the pain that accompanies movement.</a:t>
            </a:r>
            <a:endParaRPr lang="en-IN" altLang="en-US" dirty="0">
              <a:latin typeface="Times New Roman" charset="0"/>
              <a:ea typeface="MS PGothic" charset="-128"/>
            </a:endParaRPr>
          </a:p>
          <a:p>
            <a:r>
              <a:rPr lang="en-US" altLang="en-US" dirty="0">
                <a:latin typeface="Times New Roman" charset="0"/>
                <a:ea typeface="MS PGothic" charset="-128"/>
              </a:rPr>
              <a:t>         i.    Often results in characteristic stiff neck.</a:t>
            </a:r>
            <a:endParaRPr lang="en-IN" altLang="en-US" dirty="0">
              <a:latin typeface="Times New Roman" charset="0"/>
              <a:ea typeface="MS PGothic" charset="-128"/>
            </a:endParaRPr>
          </a:p>
          <a:p>
            <a:r>
              <a:rPr lang="en-US" altLang="en-US" dirty="0">
                <a:latin typeface="Times New Roman" charset="0"/>
                <a:ea typeface="MS PGothic" charset="-128"/>
              </a:rPr>
              <a:t>e.     One sign of meningitis in an infant is increasing irritability and a bulging fontanelle without crying.</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56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DBDC8F4-41C8-CD49-869C-7EBCE796ABF4}" type="slidenum">
              <a:rPr lang="en-US" altLang="en-US" sz="1200"/>
              <a:pPr eaLnBrk="1" hangingPunct="1"/>
              <a:t>151</a:t>
            </a:fld>
            <a:endParaRPr lang="en-US" altLang="en-US" sz="1200" dirty="0"/>
          </a:p>
        </p:txBody>
      </p:sp>
    </p:spTree>
    <p:extLst>
      <p:ext uri="{BB962C8B-B14F-4D97-AF65-F5344CB8AC3E}">
        <p14:creationId xmlns:p14="http://schemas.microsoft.com/office/powerpoint/2010/main" val="118977165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Slide Image Placeholder 1"/>
          <p:cNvSpPr>
            <a:spLocks noGrp="1" noRot="1" noChangeAspect="1" noTextEdit="1"/>
          </p:cNvSpPr>
          <p:nvPr>
            <p:ph type="sldImg"/>
          </p:nvPr>
        </p:nvSpPr>
        <p:spPr>
          <a:ln/>
        </p:spPr>
      </p:sp>
      <p:sp>
        <p:nvSpPr>
          <p:cNvPr id="457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a:t>
            </a:r>
            <a:r>
              <a:rPr lang="en-US" altLang="en-US" i="1" dirty="0">
                <a:latin typeface="Times New Roman" charset="0"/>
                <a:ea typeface="MS PGothic" charset="-128"/>
              </a:rPr>
              <a:t>Neisseria meningitidis</a:t>
            </a:r>
            <a:r>
              <a:rPr lang="en-US" altLang="en-US" dirty="0">
                <a:latin typeface="Times New Roman" charset="0"/>
                <a:ea typeface="MS PGothic" charset="-128"/>
              </a:rPr>
              <a:t> is a bacterium that causes a rapid onset of meningitis symptoms, often leading to shock and death.</a:t>
            </a:r>
            <a:endParaRPr lang="en-IN" altLang="en-US" dirty="0">
              <a:latin typeface="Times New Roman" charset="0"/>
              <a:ea typeface="MS PGothic" charset="-128"/>
            </a:endParaRPr>
          </a:p>
          <a:p>
            <a:r>
              <a:rPr lang="en-US" altLang="en-US" dirty="0">
                <a:latin typeface="Times New Roman" charset="0"/>
                <a:ea typeface="MS PGothic" charset="-128"/>
              </a:rPr>
              <a:t>       a.    Children with </a:t>
            </a:r>
            <a:r>
              <a:rPr lang="en-US" altLang="en-US" i="1" dirty="0">
                <a:latin typeface="Times New Roman" charset="0"/>
                <a:ea typeface="MS PGothic" charset="-128"/>
              </a:rPr>
              <a:t>N meningitidis</a:t>
            </a:r>
            <a:r>
              <a:rPr lang="en-US" altLang="en-US" dirty="0">
                <a:latin typeface="Times New Roman" charset="0"/>
                <a:ea typeface="MS PGothic" charset="-128"/>
              </a:rPr>
              <a:t> typically have small, pinpoint, cherry-red spots or a larger purple/black rash on the face or body.</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457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80AED6C-B34D-BD47-84E6-87F62EB51AC9}" type="slidenum">
              <a:rPr lang="en-US" altLang="en-US" sz="1200"/>
              <a:pPr eaLnBrk="1" hangingPunct="1"/>
              <a:t>152</a:t>
            </a:fld>
            <a:endParaRPr lang="en-US" altLang="en-US" sz="1200" dirty="0"/>
          </a:p>
        </p:txBody>
      </p:sp>
    </p:spTree>
    <p:extLst>
      <p:ext uri="{BB962C8B-B14F-4D97-AF65-F5344CB8AC3E}">
        <p14:creationId xmlns:p14="http://schemas.microsoft.com/office/powerpoint/2010/main" val="127195156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Slide Image Placeholder 1"/>
          <p:cNvSpPr>
            <a:spLocks noGrp="1" noRot="1" noChangeAspect="1" noTextEdit="1"/>
          </p:cNvSpPr>
          <p:nvPr>
            <p:ph type="sldImg"/>
          </p:nvPr>
        </p:nvSpPr>
        <p:spPr>
          <a:ln/>
        </p:spPr>
      </p:sp>
      <p:sp>
        <p:nvSpPr>
          <p:cNvPr id="458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shows </a:t>
            </a:r>
            <a:r>
              <a:rPr lang="en-US" altLang="en-US" i="1" dirty="0">
                <a:latin typeface="Times New Roman" charset="0"/>
                <a:ea typeface="MS PGothic" charset="-128"/>
              </a:rPr>
              <a:t>Neisseria meningitidis</a:t>
            </a:r>
            <a:r>
              <a:rPr lang="en-US" altLang="en-US" dirty="0">
                <a:latin typeface="Times New Roman" charset="0"/>
                <a:ea typeface="MS PGothic" charset="-128"/>
              </a:rPr>
              <a:t>. Children with </a:t>
            </a:r>
            <a:r>
              <a:rPr lang="en-US" altLang="en-US" i="1" dirty="0">
                <a:latin typeface="Times New Roman" charset="0"/>
                <a:ea typeface="MS PGothic" charset="-128"/>
              </a:rPr>
              <a:t>Neisseria meningitidis</a:t>
            </a:r>
            <a:r>
              <a:rPr lang="en-US" altLang="en-US" dirty="0">
                <a:latin typeface="Times New Roman" charset="0"/>
                <a:ea typeface="MS PGothic" charset="-128"/>
              </a:rPr>
              <a:t> typically have small, pinpoint, cherry-red spots or a larger purple/black rash.</a:t>
            </a:r>
          </a:p>
          <a:p>
            <a:endParaRPr lang="en-US" altLang="en-US" dirty="0">
              <a:latin typeface="Times New Roman" charset="0"/>
              <a:ea typeface="MS PGothic" charset="-128"/>
            </a:endParaRPr>
          </a:p>
        </p:txBody>
      </p:sp>
      <p:sp>
        <p:nvSpPr>
          <p:cNvPr id="458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A988DE3-40FA-2F4A-ABE4-C7FE26BEEB33}" type="slidenum">
              <a:rPr lang="en-US" altLang="en-US" sz="1200"/>
              <a:pPr eaLnBrk="1" hangingPunct="1"/>
              <a:t>153</a:t>
            </a:fld>
            <a:endParaRPr lang="en-US" altLang="en-US" sz="1200" dirty="0"/>
          </a:p>
        </p:txBody>
      </p:sp>
    </p:spTree>
    <p:extLst>
      <p:ext uri="{BB962C8B-B14F-4D97-AF65-F5344CB8AC3E}">
        <p14:creationId xmlns:p14="http://schemas.microsoft.com/office/powerpoint/2010/main" val="163766348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Slide Image Placeholder 1"/>
          <p:cNvSpPr>
            <a:spLocks noGrp="1" noRot="1" noChangeAspect="1" noTextEdit="1"/>
          </p:cNvSpPr>
          <p:nvPr>
            <p:ph type="sldImg"/>
          </p:nvPr>
        </p:nvSpPr>
        <p:spPr>
          <a:ln/>
        </p:spPr>
      </p:sp>
      <p:sp>
        <p:nvSpPr>
          <p:cNvPr id="459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All pediatric patients with suspected meningitis should be considered contagious.</a:t>
            </a:r>
            <a:endParaRPr lang="en-IN" altLang="en-US" dirty="0">
              <a:latin typeface="Times New Roman" charset="0"/>
              <a:ea typeface="MS PGothic" charset="-128"/>
            </a:endParaRPr>
          </a:p>
          <a:p>
            <a:r>
              <a:rPr lang="en-US" altLang="en-US" dirty="0">
                <a:latin typeface="Times New Roman" charset="0"/>
                <a:ea typeface="MS PGothic" charset="-128"/>
              </a:rPr>
              <a:t>       a.    Follow standard precautions when dealing with pediatric patients with possible meningitis and follow up to learn the patient’s diagnosis.</a:t>
            </a:r>
            <a:endParaRPr lang="en-IN" altLang="en-US" dirty="0">
              <a:latin typeface="Times New Roman" charset="0"/>
              <a:ea typeface="MS PGothic" charset="-128"/>
            </a:endParaRPr>
          </a:p>
          <a:p>
            <a:r>
              <a:rPr lang="en-US" altLang="en-US" dirty="0">
                <a:latin typeface="Times New Roman" charset="0"/>
                <a:ea typeface="MS PGothic" charset="-128"/>
              </a:rPr>
              <a:t>       b.    If exposed to saliva or respiratory secretions, you should receive antibiotics.</a:t>
            </a:r>
            <a:endParaRPr lang="en-IN" altLang="en-US" dirty="0">
              <a:latin typeface="Times New Roman" charset="0"/>
              <a:ea typeface="MS PGothic" charset="-128"/>
            </a:endParaRPr>
          </a:p>
          <a:p>
            <a:r>
              <a:rPr lang="en-US" altLang="en-US" dirty="0">
                <a:latin typeface="Times New Roman" charset="0"/>
                <a:ea typeface="MS PGothic" charset="-128"/>
              </a:rPr>
              <a:t>6.    Treatment of child with suspected meningitis:</a:t>
            </a:r>
            <a:endParaRPr lang="en-IN" altLang="en-US" dirty="0">
              <a:latin typeface="Times New Roman" charset="0"/>
              <a:ea typeface="MS PGothic" charset="-128"/>
            </a:endParaRPr>
          </a:p>
          <a:p>
            <a:r>
              <a:rPr lang="en-US" altLang="en-US" dirty="0">
                <a:latin typeface="Times New Roman" charset="0"/>
                <a:ea typeface="MS PGothic" charset="-128"/>
              </a:rPr>
              <a:t>       a.    Provide with supplemental oxygen and assist with ventilations, if needed.</a:t>
            </a:r>
            <a:endParaRPr lang="en-IN" altLang="en-US" dirty="0">
              <a:latin typeface="Times New Roman" charset="0"/>
              <a:ea typeface="MS PGothic" charset="-128"/>
            </a:endParaRPr>
          </a:p>
          <a:p>
            <a:r>
              <a:rPr lang="en-US" altLang="en-US" dirty="0">
                <a:latin typeface="Times New Roman" charset="0"/>
                <a:ea typeface="MS PGothic" charset="-128"/>
              </a:rPr>
              <a:t>       b.    Reassess vital signs frequently during transport to highest level of service available.</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59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7B79AB7-FEF4-4840-92C9-B8620D7E5C24}" type="slidenum">
              <a:rPr lang="en-US" altLang="en-US" sz="1200"/>
              <a:pPr eaLnBrk="1" hangingPunct="1"/>
              <a:t>154</a:t>
            </a:fld>
            <a:endParaRPr lang="en-US" altLang="en-US" sz="1200" dirty="0"/>
          </a:p>
        </p:txBody>
      </p:sp>
    </p:spTree>
    <p:extLst>
      <p:ext uri="{BB962C8B-B14F-4D97-AF65-F5344CB8AC3E}">
        <p14:creationId xmlns:p14="http://schemas.microsoft.com/office/powerpoint/2010/main" val="2059839671"/>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Slide Image Placeholder 1"/>
          <p:cNvSpPr>
            <a:spLocks noGrp="1" noRot="1" noChangeAspect="1" noTextEdit="1"/>
          </p:cNvSpPr>
          <p:nvPr>
            <p:ph type="sldImg"/>
          </p:nvPr>
        </p:nvSpPr>
        <p:spPr>
          <a:ln/>
        </p:spPr>
      </p:sp>
      <p:sp>
        <p:nvSpPr>
          <p:cNvPr id="460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IX. Gastrointestinal Emergencies and Management</a:t>
            </a:r>
          </a:p>
          <a:p>
            <a:r>
              <a:rPr lang="en-US" altLang="en-US" dirty="0">
                <a:latin typeface="Times New Roman" charset="0"/>
                <a:ea typeface="MS PGothic" charset="-128"/>
              </a:rPr>
              <a:t>A.    Never take a complaint of abdominal pain lightly, because a large amount of bleeding may occur within the abdominal cavity without any outward signs of shock. </a:t>
            </a:r>
            <a:endParaRPr lang="en-IN" altLang="en-US" dirty="0">
              <a:latin typeface="Times New Roman" charset="0"/>
              <a:ea typeface="MS PGothic" charset="-128"/>
            </a:endParaRPr>
          </a:p>
          <a:p>
            <a:r>
              <a:rPr lang="en-US" altLang="en-US" dirty="0">
                <a:latin typeface="Times New Roman" charset="0"/>
                <a:ea typeface="MS PGothic" charset="-128"/>
              </a:rPr>
              <a:t>       1.     Monitor for signs and symptoms of shock.</a:t>
            </a:r>
            <a:endParaRPr lang="en-IN" altLang="en-US" dirty="0">
              <a:latin typeface="Times New Roman" charset="0"/>
              <a:ea typeface="MS PGothic" charset="-128"/>
            </a:endParaRPr>
          </a:p>
          <a:p>
            <a:r>
              <a:rPr lang="en-US" altLang="en-US" dirty="0">
                <a:latin typeface="Times New Roman" charset="0"/>
                <a:ea typeface="MS PGothic" charset="-128"/>
              </a:rPr>
              <a:t>B.    Complaints of gastrointestinal origin are common in pediatric patients.</a:t>
            </a:r>
            <a:endParaRPr lang="en-IN" altLang="en-US" dirty="0">
              <a:latin typeface="Times New Roman" charset="0"/>
              <a:ea typeface="MS PGothic" charset="-128"/>
            </a:endParaRPr>
          </a:p>
          <a:p>
            <a:r>
              <a:rPr lang="en-US" altLang="en-US" dirty="0">
                <a:latin typeface="Times New Roman" charset="0"/>
                <a:ea typeface="MS PGothic" charset="-128"/>
              </a:rPr>
              <a:t>       1.    Ingestion of certain foods or unknown substances</a:t>
            </a:r>
            <a:endParaRPr lang="en-IN" altLang="en-US" dirty="0">
              <a:latin typeface="Times New Roman" charset="0"/>
              <a:ea typeface="MS PGothic" charset="-128"/>
            </a:endParaRPr>
          </a:p>
          <a:p>
            <a:r>
              <a:rPr lang="en-US" altLang="en-US" dirty="0">
                <a:latin typeface="Times New Roman" charset="0"/>
                <a:ea typeface="MS PGothic" charset="-128"/>
              </a:rPr>
              <a:t>       2.    In most cases, the pediatric patient will be experiencing abdominal discomfort with nausea, vomiting, and/or diarrhea.</a:t>
            </a:r>
            <a:endParaRPr lang="en-IN" altLang="en-US" dirty="0">
              <a:latin typeface="Times New Roman" charset="0"/>
              <a:ea typeface="MS PGothic" charset="-128"/>
            </a:endParaRPr>
          </a:p>
          <a:p>
            <a:r>
              <a:rPr lang="en-US" altLang="en-US" dirty="0">
                <a:latin typeface="Times New Roman" charset="0"/>
                <a:ea typeface="MS PGothic" charset="-128"/>
              </a:rPr>
              <a:t>              a. Vomiting and diarrhea can cause dehydration.</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460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03F2695-D241-814A-85A4-E45AA9BEA424}" type="slidenum">
              <a:rPr lang="en-US" altLang="en-US" sz="1200"/>
              <a:pPr eaLnBrk="1" hangingPunct="1"/>
              <a:t>155</a:t>
            </a:fld>
            <a:endParaRPr lang="en-US" altLang="en-US" sz="1200" dirty="0"/>
          </a:p>
        </p:txBody>
      </p:sp>
    </p:spTree>
    <p:extLst>
      <p:ext uri="{BB962C8B-B14F-4D97-AF65-F5344CB8AC3E}">
        <p14:creationId xmlns:p14="http://schemas.microsoft.com/office/powerpoint/2010/main" val="14147721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Slide Image Placeholder 1"/>
          <p:cNvSpPr>
            <a:spLocks noGrp="1" noRot="1" noChangeAspect="1" noTextEdit="1"/>
          </p:cNvSpPr>
          <p:nvPr>
            <p:ph type="sldImg"/>
          </p:nvPr>
        </p:nvSpPr>
        <p:spPr>
          <a:ln/>
        </p:spPr>
      </p:sp>
      <p:sp>
        <p:nvSpPr>
          <p:cNvPr id="461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Appendicitis is also common.</a:t>
            </a:r>
            <a:endParaRPr lang="en-IN" altLang="en-US" dirty="0">
              <a:latin typeface="Times New Roman" charset="0"/>
              <a:ea typeface="MS PGothic" charset="-128"/>
            </a:endParaRPr>
          </a:p>
          <a:p>
            <a:r>
              <a:rPr lang="en-US" altLang="en-US" dirty="0">
                <a:latin typeface="Times New Roman" charset="0"/>
                <a:ea typeface="MS PGothic" charset="-128"/>
              </a:rPr>
              <a:t>4.    If you suspect appendicitis, promptly transport to the hospital for further evaluation.</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61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1F9CA51-A473-F54B-8D23-E9787646DCD9}" type="slidenum">
              <a:rPr lang="en-US" altLang="en-US" sz="1200"/>
              <a:pPr eaLnBrk="1" hangingPunct="1"/>
              <a:t>156</a:t>
            </a:fld>
            <a:endParaRPr lang="en-US" altLang="en-US" sz="1200" dirty="0"/>
          </a:p>
        </p:txBody>
      </p:sp>
    </p:spTree>
    <p:extLst>
      <p:ext uri="{BB962C8B-B14F-4D97-AF65-F5344CB8AC3E}">
        <p14:creationId xmlns:p14="http://schemas.microsoft.com/office/powerpoint/2010/main" val="54307124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Slide Image Placeholder 1"/>
          <p:cNvSpPr>
            <a:spLocks noGrp="1" noRot="1" noChangeAspect="1" noTextEdit="1"/>
          </p:cNvSpPr>
          <p:nvPr>
            <p:ph type="sldImg"/>
          </p:nvPr>
        </p:nvSpPr>
        <p:spPr>
          <a:ln/>
        </p:spPr>
      </p:sp>
      <p:sp>
        <p:nvSpPr>
          <p:cNvPr id="462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5.    Obtain a thorough history from the primary caregiver. In particular, ask questions such as:</a:t>
            </a:r>
            <a:endParaRPr lang="en-IN" altLang="en-US" dirty="0">
              <a:latin typeface="Times New Roman" charset="0"/>
              <a:ea typeface="MS PGothic" charset="-128"/>
            </a:endParaRPr>
          </a:p>
          <a:p>
            <a:r>
              <a:rPr lang="en-US" altLang="en-US" dirty="0">
                <a:latin typeface="Times New Roman" charset="0"/>
                <a:ea typeface="MS PGothic" charset="-128"/>
              </a:rPr>
              <a:t>       a.    How many wet diapers has the child had today?</a:t>
            </a:r>
            <a:endParaRPr lang="en-IN" altLang="en-US" dirty="0">
              <a:latin typeface="Times New Roman" charset="0"/>
              <a:ea typeface="MS PGothic" charset="-128"/>
            </a:endParaRPr>
          </a:p>
          <a:p>
            <a:r>
              <a:rPr lang="en-US" altLang="en-US" dirty="0">
                <a:latin typeface="Times New Roman" charset="0"/>
                <a:ea typeface="MS PGothic" charset="-128"/>
              </a:rPr>
              <a:t>       b.    Is your child tolerating liquids, and is he or she able to keep them down?</a:t>
            </a:r>
            <a:endParaRPr lang="en-IN" altLang="en-US" dirty="0">
              <a:latin typeface="Times New Roman" charset="0"/>
              <a:ea typeface="MS PGothic" charset="-128"/>
            </a:endParaRPr>
          </a:p>
          <a:p>
            <a:r>
              <a:rPr lang="en-US" altLang="en-US" dirty="0">
                <a:latin typeface="Times New Roman" charset="0"/>
                <a:ea typeface="MS PGothic" charset="-128"/>
              </a:rPr>
              <a:t>       c.    How many times has your child had diarrhea and for how long?</a:t>
            </a:r>
            <a:endParaRPr lang="en-IN" altLang="en-US" dirty="0">
              <a:latin typeface="Times New Roman" charset="0"/>
              <a:ea typeface="MS PGothic" charset="-128"/>
            </a:endParaRPr>
          </a:p>
          <a:p>
            <a:r>
              <a:rPr lang="en-US" altLang="en-US" dirty="0">
                <a:latin typeface="Times New Roman" charset="0"/>
                <a:ea typeface="MS PGothic" charset="-128"/>
              </a:rPr>
              <a:t>       d.    When he or she cries, are tears present?</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62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D993C92-854D-9947-A380-5E634FE2C819}" type="slidenum">
              <a:rPr lang="en-US" altLang="en-US" sz="1200"/>
              <a:pPr eaLnBrk="1" hangingPunct="1"/>
              <a:t>157</a:t>
            </a:fld>
            <a:endParaRPr lang="en-US" altLang="en-US" sz="1200" dirty="0"/>
          </a:p>
        </p:txBody>
      </p:sp>
    </p:spTree>
    <p:extLst>
      <p:ext uri="{BB962C8B-B14F-4D97-AF65-F5344CB8AC3E}">
        <p14:creationId xmlns:p14="http://schemas.microsoft.com/office/powerpoint/2010/main" val="59284773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Slide Image Placeholder 1"/>
          <p:cNvSpPr>
            <a:spLocks noGrp="1" noRot="1" noChangeAspect="1" noTextEdit="1"/>
          </p:cNvSpPr>
          <p:nvPr>
            <p:ph type="sldImg"/>
          </p:nvPr>
        </p:nvSpPr>
        <p:spPr>
          <a:ln/>
        </p:spPr>
      </p:sp>
      <p:sp>
        <p:nvSpPr>
          <p:cNvPr id="463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 Poisoning Emergencies and Management</a:t>
            </a:r>
          </a:p>
          <a:p>
            <a:r>
              <a:rPr lang="en-US" altLang="en-US" dirty="0">
                <a:latin typeface="Times New Roman" charset="0"/>
                <a:ea typeface="MS PGothic" charset="-128"/>
              </a:rPr>
              <a:t>A.    Poisoning is common among children.</a:t>
            </a:r>
          </a:p>
          <a:p>
            <a:r>
              <a:rPr lang="en-US" altLang="en-US" dirty="0">
                <a:latin typeface="Times New Roman" charset="0"/>
                <a:ea typeface="MS PGothic" charset="-128"/>
              </a:rPr>
              <a:t>       1.    Can occur by ingesting, inhaling, injecting, or absorbing a toxic substance</a:t>
            </a:r>
            <a:endParaRPr lang="en-IN" altLang="en-US" dirty="0">
              <a:latin typeface="Times New Roman" charset="0"/>
              <a:ea typeface="MS PGothic" charset="-128"/>
            </a:endParaRPr>
          </a:p>
          <a:p>
            <a:r>
              <a:rPr lang="en-US" altLang="en-US" dirty="0">
                <a:latin typeface="Times New Roman" charset="0"/>
                <a:ea typeface="MS PGothic" charset="-128"/>
              </a:rPr>
              <a:t>       2.    Common sources of poisoning in children are listed in Table 35-13.</a:t>
            </a:r>
            <a:endParaRPr lang="en-IN" altLang="en-US" dirty="0">
              <a:latin typeface="Times New Roman" charset="0"/>
              <a:ea typeface="MS PGothic" charset="-128"/>
            </a:endParaRPr>
          </a:p>
          <a:p>
            <a:r>
              <a:rPr lang="en-US" altLang="en-US" dirty="0">
                <a:latin typeface="Times New Roman" charset="0"/>
                <a:ea typeface="MS PGothic" charset="-128"/>
              </a:rPr>
              <a:t>              a.    Alcohol</a:t>
            </a:r>
            <a:endParaRPr lang="en-IN" altLang="en-US" dirty="0">
              <a:latin typeface="Times New Roman" charset="0"/>
              <a:ea typeface="MS PGothic" charset="-128"/>
            </a:endParaRPr>
          </a:p>
          <a:p>
            <a:r>
              <a:rPr lang="en-US" altLang="en-US" dirty="0">
                <a:latin typeface="Times New Roman" charset="0"/>
                <a:ea typeface="MS PGothic" charset="-128"/>
              </a:rPr>
              <a:t>              b.    Aspirin and acetaminophen</a:t>
            </a:r>
            <a:endParaRPr lang="en-IN" altLang="en-US" dirty="0">
              <a:latin typeface="Times New Roman" charset="0"/>
              <a:ea typeface="MS PGothic" charset="-128"/>
            </a:endParaRPr>
          </a:p>
          <a:p>
            <a:r>
              <a:rPr lang="en-US" altLang="en-US" dirty="0">
                <a:latin typeface="Times New Roman" charset="0"/>
                <a:ea typeface="MS PGothic" charset="-128"/>
              </a:rPr>
              <a:t>              c.    Cosmetics</a:t>
            </a:r>
            <a:endParaRPr lang="en-IN" altLang="en-US" dirty="0">
              <a:latin typeface="Times New Roman" charset="0"/>
              <a:ea typeface="MS PGothic" charset="-128"/>
            </a:endParaRPr>
          </a:p>
          <a:p>
            <a:r>
              <a:rPr lang="en-US" altLang="en-US" dirty="0">
                <a:latin typeface="Times New Roman" charset="0"/>
                <a:ea typeface="MS PGothic" charset="-128"/>
              </a:rPr>
              <a:t>              d.    Household cleaning products such as bleach and furniture polish</a:t>
            </a:r>
            <a:endParaRPr lang="en-IN" altLang="en-US" dirty="0">
              <a:latin typeface="Times New Roman" charset="0"/>
              <a:ea typeface="MS PGothic" charset="-128"/>
            </a:endParaRPr>
          </a:p>
          <a:p>
            <a:r>
              <a:rPr lang="en-US" altLang="en-US" dirty="0">
                <a:latin typeface="Times New Roman" charset="0"/>
                <a:ea typeface="MS PGothic" charset="-128"/>
              </a:rPr>
              <a:t>              e.    Houseplants</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63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BB125FA-FC0F-D74D-A1D9-F162BF0DC7E6}" type="slidenum">
              <a:rPr lang="en-US" altLang="en-US" sz="1200"/>
              <a:pPr eaLnBrk="1" hangingPunct="1"/>
              <a:t>158</a:t>
            </a:fld>
            <a:endParaRPr lang="en-US" altLang="en-US" sz="1200" dirty="0"/>
          </a:p>
        </p:txBody>
      </p:sp>
    </p:spTree>
    <p:extLst>
      <p:ext uri="{BB962C8B-B14F-4D97-AF65-F5344CB8AC3E}">
        <p14:creationId xmlns:p14="http://schemas.microsoft.com/office/powerpoint/2010/main" val="181527732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Slide Image Placeholder 1"/>
          <p:cNvSpPr>
            <a:spLocks noGrp="1" noRot="1" noChangeAspect="1" noTextEdit="1"/>
          </p:cNvSpPr>
          <p:nvPr>
            <p:ph type="sldImg"/>
          </p:nvPr>
        </p:nvSpPr>
        <p:spPr>
          <a:ln/>
        </p:spPr>
      </p:sp>
      <p:sp>
        <p:nvSpPr>
          <p:cNvPr id="464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      f.    Iron</a:t>
            </a:r>
            <a:endParaRPr lang="en-IN" altLang="en-US" dirty="0">
              <a:latin typeface="Times New Roman" charset="0"/>
              <a:ea typeface="MS PGothic" charset="-128"/>
            </a:endParaRPr>
          </a:p>
          <a:p>
            <a:r>
              <a:rPr lang="en-US" altLang="en-US" dirty="0">
                <a:latin typeface="Times New Roman" charset="0"/>
                <a:ea typeface="MS PGothic" charset="-128"/>
              </a:rPr>
              <a:t>      g.   Prescription medications </a:t>
            </a:r>
            <a:endParaRPr lang="en-IN" altLang="en-US" dirty="0">
              <a:latin typeface="Times New Roman" charset="0"/>
              <a:ea typeface="MS PGothic" charset="-128"/>
            </a:endParaRPr>
          </a:p>
          <a:p>
            <a:r>
              <a:rPr lang="en-US" altLang="en-US" dirty="0">
                <a:latin typeface="Times New Roman" charset="0"/>
                <a:ea typeface="MS PGothic" charset="-128"/>
              </a:rPr>
              <a:t>      h.   Illicit (street) drugs</a:t>
            </a:r>
            <a:endParaRPr lang="en-IN" altLang="en-US" dirty="0">
              <a:latin typeface="Times New Roman" charset="0"/>
              <a:ea typeface="MS PGothic" charset="-128"/>
            </a:endParaRPr>
          </a:p>
          <a:p>
            <a:r>
              <a:rPr lang="en-US" altLang="en-US" dirty="0">
                <a:latin typeface="Times New Roman" charset="0"/>
                <a:ea typeface="MS PGothic" charset="-128"/>
              </a:rPr>
              <a:t>      i.    Vitamins</a:t>
            </a:r>
            <a:endParaRPr lang="en-IN" altLang="en-US" dirty="0">
              <a:latin typeface="Times New Roman" charset="0"/>
              <a:ea typeface="MS PGothic" charset="-128"/>
            </a:endParaRPr>
          </a:p>
          <a:p>
            <a:pPr marL="228600" indent="-228600">
              <a:buAutoNum type="arabicPeriod" startAt="3"/>
            </a:pPr>
            <a:r>
              <a:rPr lang="en-US" altLang="en-US" dirty="0">
                <a:latin typeface="Times New Roman" charset="0"/>
                <a:ea typeface="MS PGothic" charset="-128"/>
              </a:rPr>
              <a:t>Signs and symptoms of poisoning vary widely, depending on the substance and the age and weight of the child.</a:t>
            </a:r>
            <a:endParaRPr lang="en-IN" altLang="en-US" dirty="0">
              <a:latin typeface="Times New Roman" charset="0"/>
              <a:ea typeface="MS PGothic" charset="-128"/>
            </a:endParaRPr>
          </a:p>
          <a:p>
            <a:pPr marL="0" indent="0">
              <a:buNone/>
            </a:pPr>
            <a:r>
              <a:rPr lang="en-IN" altLang="en-US" dirty="0">
                <a:latin typeface="Times New Roman" charset="0"/>
                <a:ea typeface="MS PGothic" charset="-128"/>
              </a:rPr>
              <a:t>      </a:t>
            </a:r>
            <a:r>
              <a:rPr lang="en-US" altLang="en-US" dirty="0">
                <a:latin typeface="Times New Roman" charset="0"/>
                <a:ea typeface="MS PGothic" charset="-128"/>
              </a:rPr>
              <a:t>a.    The patient may appear normal at first, or may be confused, sleepy, or unconscious.</a:t>
            </a:r>
            <a:endParaRPr lang="en-IN" altLang="en-US" dirty="0">
              <a:latin typeface="Times New Roman" charset="0"/>
              <a:ea typeface="MS PGothic" charset="-128"/>
            </a:endParaRPr>
          </a:p>
          <a:p>
            <a:r>
              <a:rPr lang="en-US" altLang="en-US" dirty="0">
                <a:latin typeface="Times New Roman" charset="0"/>
                <a:ea typeface="MS PGothic" charset="-128"/>
              </a:rPr>
              <a:t>      b.    Some substances only take one pill to be lethal in a small child.</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64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A263C2B-B2FD-B84F-8314-CD2F2D09C99E}" type="slidenum">
              <a:rPr lang="en-US" altLang="en-US" sz="1200"/>
              <a:pPr eaLnBrk="1" hangingPunct="1"/>
              <a:t>159</a:t>
            </a:fld>
            <a:endParaRPr lang="en-US" altLang="en-US" sz="1200" dirty="0"/>
          </a:p>
        </p:txBody>
      </p:sp>
    </p:spTree>
    <p:extLst>
      <p:ext uri="{BB962C8B-B14F-4D97-AF65-F5344CB8AC3E}">
        <p14:creationId xmlns:p14="http://schemas.microsoft.com/office/powerpoint/2010/main" val="6584515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Slide Image Placeholder 1"/>
          <p:cNvSpPr>
            <a:spLocks noGrp="1" noRot="1" noChangeAspect="1" noTextEdit="1"/>
          </p:cNvSpPr>
          <p:nvPr>
            <p:ph type="sldImg"/>
          </p:nvPr>
        </p:nvSpPr>
        <p:spPr>
          <a:ln/>
        </p:spPr>
      </p:sp>
      <p:sp>
        <p:nvSpPr>
          <p:cNvPr id="465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sz="1200" kern="1200" dirty="0">
                <a:solidFill>
                  <a:schemeClr val="tx1"/>
                </a:solidFill>
                <a:effectLst/>
                <a:latin typeface="Times New Roman" pitchFamily="18" charset="0"/>
                <a:ea typeface="MS PGothic" pitchFamily="34" charset="-128"/>
                <a:cs typeface="MS PGothic" charset="0"/>
              </a:rPr>
              <a:t> 4.   Infants may be poisoned as a result of being fed harmful substance by a sibling, parent or caregiver.</a:t>
            </a:r>
          </a:p>
          <a:p>
            <a:r>
              <a:rPr lang="en-US" sz="1200" kern="1200" dirty="0">
                <a:solidFill>
                  <a:schemeClr val="tx1"/>
                </a:solidFill>
                <a:effectLst/>
                <a:latin typeface="Times New Roman" pitchFamily="18" charset="0"/>
                <a:ea typeface="MS PGothic" pitchFamily="34" charset="-128"/>
                <a:cs typeface="MS PGothic" charset="0"/>
              </a:rPr>
              <a:t>       a.   Be alert for signs of abuse.</a:t>
            </a:r>
          </a:p>
          <a:p>
            <a:pPr marL="228600" indent="-228600">
              <a:buAutoNum type="arabicPeriod" startAt="5"/>
            </a:pPr>
            <a:r>
              <a:rPr lang="en-US" sz="1200" kern="1200" dirty="0">
                <a:solidFill>
                  <a:schemeClr val="tx1"/>
                </a:solidFill>
                <a:effectLst/>
                <a:latin typeface="Times New Roman" pitchFamily="18" charset="0"/>
                <a:ea typeface="MS PGothic" pitchFamily="34" charset="-128"/>
                <a:cs typeface="MS PGothic" charset="0"/>
              </a:rPr>
              <a:t> May be exposed in a setting in which harmful substances are being smoked</a:t>
            </a:r>
          </a:p>
          <a:p>
            <a:pPr marL="0" indent="0">
              <a:buNone/>
            </a:pPr>
            <a:r>
              <a:rPr lang="en-US" altLang="en-US" dirty="0">
                <a:latin typeface="Times New Roman" charset="0"/>
                <a:ea typeface="MS PGothic" charset="-128"/>
              </a:rPr>
              <a:t>6.    After you have completed your primary assessment, ask the parent or caregiver the following questions:</a:t>
            </a:r>
            <a:endParaRPr lang="en-IN" altLang="en-US" dirty="0">
              <a:latin typeface="Times New Roman" charset="0"/>
              <a:ea typeface="MS PGothic" charset="-128"/>
            </a:endParaRPr>
          </a:p>
          <a:p>
            <a:r>
              <a:rPr lang="en-US" altLang="en-US" dirty="0">
                <a:latin typeface="Times New Roman" charset="0"/>
                <a:ea typeface="MS PGothic" charset="-128"/>
              </a:rPr>
              <a:t>       a.    What is the substance(s) involved?</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Approximately how much of the substance was ingested or involved in the exposure?</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What time did the incident occur?</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Are there any changes in behavior or level of consciousness?</a:t>
            </a:r>
            <a:endParaRPr lang="en-IN" altLang="en-US" dirty="0">
              <a:latin typeface="Times New Roman" charset="0"/>
              <a:ea typeface="MS PGothic" charset="-128"/>
            </a:endParaRPr>
          </a:p>
          <a:p>
            <a:r>
              <a:rPr lang="en-US" altLang="en-US" dirty="0">
                <a:latin typeface="Times New Roman" charset="0"/>
                <a:ea typeface="MS PGothic" charset="-128"/>
              </a:rPr>
              <a:t>       e.    Was there any choking or coughing after the exposure?</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65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D018F09-B565-014B-93F3-4291A22EB246}" type="slidenum">
              <a:rPr lang="en-US" altLang="en-US" sz="1200"/>
              <a:pPr eaLnBrk="1" hangingPunct="1"/>
              <a:t>160</a:t>
            </a:fld>
            <a:endParaRPr lang="en-US" altLang="en-US" sz="1200" dirty="0"/>
          </a:p>
        </p:txBody>
      </p:sp>
    </p:spTree>
    <p:extLst>
      <p:ext uri="{BB962C8B-B14F-4D97-AF65-F5344CB8AC3E}">
        <p14:creationId xmlns:p14="http://schemas.microsoft.com/office/powerpoint/2010/main" val="705408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a:ln/>
        </p:spPr>
      </p:sp>
      <p:sp>
        <p:nvSpPr>
          <p:cNvPr id="308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An inconsolable infant, after all obvious needs have been addressed, could be a sign of significant illness.</a:t>
            </a:r>
            <a:endParaRPr lang="en-IN"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S PGothic" charset="0"/>
              </a:rPr>
              <a:t>e.    Their heads have a relatively large surface area which predisposes them to hypothermia.</a:t>
            </a:r>
          </a:p>
          <a:p>
            <a:endParaRPr lang="en-US" altLang="en-US" dirty="0">
              <a:latin typeface="Times New Roman" charset="0"/>
              <a:ea typeface="MS PGothic" charset="-128"/>
            </a:endParaRPr>
          </a:p>
        </p:txBody>
      </p:sp>
      <p:sp>
        <p:nvSpPr>
          <p:cNvPr id="308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3E76494-C194-7F4B-ACF0-7F479C9F35E6}" type="slidenum">
              <a:rPr lang="en-US" altLang="en-US" sz="1200"/>
              <a:pPr eaLnBrk="1" hangingPunct="1"/>
              <a:t>17</a:t>
            </a:fld>
            <a:endParaRPr lang="en-US" altLang="en-US" sz="1200" dirty="0"/>
          </a:p>
        </p:txBody>
      </p:sp>
    </p:spTree>
    <p:extLst>
      <p:ext uri="{BB962C8B-B14F-4D97-AF65-F5344CB8AC3E}">
        <p14:creationId xmlns:p14="http://schemas.microsoft.com/office/powerpoint/2010/main" val="114253701"/>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Slide Image Placeholder 1"/>
          <p:cNvSpPr>
            <a:spLocks noGrp="1" noRot="1" noChangeAspect="1" noTextEdit="1"/>
          </p:cNvSpPr>
          <p:nvPr>
            <p:ph type="sldImg"/>
          </p:nvPr>
        </p:nvSpPr>
        <p:spPr>
          <a:ln/>
        </p:spPr>
      </p:sp>
      <p:sp>
        <p:nvSpPr>
          <p:cNvPr id="466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7.    Contact Poison Control for assistance in identifying poisons.</a:t>
            </a:r>
            <a:endParaRPr lang="en-IN" altLang="en-US" dirty="0">
              <a:latin typeface="Times New Roman" charset="0"/>
              <a:ea typeface="MS PGothic" charset="-128"/>
            </a:endParaRPr>
          </a:p>
          <a:p>
            <a:r>
              <a:rPr lang="en-US" altLang="en-US" dirty="0">
                <a:latin typeface="Times New Roman" charset="0"/>
                <a:ea typeface="MS PGothic" charset="-128"/>
              </a:rPr>
              <a:t>8.    Treatment of a poisoned pediatric patient:</a:t>
            </a:r>
            <a:endParaRPr lang="en-IN" altLang="en-US" dirty="0">
              <a:latin typeface="Times New Roman" charset="0"/>
              <a:ea typeface="MS PGothic" charset="-128"/>
            </a:endParaRPr>
          </a:p>
          <a:p>
            <a:r>
              <a:rPr lang="en-US" altLang="en-US" dirty="0">
                <a:latin typeface="Times New Roman" charset="0"/>
                <a:ea typeface="MS PGothic" charset="-128"/>
              </a:rPr>
              <a:t>       a.    Perform an external decontamination.</a:t>
            </a:r>
            <a:endParaRPr lang="en-IN" altLang="en-US" dirty="0">
              <a:latin typeface="Times New Roman" charset="0"/>
              <a:ea typeface="MS PGothic" charset="-128"/>
            </a:endParaRPr>
          </a:p>
          <a:p>
            <a:r>
              <a:rPr lang="en-US" altLang="en-US" dirty="0">
                <a:latin typeface="Times New Roman" charset="0"/>
                <a:ea typeface="MS PGothic" charset="-128"/>
              </a:rPr>
              <a:t>       b.    Assess and maintain ABCs and monitor breathing.</a:t>
            </a:r>
            <a:endParaRPr lang="en-IN" altLang="en-US" dirty="0">
              <a:latin typeface="Times New Roman" charset="0"/>
              <a:ea typeface="MS PGothic" charset="-128"/>
            </a:endParaRPr>
          </a:p>
          <a:p>
            <a:r>
              <a:rPr lang="en-US" altLang="en-US" dirty="0">
                <a:latin typeface="Times New Roman" charset="0"/>
                <a:ea typeface="MS PGothic" charset="-128"/>
              </a:rPr>
              <a:t>       c.    Provide oxygen and perform ventilations if necessary.</a:t>
            </a:r>
            <a:endParaRPr lang="en-IN" altLang="en-US" dirty="0">
              <a:latin typeface="Times New Roman" charset="0"/>
              <a:ea typeface="MS PGothic" charset="-128"/>
            </a:endParaRPr>
          </a:p>
          <a:p>
            <a:r>
              <a:rPr lang="en-US" altLang="en-US" dirty="0">
                <a:latin typeface="Times New Roman" charset="0"/>
                <a:ea typeface="MS PGothic" charset="-128"/>
              </a:rPr>
              <a:t>       d.    If child demonstrates signs of shock, position supine, keep the child warm, and transport promptly.</a:t>
            </a:r>
            <a:endParaRPr lang="en-IN" altLang="en-US" dirty="0">
              <a:latin typeface="Times New Roman" charset="0"/>
              <a:ea typeface="MS PGothic" charset="-128"/>
            </a:endParaRPr>
          </a:p>
          <a:p>
            <a:r>
              <a:rPr lang="en-US" altLang="en-US" dirty="0">
                <a:latin typeface="Times New Roman" charset="0"/>
                <a:ea typeface="MS PGothic" charset="-128"/>
              </a:rPr>
              <a:t>       e.    In some cases, give activated charcoal, according to medical control or local protocol.</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66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161F9A2-0816-1644-9543-69ACD28F3E4C}" type="slidenum">
              <a:rPr lang="en-US" altLang="en-US" sz="1200"/>
              <a:pPr eaLnBrk="1" hangingPunct="1"/>
              <a:t>161</a:t>
            </a:fld>
            <a:endParaRPr lang="en-US" altLang="en-US" sz="1200" dirty="0"/>
          </a:p>
        </p:txBody>
      </p:sp>
    </p:spTree>
    <p:extLst>
      <p:ext uri="{BB962C8B-B14F-4D97-AF65-F5344CB8AC3E}">
        <p14:creationId xmlns:p14="http://schemas.microsoft.com/office/powerpoint/2010/main" val="168699522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Slide Image Placeholder 1"/>
          <p:cNvSpPr>
            <a:spLocks noGrp="1" noRot="1" noChangeAspect="1" noTextEdit="1"/>
          </p:cNvSpPr>
          <p:nvPr>
            <p:ph type="sldImg"/>
          </p:nvPr>
        </p:nvSpPr>
        <p:spPr>
          <a:ln/>
        </p:spPr>
      </p:sp>
      <p:sp>
        <p:nvSpPr>
          <p:cNvPr id="468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XI. Dehydration Emergencies and Management</a:t>
            </a:r>
          </a:p>
          <a:p>
            <a:r>
              <a:rPr lang="en-US" altLang="en-US" dirty="0">
                <a:latin typeface="Times New Roman" charset="0"/>
                <a:ea typeface="MS PGothic" charset="-128"/>
              </a:rPr>
              <a:t>A.    Dehydration occurs when fluid losses are greater than fluid intake.</a:t>
            </a:r>
          </a:p>
          <a:p>
            <a:r>
              <a:rPr lang="en-US" altLang="en-US" dirty="0">
                <a:latin typeface="Times New Roman" charset="0"/>
                <a:ea typeface="MS PGothic" charset="-128"/>
              </a:rPr>
              <a:t>       1.    Vomiting and diarrhea are the most common causes of dehydration.</a:t>
            </a:r>
            <a:endParaRPr lang="en-IN" altLang="en-US" dirty="0">
              <a:latin typeface="Times New Roman" charset="0"/>
              <a:ea typeface="MS PGothic" charset="-128"/>
            </a:endParaRPr>
          </a:p>
          <a:p>
            <a:r>
              <a:rPr lang="en-US" altLang="en-US" dirty="0">
                <a:latin typeface="Times New Roman" charset="0"/>
                <a:ea typeface="MS PGothic" charset="-128"/>
              </a:rPr>
              <a:t>              a.    If left untreated, dehydration can lead to shock and death.</a:t>
            </a:r>
            <a:endParaRPr lang="en-IN" altLang="en-US" dirty="0">
              <a:latin typeface="Times New Roman" charset="0"/>
              <a:ea typeface="MS PGothic" charset="-128"/>
            </a:endParaRPr>
          </a:p>
          <a:p>
            <a:r>
              <a:rPr lang="en-US" altLang="en-US" dirty="0">
                <a:latin typeface="Times New Roman" charset="0"/>
                <a:ea typeface="MS PGothic" charset="-128"/>
              </a:rPr>
              <a:t>       2.    Infants and children are at greater risk than adults for dehydration because their fluid reserves are smaller than those in adults.</a:t>
            </a:r>
            <a:endParaRPr lang="en-IN" altLang="en-US" dirty="0">
              <a:latin typeface="Times New Roman" charset="0"/>
              <a:ea typeface="MS PGothic" charset="-128"/>
            </a:endParaRPr>
          </a:p>
          <a:p>
            <a:r>
              <a:rPr lang="en-US" altLang="en-US" dirty="0">
                <a:latin typeface="Times New Roman" charset="0"/>
                <a:ea typeface="MS PGothic" charset="-128"/>
              </a:rPr>
              <a:t>              a.    Life-threatening dehydration can overcome an infant in a matter of hours.</a:t>
            </a:r>
            <a:endParaRPr lang="en-IN" altLang="en-US" dirty="0">
              <a:latin typeface="Times New Roman" charset="0"/>
              <a:ea typeface="MS PGothic" charset="-128"/>
            </a:endParaRPr>
          </a:p>
          <a:p>
            <a:r>
              <a:rPr lang="en-US" altLang="en-US" dirty="0">
                <a:latin typeface="Times New Roman" charset="0"/>
                <a:ea typeface="MS PGothic" charset="-128"/>
              </a:rPr>
              <a:t>       3.    Dehydration can be mild, moderate, or severe Refer to Table 35-14.</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468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9D16245-7B52-5442-B5FE-925BB3B4D477}" type="slidenum">
              <a:rPr lang="en-US" altLang="en-US" sz="1200"/>
              <a:pPr eaLnBrk="1" hangingPunct="1"/>
              <a:t>162</a:t>
            </a:fld>
            <a:endParaRPr lang="en-US" altLang="en-US" sz="1200" dirty="0"/>
          </a:p>
        </p:txBody>
      </p:sp>
    </p:spTree>
    <p:extLst>
      <p:ext uri="{BB962C8B-B14F-4D97-AF65-F5344CB8AC3E}">
        <p14:creationId xmlns:p14="http://schemas.microsoft.com/office/powerpoint/2010/main" val="23615813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Slide Image Placeholder 1"/>
          <p:cNvSpPr>
            <a:spLocks noGrp="1" noRot="1" noChangeAspect="1" noTextEdit="1"/>
          </p:cNvSpPr>
          <p:nvPr>
            <p:ph type="sldImg"/>
          </p:nvPr>
        </p:nvSpPr>
        <p:spPr>
          <a:ln/>
        </p:spPr>
      </p:sp>
      <p:sp>
        <p:nvSpPr>
          <p:cNvPr id="470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4.    Signs of mild dehydration:</a:t>
            </a:r>
            <a:endParaRPr lang="en-IN" altLang="en-US" dirty="0">
              <a:latin typeface="Times New Roman" charset="0"/>
              <a:ea typeface="MS PGothic" charset="-128"/>
            </a:endParaRPr>
          </a:p>
          <a:p>
            <a:r>
              <a:rPr lang="en-US" altLang="en-US" dirty="0">
                <a:latin typeface="Times New Roman" charset="0"/>
                <a:ea typeface="MS PGothic" charset="-128"/>
              </a:rPr>
              <a:t>       a.    Dry lips and gums</a:t>
            </a:r>
            <a:endParaRPr lang="en-IN" altLang="en-US" dirty="0">
              <a:latin typeface="Times New Roman" charset="0"/>
              <a:ea typeface="MS PGothic" charset="-128"/>
            </a:endParaRPr>
          </a:p>
          <a:p>
            <a:r>
              <a:rPr lang="en-US" altLang="en-US" dirty="0">
                <a:latin typeface="Times New Roman" charset="0"/>
                <a:ea typeface="MS PGothic" charset="-128"/>
              </a:rPr>
              <a:t>       b.    Decreased saliva</a:t>
            </a:r>
            <a:endParaRPr lang="en-IN" altLang="en-US" dirty="0">
              <a:latin typeface="Times New Roman" charset="0"/>
              <a:ea typeface="MS PGothic" charset="-128"/>
            </a:endParaRPr>
          </a:p>
          <a:p>
            <a:r>
              <a:rPr lang="en-US" altLang="en-US" dirty="0">
                <a:latin typeface="Times New Roman" charset="0"/>
                <a:ea typeface="MS PGothic" charset="-128"/>
              </a:rPr>
              <a:t>       c.    Few wet diapers </a:t>
            </a:r>
            <a:endParaRPr lang="en-IN" altLang="en-US" dirty="0">
              <a:latin typeface="Times New Roman" charset="0"/>
              <a:ea typeface="MS PGothic" charset="-128"/>
            </a:endParaRPr>
          </a:p>
          <a:p>
            <a:r>
              <a:rPr lang="en-US" altLang="en-US" dirty="0">
                <a:latin typeface="Times New Roman" charset="0"/>
                <a:ea typeface="MS PGothic" charset="-128"/>
              </a:rPr>
              <a:t>5.    Signs of moderate dehydration:</a:t>
            </a:r>
            <a:endParaRPr lang="en-IN" altLang="en-US" dirty="0">
              <a:latin typeface="Times New Roman" charset="0"/>
              <a:ea typeface="MS PGothic" charset="-128"/>
            </a:endParaRPr>
          </a:p>
          <a:p>
            <a:r>
              <a:rPr lang="en-US" altLang="en-US" dirty="0">
                <a:latin typeface="Times New Roman" charset="0"/>
                <a:ea typeface="MS PGothic" charset="-128"/>
              </a:rPr>
              <a:t>       a.    Sunken eyes</a:t>
            </a:r>
            <a:endParaRPr lang="en-IN" altLang="en-US" dirty="0">
              <a:latin typeface="Times New Roman" charset="0"/>
              <a:ea typeface="MS PGothic" charset="-128"/>
            </a:endParaRPr>
          </a:p>
          <a:p>
            <a:r>
              <a:rPr lang="en-US" altLang="en-US" dirty="0">
                <a:latin typeface="Times New Roman" charset="0"/>
                <a:ea typeface="MS PGothic" charset="-128"/>
              </a:rPr>
              <a:t>       b.    Sleepiness</a:t>
            </a:r>
            <a:endParaRPr lang="en-IN" altLang="en-US" dirty="0">
              <a:latin typeface="Times New Roman" charset="0"/>
              <a:ea typeface="MS PGothic" charset="-128"/>
            </a:endParaRPr>
          </a:p>
          <a:p>
            <a:r>
              <a:rPr lang="en-US" altLang="en-US" dirty="0">
                <a:latin typeface="Times New Roman" charset="0"/>
                <a:ea typeface="MS PGothic" charset="-128"/>
              </a:rPr>
              <a:t>       c.    Irritability	</a:t>
            </a:r>
            <a:endParaRPr lang="en-IN" altLang="en-US" dirty="0">
              <a:latin typeface="Times New Roman" charset="0"/>
              <a:ea typeface="MS PGothic" charset="-128"/>
            </a:endParaRPr>
          </a:p>
          <a:p>
            <a:r>
              <a:rPr lang="en-US" altLang="en-US" dirty="0">
                <a:latin typeface="Times New Roman" charset="0"/>
                <a:ea typeface="MS PGothic" charset="-128"/>
              </a:rPr>
              <a:t>       d.    Loose skin </a:t>
            </a:r>
            <a:endParaRPr lang="en-IN" altLang="en-US" dirty="0">
              <a:latin typeface="Times New Roman" charset="0"/>
              <a:ea typeface="MS PGothic" charset="-128"/>
            </a:endParaRPr>
          </a:p>
          <a:p>
            <a:r>
              <a:rPr lang="en-US" altLang="en-US" dirty="0">
                <a:latin typeface="Times New Roman" charset="0"/>
                <a:ea typeface="MS PGothic" charset="-128"/>
              </a:rPr>
              <a:t>       e.    Sunken fontanelles</a:t>
            </a:r>
            <a:endParaRPr lang="en-IN" altLang="en-US" dirty="0">
              <a:latin typeface="Times New Roman" charset="0"/>
              <a:ea typeface="MS PGothic" charset="-128"/>
            </a:endParaRPr>
          </a:p>
          <a:p>
            <a:r>
              <a:rPr lang="en-US" altLang="en-US" dirty="0">
                <a:latin typeface="Times New Roman" charset="0"/>
                <a:ea typeface="MS PGothic" charset="-128"/>
              </a:rPr>
              <a:t>6.    Signs of severe dehydration:</a:t>
            </a:r>
            <a:endParaRPr lang="en-IN" altLang="en-US" dirty="0">
              <a:latin typeface="Times New Roman" charset="0"/>
              <a:ea typeface="MS PGothic" charset="-128"/>
            </a:endParaRPr>
          </a:p>
          <a:p>
            <a:r>
              <a:rPr lang="en-US" altLang="en-US" dirty="0">
                <a:latin typeface="Times New Roman" charset="0"/>
                <a:ea typeface="MS PGothic" charset="-128"/>
              </a:rPr>
              <a:t>       a.   Mottled, cool, clammy skin</a:t>
            </a:r>
            <a:endParaRPr lang="en-IN" altLang="en-US" dirty="0">
              <a:latin typeface="Times New Roman" charset="0"/>
              <a:ea typeface="MS PGothic" charset="-128"/>
            </a:endParaRPr>
          </a:p>
          <a:p>
            <a:r>
              <a:rPr lang="en-US" altLang="en-US" dirty="0">
                <a:latin typeface="Times New Roman" charset="0"/>
                <a:ea typeface="MS PGothic" charset="-128"/>
              </a:rPr>
              <a:t>       b.   Delayed capillary response time</a:t>
            </a:r>
            <a:endParaRPr lang="en-IN" altLang="en-US" dirty="0">
              <a:latin typeface="Times New Roman" charset="0"/>
              <a:ea typeface="MS PGothic" charset="-128"/>
            </a:endParaRPr>
          </a:p>
          <a:p>
            <a:r>
              <a:rPr lang="en-US" altLang="en-US" dirty="0">
                <a:latin typeface="Times New Roman" charset="0"/>
                <a:ea typeface="MS PGothic" charset="-128"/>
              </a:rPr>
              <a:t>       c.    Increased respirations</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470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CFBDD37-1C65-C64C-ABAE-141B34CD828E}" type="slidenum">
              <a:rPr lang="en-US" altLang="en-US" sz="1200"/>
              <a:pPr eaLnBrk="1" hangingPunct="1"/>
              <a:t>163</a:t>
            </a:fld>
            <a:endParaRPr lang="en-US" altLang="en-US" sz="1200" dirty="0"/>
          </a:p>
        </p:txBody>
      </p:sp>
    </p:spTree>
    <p:extLst>
      <p:ext uri="{BB962C8B-B14F-4D97-AF65-F5344CB8AC3E}">
        <p14:creationId xmlns:p14="http://schemas.microsoft.com/office/powerpoint/2010/main" val="560045710"/>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Slide Image Placeholder 1"/>
          <p:cNvSpPr>
            <a:spLocks noGrp="1" noRot="1" noChangeAspect="1" noTextEdit="1"/>
          </p:cNvSpPr>
          <p:nvPr>
            <p:ph type="sldImg"/>
          </p:nvPr>
        </p:nvSpPr>
        <p:spPr>
          <a:ln/>
        </p:spPr>
      </p:sp>
      <p:sp>
        <p:nvSpPr>
          <p:cNvPr id="471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Treating dehydration in the pediatric patient:</a:t>
            </a:r>
          </a:p>
          <a:p>
            <a:r>
              <a:rPr lang="en-US" altLang="en-US" dirty="0">
                <a:latin typeface="Times New Roman" charset="0"/>
                <a:ea typeface="MS PGothic" charset="-128"/>
              </a:rPr>
              <a:t>       1.    Assess ABCs and obtain baseline vital signs.</a:t>
            </a:r>
            <a:endParaRPr lang="en-IN" altLang="en-US" dirty="0">
              <a:latin typeface="Times New Roman" charset="0"/>
              <a:ea typeface="MS PGothic" charset="-128"/>
            </a:endParaRPr>
          </a:p>
          <a:p>
            <a:r>
              <a:rPr lang="en-US" altLang="en-US" dirty="0">
                <a:latin typeface="Times New Roman" charset="0"/>
                <a:ea typeface="MS PGothic" charset="-128"/>
              </a:rPr>
              <a:t>              a.    If dehydration is severe, ALS backup may be necessary.</a:t>
            </a:r>
            <a:endParaRPr lang="en-IN" altLang="en-US" dirty="0">
              <a:latin typeface="Times New Roman" charset="0"/>
              <a:ea typeface="MS PGothic" charset="-128"/>
            </a:endParaRPr>
          </a:p>
          <a:p>
            <a:r>
              <a:rPr lang="en-US" altLang="en-US" dirty="0">
                <a:latin typeface="Times New Roman" charset="0"/>
                <a:ea typeface="MS PGothic" charset="-128"/>
              </a:rPr>
              <a:t>       2.    </a:t>
            </a:r>
            <a:r>
              <a:rPr lang="en-US" sz="1200" b="0" kern="1200" dirty="0">
                <a:solidFill>
                  <a:schemeClr val="tx1"/>
                </a:solidFill>
                <a:effectLst/>
                <a:latin typeface="Times New Roman" pitchFamily="18" charset="0"/>
                <a:ea typeface="MS PGothic" pitchFamily="34" charset="-128"/>
                <a:cs typeface="MS PGothic" charset="0"/>
              </a:rPr>
              <a:t>All patient with moderate to severe dehydration should be transported</a:t>
            </a:r>
            <a:r>
              <a:rPr lang="en-US" altLang="en-US" b="0" dirty="0">
                <a:latin typeface="Times New Roman" charset="0"/>
                <a:ea typeface="MS PGothic" charset="-128"/>
              </a:rPr>
              <a:t>.</a:t>
            </a:r>
            <a:endParaRPr lang="en-IN" altLang="en-US" b="0"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471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7FAC7A0-2798-3141-8F29-EA336A2D9ACA}" type="slidenum">
              <a:rPr lang="en-US" altLang="en-US" sz="1200"/>
              <a:pPr eaLnBrk="1" hangingPunct="1"/>
              <a:t>164</a:t>
            </a:fld>
            <a:endParaRPr lang="en-US" altLang="en-US" sz="1200" dirty="0"/>
          </a:p>
        </p:txBody>
      </p:sp>
    </p:spTree>
    <p:extLst>
      <p:ext uri="{BB962C8B-B14F-4D97-AF65-F5344CB8AC3E}">
        <p14:creationId xmlns:p14="http://schemas.microsoft.com/office/powerpoint/2010/main" val="267423169"/>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Slide Image Placeholder 1"/>
          <p:cNvSpPr>
            <a:spLocks noGrp="1" noRot="1" noChangeAspect="1" noTextEdit="1"/>
          </p:cNvSpPr>
          <p:nvPr>
            <p:ph type="sldImg"/>
          </p:nvPr>
        </p:nvSpPr>
        <p:spPr>
          <a:ln/>
        </p:spPr>
      </p:sp>
      <p:sp>
        <p:nvSpPr>
          <p:cNvPr id="472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XII. Fever Emergencies and Management</a:t>
            </a:r>
          </a:p>
          <a:p>
            <a:r>
              <a:rPr lang="en-US" altLang="en-US" dirty="0">
                <a:latin typeface="Times New Roman" charset="0"/>
                <a:ea typeface="MS PGothic" charset="-128"/>
              </a:rPr>
              <a:t>A.    An increase in body temperature, usually in response to an infection.</a:t>
            </a:r>
            <a:endParaRPr lang="en-IN" altLang="en-US" dirty="0">
              <a:latin typeface="Times New Roman" charset="0"/>
              <a:ea typeface="MS PGothic" charset="-128"/>
            </a:endParaRPr>
          </a:p>
          <a:p>
            <a:r>
              <a:rPr lang="en-US" altLang="en-US" dirty="0">
                <a:latin typeface="Times New Roman" charset="0"/>
                <a:ea typeface="MS PGothic" charset="-128"/>
              </a:rPr>
              <a:t>       1.    Temperatures of 100.4°F (38°C) or higher are considered abnormal.</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Fever is rarely life threatening, but fever with a rash can be the sign of a serious condition, such as meningitis.</a:t>
            </a:r>
            <a:endParaRPr lang="en-IN" altLang="en-US" dirty="0">
              <a:latin typeface="Times New Roman" charset="0"/>
              <a:ea typeface="MS PGothic" charset="-128"/>
            </a:endParaRPr>
          </a:p>
          <a:p>
            <a:r>
              <a:rPr lang="en-US" altLang="en-US" dirty="0">
                <a:latin typeface="Times New Roman" charset="0"/>
                <a:ea typeface="MS PGothic" charset="-128"/>
              </a:rPr>
              <a:t>       3.    Common causes of fever in pediatric patients include:</a:t>
            </a:r>
            <a:endParaRPr lang="en-IN" altLang="en-US" dirty="0">
              <a:latin typeface="Times New Roman" charset="0"/>
              <a:ea typeface="MS PGothic" charset="-128"/>
            </a:endParaRPr>
          </a:p>
          <a:p>
            <a:r>
              <a:rPr lang="en-US" altLang="en-US" dirty="0">
                <a:latin typeface="Times New Roman" charset="0"/>
                <a:ea typeface="MS PGothic" charset="-128"/>
              </a:rPr>
              <a:t>              a.    Infection</a:t>
            </a:r>
            <a:endParaRPr lang="en-IN" altLang="en-US" dirty="0">
              <a:latin typeface="Times New Roman" charset="0"/>
              <a:ea typeface="MS PGothic" charset="-128"/>
            </a:endParaRPr>
          </a:p>
          <a:p>
            <a:r>
              <a:rPr lang="en-US" altLang="en-US" dirty="0">
                <a:latin typeface="Times New Roman" charset="0"/>
                <a:ea typeface="MS PGothic" charset="-128"/>
              </a:rPr>
              <a:t>              b.   Status epilepticus</a:t>
            </a:r>
            <a:endParaRPr lang="en-IN" altLang="en-US" dirty="0">
              <a:latin typeface="Times New Roman" charset="0"/>
              <a:ea typeface="MS PGothic" charset="-128"/>
            </a:endParaRPr>
          </a:p>
          <a:p>
            <a:r>
              <a:rPr lang="en-US" altLang="en-US" dirty="0">
                <a:latin typeface="Times New Roman" charset="0"/>
                <a:ea typeface="MS PGothic" charset="-128"/>
              </a:rPr>
              <a:t>              c.    Cancer</a:t>
            </a:r>
            <a:endParaRPr lang="en-IN" altLang="en-US" dirty="0">
              <a:latin typeface="Times New Roman" charset="0"/>
              <a:ea typeface="MS PGothic" charset="-128"/>
            </a:endParaRPr>
          </a:p>
          <a:p>
            <a:r>
              <a:rPr lang="en-US" altLang="en-US" dirty="0">
                <a:latin typeface="Times New Roman" charset="0"/>
                <a:ea typeface="MS PGothic" charset="-128"/>
              </a:rPr>
              <a:t>              d.    Drug ingestion (aspirin)</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72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A5F35C7-E160-9245-8A30-4F7579D784D3}" type="slidenum">
              <a:rPr lang="en-US" altLang="en-US" sz="1200"/>
              <a:pPr eaLnBrk="1" hangingPunct="1"/>
              <a:t>165</a:t>
            </a:fld>
            <a:endParaRPr lang="en-US" altLang="en-US" sz="1200" dirty="0"/>
          </a:p>
        </p:txBody>
      </p:sp>
    </p:spTree>
    <p:extLst>
      <p:ext uri="{BB962C8B-B14F-4D97-AF65-F5344CB8AC3E}">
        <p14:creationId xmlns:p14="http://schemas.microsoft.com/office/powerpoint/2010/main" val="2045411859"/>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Slide Image Placeholder 1"/>
          <p:cNvSpPr>
            <a:spLocks noGrp="1" noRot="1" noChangeAspect="1" noTextEdit="1"/>
          </p:cNvSpPr>
          <p:nvPr>
            <p:ph type="sldImg"/>
          </p:nvPr>
        </p:nvSpPr>
        <p:spPr>
          <a:ln/>
        </p:spPr>
      </p:sp>
      <p:sp>
        <p:nvSpPr>
          <p:cNvPr id="473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       e.    Arthritis</a:t>
            </a:r>
            <a:r>
              <a:rPr lang="en-IN" altLang="en-US" dirty="0">
                <a:latin typeface="Times New Roman" charset="0"/>
                <a:ea typeface="MS PGothic" charset="-128"/>
              </a:rPr>
              <a:t> and </a:t>
            </a:r>
            <a:r>
              <a:rPr lang="en-US" altLang="en-US" dirty="0">
                <a:latin typeface="Times New Roman" charset="0"/>
                <a:ea typeface="MS PGothic" charset="-128"/>
              </a:rPr>
              <a:t>systemic lupus erythematosus (rash across nose)</a:t>
            </a:r>
            <a:endParaRPr lang="en-IN" altLang="en-US" dirty="0">
              <a:latin typeface="Times New Roman" charset="0"/>
              <a:ea typeface="MS PGothic" charset="-128"/>
            </a:endParaRPr>
          </a:p>
          <a:p>
            <a:r>
              <a:rPr lang="en-US" altLang="en-US" dirty="0">
                <a:latin typeface="Times New Roman" charset="0"/>
                <a:ea typeface="MS PGothic" charset="-128"/>
              </a:rPr>
              <a:t>       f.     High environmental temperature</a:t>
            </a:r>
            <a:endParaRPr lang="en-IN" altLang="en-US" dirty="0">
              <a:latin typeface="Times New Roman" charset="0"/>
              <a:ea typeface="MS PGothic" charset="-128"/>
            </a:endParaRPr>
          </a:p>
          <a:p>
            <a:r>
              <a:rPr lang="en-US" altLang="en-US" dirty="0">
                <a:latin typeface="Times New Roman" charset="0"/>
                <a:ea typeface="MS PGothic" charset="-128"/>
              </a:rPr>
              <a:t>4.    Fever is the result of an internal body mechanism in which heat generation is increased and heat loss is decreased.</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73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353F55C-B90D-E745-B41F-0FF523111D16}" type="slidenum">
              <a:rPr lang="en-US" altLang="en-US" sz="1200"/>
              <a:pPr eaLnBrk="1" hangingPunct="1"/>
              <a:t>166</a:t>
            </a:fld>
            <a:endParaRPr lang="en-US" altLang="en-US" sz="1200" dirty="0"/>
          </a:p>
        </p:txBody>
      </p:sp>
    </p:spTree>
    <p:extLst>
      <p:ext uri="{BB962C8B-B14F-4D97-AF65-F5344CB8AC3E}">
        <p14:creationId xmlns:p14="http://schemas.microsoft.com/office/powerpoint/2010/main" val="31889303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Slide Image Placeholder 1"/>
          <p:cNvSpPr>
            <a:spLocks noGrp="1" noRot="1" noChangeAspect="1" noTextEdit="1"/>
          </p:cNvSpPr>
          <p:nvPr>
            <p:ph type="sldImg"/>
          </p:nvPr>
        </p:nvSpPr>
        <p:spPr>
          <a:ln/>
        </p:spPr>
      </p:sp>
      <p:sp>
        <p:nvSpPr>
          <p:cNvPr id="474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5.    An accurate body temperature is an important vital sign for pediatric patients.</a:t>
            </a:r>
            <a:endParaRPr lang="en-IN" altLang="en-US" dirty="0">
              <a:latin typeface="Times New Roman" charset="0"/>
              <a:ea typeface="MS PGothic" charset="-128"/>
            </a:endParaRPr>
          </a:p>
          <a:p>
            <a:r>
              <a:rPr lang="en-US" altLang="en-US" dirty="0">
                <a:latin typeface="Times New Roman" charset="0"/>
                <a:ea typeface="MS PGothic" charset="-128"/>
              </a:rPr>
              <a:t>       a.    A rectal temperature is the most accurate for infants to toddlers.</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474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F6D7C54-1FB9-6946-8F3B-F9279EE299DF}" type="slidenum">
              <a:rPr lang="en-US" altLang="en-US" sz="1200"/>
              <a:pPr eaLnBrk="1" hangingPunct="1"/>
              <a:t>167</a:t>
            </a:fld>
            <a:endParaRPr lang="en-US" altLang="en-US" sz="1200" dirty="0"/>
          </a:p>
        </p:txBody>
      </p:sp>
    </p:spTree>
    <p:extLst>
      <p:ext uri="{BB962C8B-B14F-4D97-AF65-F5344CB8AC3E}">
        <p14:creationId xmlns:p14="http://schemas.microsoft.com/office/powerpoint/2010/main" val="166357359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Slide Image Placeholder 1"/>
          <p:cNvSpPr>
            <a:spLocks noGrp="1" noRot="1" noChangeAspect="1" noTextEdit="1"/>
          </p:cNvSpPr>
          <p:nvPr>
            <p:ph type="sldImg"/>
          </p:nvPr>
        </p:nvSpPr>
        <p:spPr>
          <a:ln/>
        </p:spPr>
      </p:sp>
      <p:sp>
        <p:nvSpPr>
          <p:cNvPr id="475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Depending on the source of infection, the pediatric patient may present with signs of respiratory distress; shock; a stiff neck; a rash; skin that is hot to the touch; flushed cheeks; seizures; and, in infants, bulging fontanelles.</a:t>
            </a:r>
            <a:endParaRPr lang="en-IN" altLang="en-US" dirty="0">
              <a:latin typeface="Times New Roman" charset="0"/>
              <a:ea typeface="MS PGothic" charset="-128"/>
            </a:endParaRPr>
          </a:p>
          <a:p>
            <a:r>
              <a:rPr lang="en-US" altLang="en-US" dirty="0">
                <a:latin typeface="Times New Roman" charset="0"/>
                <a:ea typeface="MS PGothic" charset="-128"/>
              </a:rPr>
              <a:t>       a.    Assess the patient for other signs and symptoms such as nausea, vomiting, diarrhea, decreased feedings, and headache.</a:t>
            </a:r>
            <a:endParaRPr lang="en-IN" altLang="en-US" dirty="0">
              <a:latin typeface="Times New Roman" charset="0"/>
              <a:ea typeface="MS PGothic" charset="-128"/>
            </a:endParaRPr>
          </a:p>
          <a:p>
            <a:r>
              <a:rPr lang="en-US" altLang="en-US" dirty="0">
                <a:latin typeface="Times New Roman" charset="0"/>
                <a:ea typeface="MS PGothic" charset="-128"/>
              </a:rPr>
              <a:t>7.    Provide rapid transport and manage the patient’s ABCs.</a:t>
            </a:r>
            <a:endParaRPr lang="en-IN" altLang="en-US" dirty="0">
              <a:latin typeface="Times New Roman" charset="0"/>
              <a:ea typeface="MS PGothic" charset="-128"/>
            </a:endParaRPr>
          </a:p>
          <a:p>
            <a:r>
              <a:rPr lang="en-US" altLang="en-US" dirty="0">
                <a:latin typeface="Times New Roman" charset="0"/>
                <a:ea typeface="MS PGothic" charset="-128"/>
              </a:rPr>
              <a:t>       a.    Follow standard precautions if you suspect the patient may have a communicable disease.</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75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520FA0A-F765-3343-8BBB-C2D3B3A0EE99}" type="slidenum">
              <a:rPr lang="en-US" altLang="en-US" sz="1200"/>
              <a:pPr eaLnBrk="1" hangingPunct="1"/>
              <a:t>168</a:t>
            </a:fld>
            <a:endParaRPr lang="en-US" altLang="en-US" sz="1200" dirty="0"/>
          </a:p>
        </p:txBody>
      </p:sp>
    </p:spTree>
    <p:extLst>
      <p:ext uri="{BB962C8B-B14F-4D97-AF65-F5344CB8AC3E}">
        <p14:creationId xmlns:p14="http://schemas.microsoft.com/office/powerpoint/2010/main" val="159179406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Slide Image Placeholder 1"/>
          <p:cNvSpPr>
            <a:spLocks noGrp="1" noRot="1" noChangeAspect="1" noTextEdit="1"/>
          </p:cNvSpPr>
          <p:nvPr>
            <p:ph type="sldImg"/>
          </p:nvPr>
        </p:nvSpPr>
        <p:spPr>
          <a:ln/>
        </p:spPr>
      </p:sp>
      <p:sp>
        <p:nvSpPr>
          <p:cNvPr id="476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Febrile seizures.</a:t>
            </a:r>
          </a:p>
          <a:p>
            <a:r>
              <a:rPr lang="en-US" altLang="en-US" dirty="0">
                <a:latin typeface="Times New Roman" charset="0"/>
                <a:ea typeface="MS PGothic" charset="-128"/>
              </a:rPr>
              <a:t>       1.    Common in children between the ages of 6 months and 6 years.</a:t>
            </a:r>
            <a:endParaRPr lang="en-IN" altLang="en-US" dirty="0">
              <a:latin typeface="Times New Roman" charset="0"/>
              <a:ea typeface="MS PGothic" charset="-128"/>
            </a:endParaRPr>
          </a:p>
          <a:p>
            <a:r>
              <a:rPr lang="en-US" altLang="en-US" dirty="0">
                <a:latin typeface="Times New Roman" charset="0"/>
                <a:ea typeface="MS PGothic" charset="-128"/>
              </a:rPr>
              <a:t>              a.     Most pediatric seizures are the result of fever alone, which is why they are called febrile seizures.</a:t>
            </a:r>
            <a:endParaRPr lang="en-IN" altLang="en-US" dirty="0">
              <a:latin typeface="Times New Roman" charset="0"/>
              <a:ea typeface="MS PGothic" charset="-128"/>
            </a:endParaRPr>
          </a:p>
          <a:p>
            <a:r>
              <a:rPr lang="en-US" altLang="en-US" dirty="0">
                <a:latin typeface="Times New Roman" charset="0"/>
                <a:ea typeface="MS PGothic" charset="-128"/>
              </a:rPr>
              <a:t>              b.     Typically occur on the first day of a febrile illness</a:t>
            </a:r>
            <a:endParaRPr lang="en-IN" altLang="en-US" dirty="0">
              <a:latin typeface="Times New Roman" charset="0"/>
              <a:ea typeface="MS PGothic" charset="-128"/>
            </a:endParaRPr>
          </a:p>
          <a:p>
            <a:r>
              <a:rPr lang="en-US" altLang="en-US" dirty="0">
                <a:latin typeface="Times New Roman" charset="0"/>
                <a:ea typeface="MS PGothic" charset="-128"/>
              </a:rPr>
              <a:t>              c.     Characterized by generalized tonic-clonic seizure activity</a:t>
            </a:r>
            <a:endParaRPr lang="en-IN" altLang="en-US" dirty="0">
              <a:latin typeface="Times New Roman" charset="0"/>
              <a:ea typeface="MS PGothic" charset="-128"/>
            </a:endParaRPr>
          </a:p>
          <a:p>
            <a:r>
              <a:rPr lang="en-US" altLang="en-US" dirty="0">
                <a:latin typeface="Times New Roman" charset="0"/>
                <a:ea typeface="MS PGothic" charset="-128"/>
              </a:rPr>
              <a:t>              d.     Last fewer than 15 minutes with little or no postictal state</a:t>
            </a:r>
            <a:endParaRPr lang="en-IN" altLang="en-US" dirty="0">
              <a:latin typeface="Times New Roman" charset="0"/>
              <a:ea typeface="MS PGothic" charset="-128"/>
            </a:endParaRPr>
          </a:p>
          <a:p>
            <a:r>
              <a:rPr lang="en-US" altLang="en-US" dirty="0">
                <a:latin typeface="Times New Roman" charset="0"/>
                <a:ea typeface="MS PGothic" charset="-128"/>
              </a:rPr>
              <a:t>              e.     May be a sign of a more serious problem, such as meningitis</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76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A4B0684-7059-C140-B54B-F0C2CBCEF123}" type="slidenum">
              <a:rPr lang="en-US" altLang="en-US" sz="1200"/>
              <a:pPr eaLnBrk="1" hangingPunct="1"/>
              <a:t>169</a:t>
            </a:fld>
            <a:endParaRPr lang="en-US" altLang="en-US" sz="1200" dirty="0"/>
          </a:p>
        </p:txBody>
      </p:sp>
    </p:spTree>
    <p:extLst>
      <p:ext uri="{BB962C8B-B14F-4D97-AF65-F5344CB8AC3E}">
        <p14:creationId xmlns:p14="http://schemas.microsoft.com/office/powerpoint/2010/main" val="2079059776"/>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Slide Image Placeholder 1"/>
          <p:cNvSpPr>
            <a:spLocks noGrp="1" noRot="1" noChangeAspect="1" noTextEdit="1"/>
          </p:cNvSpPr>
          <p:nvPr>
            <p:ph type="sldImg"/>
          </p:nvPr>
        </p:nvSpPr>
        <p:spPr>
          <a:ln/>
        </p:spPr>
      </p:sp>
      <p:sp>
        <p:nvSpPr>
          <p:cNvPr id="477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Assess ABCs, provide cooling measures with tepid water, and provide prompt transport.</a:t>
            </a:r>
            <a:endParaRPr lang="en-IN" altLang="en-US" dirty="0">
              <a:latin typeface="Times New Roman" charset="0"/>
              <a:ea typeface="MS PGothic" charset="-128"/>
            </a:endParaRPr>
          </a:p>
          <a:p>
            <a:r>
              <a:rPr lang="en-US" altLang="en-US" dirty="0">
                <a:latin typeface="Times New Roman" charset="0"/>
                <a:ea typeface="MS PGothic" charset="-128"/>
              </a:rPr>
              <a:t>        a.     All patients with febrile seizures need to be seen in the hospital setting.</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77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5165C9D-E547-AF43-A8A4-9DA6257875AB}" type="slidenum">
              <a:rPr lang="en-US" altLang="en-US" sz="1200"/>
              <a:pPr eaLnBrk="1" hangingPunct="1"/>
              <a:t>170</a:t>
            </a:fld>
            <a:endParaRPr lang="en-US" altLang="en-US" sz="1200" dirty="0"/>
          </a:p>
        </p:txBody>
      </p:sp>
    </p:spTree>
    <p:extLst>
      <p:ext uri="{BB962C8B-B14F-4D97-AF65-F5344CB8AC3E}">
        <p14:creationId xmlns:p14="http://schemas.microsoft.com/office/powerpoint/2010/main" val="1051234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a:ln/>
        </p:spPr>
      </p:sp>
      <p:sp>
        <p:nvSpPr>
          <p:cNvPr id="309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3.    2 to 6 months</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 a.   Can recognize their parents or caregivers and turn their head towards a loud sound or familiar voice.</a:t>
            </a:r>
          </a:p>
          <a:p>
            <a:r>
              <a:rPr lang="en-US" sz="1200" kern="1200" dirty="0">
                <a:solidFill>
                  <a:schemeClr val="tx1"/>
                </a:solidFill>
                <a:effectLst/>
                <a:latin typeface="Times New Roman" pitchFamily="18" charset="0"/>
                <a:ea typeface="MS PGothic" pitchFamily="34" charset="-128"/>
                <a:cs typeface="MS PGothic" charset="0"/>
              </a:rPr>
              <a:t>       b.   Persistent crying, irritability, or lack of eye contact can be an indicator of serious illness, depressed mental status, or a delay in development.</a:t>
            </a:r>
            <a:endParaRPr lang="en-US" altLang="en-US" dirty="0">
              <a:latin typeface="Times New Roman" charset="0"/>
              <a:ea typeface="MS PGothic" charset="-128"/>
            </a:endParaRPr>
          </a:p>
        </p:txBody>
      </p:sp>
      <p:sp>
        <p:nvSpPr>
          <p:cNvPr id="309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FA9B49E-A1B8-BE41-9B6B-20FEAD470529}" type="slidenum">
              <a:rPr lang="en-US" altLang="en-US" sz="1200"/>
              <a:pPr eaLnBrk="1" hangingPunct="1"/>
              <a:t>18</a:t>
            </a:fld>
            <a:endParaRPr lang="en-US" altLang="en-US" sz="1200" dirty="0"/>
          </a:p>
        </p:txBody>
      </p:sp>
    </p:spTree>
    <p:extLst>
      <p:ext uri="{BB962C8B-B14F-4D97-AF65-F5344CB8AC3E}">
        <p14:creationId xmlns:p14="http://schemas.microsoft.com/office/powerpoint/2010/main" val="411572289"/>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Slide Image Placeholder 1"/>
          <p:cNvSpPr>
            <a:spLocks noGrp="1" noRot="1" noChangeAspect="1" noTextEdit="1"/>
          </p:cNvSpPr>
          <p:nvPr>
            <p:ph type="sldImg"/>
          </p:nvPr>
        </p:nvSpPr>
        <p:spPr>
          <a:ln/>
        </p:spPr>
      </p:sp>
      <p:sp>
        <p:nvSpPr>
          <p:cNvPr id="478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XIII. Drowning Emergencies and Management</a:t>
            </a:r>
          </a:p>
          <a:p>
            <a:r>
              <a:rPr lang="en-US" altLang="en-US" dirty="0">
                <a:latin typeface="Times New Roman" charset="0"/>
                <a:ea typeface="MS PGothic" charset="-128"/>
              </a:rPr>
              <a:t>A.    Always take steps to ensure your own safety.</a:t>
            </a:r>
          </a:p>
          <a:p>
            <a:r>
              <a:rPr lang="en-US" altLang="en-US" dirty="0">
                <a:latin typeface="Times New Roman" charset="0"/>
                <a:ea typeface="MS PGothic" charset="-128"/>
              </a:rPr>
              <a:t>       1.    Second-most-common cause of unintentional death among children aged 1 to 4 years in the United States.</a:t>
            </a:r>
            <a:endParaRPr lang="en-IN" altLang="en-US" dirty="0">
              <a:latin typeface="Times New Roman" charset="0"/>
              <a:ea typeface="MS PGothic" charset="-128"/>
            </a:endParaRPr>
          </a:p>
          <a:p>
            <a:r>
              <a:rPr lang="en-US" altLang="en-US" dirty="0">
                <a:latin typeface="Times New Roman" charset="0"/>
                <a:ea typeface="MS PGothic" charset="-128"/>
              </a:rPr>
              <a:t>              a.    Children often fall into swimming pools and lakes, but many drown in bathtubs and even puddles or buckets of water.</a:t>
            </a:r>
            <a:endParaRPr lang="en-IN" altLang="en-US" dirty="0">
              <a:latin typeface="Times New Roman" charset="0"/>
              <a:ea typeface="MS PGothic" charset="-128"/>
            </a:endParaRPr>
          </a:p>
          <a:p>
            <a:r>
              <a:rPr lang="en-US" altLang="en-US" dirty="0">
                <a:latin typeface="Times New Roman" charset="0"/>
                <a:ea typeface="MS PGothic" charset="-128"/>
              </a:rPr>
              <a:t>              b.    Older adolescents drown when swimming or boating; alcohol is frequently a factor.</a:t>
            </a:r>
            <a:endParaRPr lang="en-IN" altLang="en-US" dirty="0">
              <a:latin typeface="Times New Roman" charset="0"/>
              <a:ea typeface="MS PGothic" charset="-128"/>
            </a:endParaRPr>
          </a:p>
          <a:p>
            <a:r>
              <a:rPr lang="en-US" altLang="en-US" dirty="0">
                <a:latin typeface="Times New Roman" charset="0"/>
                <a:ea typeface="MS PGothic" charset="-128"/>
              </a:rPr>
              <a:t>       2.    Principal condition that results from drowning is lack of oxygen.</a:t>
            </a:r>
            <a:endParaRPr lang="en-IN" altLang="en-US" dirty="0">
              <a:latin typeface="Times New Roman" charset="0"/>
              <a:ea typeface="MS PGothic" charset="-128"/>
            </a:endParaRPr>
          </a:p>
          <a:p>
            <a:r>
              <a:rPr lang="en-US" altLang="en-US" dirty="0">
                <a:latin typeface="Times New Roman" charset="0"/>
                <a:ea typeface="MS PGothic" charset="-128"/>
              </a:rPr>
              <a:t>              a.    Even a few minutes without oxygen affects the heart, lungs, and brain.</a:t>
            </a:r>
            <a:endParaRPr lang="en-IN" altLang="en-US" dirty="0">
              <a:latin typeface="Times New Roman" charset="0"/>
              <a:ea typeface="MS PGothic" charset="-128"/>
            </a:endParaRPr>
          </a:p>
          <a:p>
            <a:r>
              <a:rPr lang="en-US" altLang="en-US" dirty="0">
                <a:latin typeface="Times New Roman" charset="0"/>
                <a:ea typeface="MS PGothic" charset="-128"/>
              </a:rPr>
              <a:t>              b.    Submersion in icy water can lead to hypothermia.</a:t>
            </a:r>
            <a:endParaRPr lang="en-IN" altLang="en-US" dirty="0">
              <a:latin typeface="Times New Roman" charset="0"/>
              <a:ea typeface="MS PGothic" charset="-128"/>
            </a:endParaRPr>
          </a:p>
          <a:p>
            <a:r>
              <a:rPr lang="en-US" altLang="en-US" dirty="0">
                <a:latin typeface="Times New Roman" charset="0"/>
                <a:ea typeface="MS PGothic" charset="-128"/>
              </a:rPr>
              <a:t>              c.    Diving into water increases the risk of neck and spinal cord injuries.</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78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BDB634B-BE86-B343-9C7C-B5F94127ADE8}" type="slidenum">
              <a:rPr lang="en-US" altLang="en-US" sz="1200"/>
              <a:pPr eaLnBrk="1" hangingPunct="1"/>
              <a:t>171</a:t>
            </a:fld>
            <a:endParaRPr lang="en-US" altLang="en-US" sz="1200" dirty="0"/>
          </a:p>
        </p:txBody>
      </p:sp>
    </p:spTree>
    <p:extLst>
      <p:ext uri="{BB962C8B-B14F-4D97-AF65-F5344CB8AC3E}">
        <p14:creationId xmlns:p14="http://schemas.microsoft.com/office/powerpoint/2010/main" val="756916396"/>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Slide Image Placeholder 1"/>
          <p:cNvSpPr>
            <a:spLocks noGrp="1" noRot="1" noChangeAspect="1" noTextEdit="1"/>
          </p:cNvSpPr>
          <p:nvPr>
            <p:ph type="sldImg"/>
          </p:nvPr>
        </p:nvSpPr>
        <p:spPr>
          <a:ln/>
        </p:spPr>
      </p:sp>
      <p:sp>
        <p:nvSpPr>
          <p:cNvPr id="479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Signs and symptoms will vary based on type and length of submersion.</a:t>
            </a:r>
            <a:endParaRPr lang="en-IN" altLang="en-US" dirty="0">
              <a:latin typeface="Times New Roman" charset="0"/>
              <a:ea typeface="MS PGothic" charset="-128"/>
            </a:endParaRPr>
          </a:p>
          <a:p>
            <a:r>
              <a:rPr lang="en-US" altLang="en-US" dirty="0">
                <a:latin typeface="Times New Roman" charset="0"/>
                <a:ea typeface="MS PGothic" charset="-128"/>
              </a:rPr>
              <a:t>       a.    A pediatric patient may present with coughing; choking; airway obstruction; difficulty breathing; AMS; seizure activity; unresponsiveness; fast, slow, or no pulse; pale, cyanotic skin; and abdominal distention.</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79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9CE3BC0-A7AB-7749-BC57-124E6F41C390}" type="slidenum">
              <a:rPr lang="en-US" altLang="en-US" sz="1200"/>
              <a:pPr eaLnBrk="1" hangingPunct="1"/>
              <a:t>172</a:t>
            </a:fld>
            <a:endParaRPr lang="en-US" altLang="en-US" sz="1200" dirty="0"/>
          </a:p>
        </p:txBody>
      </p:sp>
    </p:spTree>
    <p:extLst>
      <p:ext uri="{BB962C8B-B14F-4D97-AF65-F5344CB8AC3E}">
        <p14:creationId xmlns:p14="http://schemas.microsoft.com/office/powerpoint/2010/main" val="1948226391"/>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Slide Image Placeholder 1"/>
          <p:cNvSpPr>
            <a:spLocks noGrp="1" noRot="1" noChangeAspect="1" noTextEdit="1"/>
          </p:cNvSpPr>
          <p:nvPr>
            <p:ph type="sldImg"/>
          </p:nvPr>
        </p:nvSpPr>
        <p:spPr>
          <a:ln/>
        </p:spPr>
      </p:sp>
      <p:sp>
        <p:nvSpPr>
          <p:cNvPr id="480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Management of drowning emergencies</a:t>
            </a:r>
          </a:p>
          <a:p>
            <a:r>
              <a:rPr lang="en-US" sz="1200" b="0" kern="1200" dirty="0">
                <a:solidFill>
                  <a:schemeClr val="tx1"/>
                </a:solidFill>
                <a:effectLst/>
                <a:latin typeface="Times New Roman" charset="0"/>
                <a:ea typeface="MS PGothic" charset="-128"/>
                <a:cs typeface="MS PGothic" charset="0"/>
              </a:rPr>
              <a:t>       </a:t>
            </a:r>
            <a:r>
              <a:rPr lang="en-US" sz="1200" b="0" kern="1200" dirty="0">
                <a:solidFill>
                  <a:schemeClr val="tx1"/>
                </a:solidFill>
                <a:effectLst/>
                <a:latin typeface="Times New Roman" pitchFamily="18" charset="0"/>
                <a:ea typeface="MS PGothic" pitchFamily="34" charset="-128"/>
                <a:cs typeface="MS PGothic" charset="0"/>
              </a:rPr>
              <a:t>1.   Request ALS support</a:t>
            </a:r>
            <a:endParaRPr lang="en-US" sz="1200" b="1" kern="1200" dirty="0">
              <a:solidFill>
                <a:schemeClr val="tx1"/>
              </a:solidFill>
              <a:effectLst/>
              <a:latin typeface="Times New Roman" pitchFamily="18" charset="0"/>
              <a:ea typeface="MS PGothic" pitchFamily="34" charset="-128"/>
              <a:cs typeface="MS PGothic" charset="0"/>
            </a:endParaRPr>
          </a:p>
          <a:p>
            <a:r>
              <a:rPr lang="en-US" sz="1200" b="0" kern="1200" dirty="0">
                <a:solidFill>
                  <a:schemeClr val="tx1"/>
                </a:solidFill>
                <a:effectLst/>
                <a:latin typeface="Times New Roman" pitchFamily="18" charset="0"/>
                <a:ea typeface="MS PGothic" pitchFamily="34" charset="-128"/>
                <a:cs typeface="MS PGothic" charset="0"/>
              </a:rPr>
              <a:t>       2.   Assess and manage the ABCs</a:t>
            </a:r>
            <a:endParaRPr lang="en-US" sz="1200" b="1" kern="1200" dirty="0">
              <a:solidFill>
                <a:schemeClr val="tx1"/>
              </a:solidFill>
              <a:effectLst/>
              <a:latin typeface="Times New Roman" pitchFamily="18" charset="0"/>
              <a:ea typeface="MS PGothic" pitchFamily="34" charset="-128"/>
              <a:cs typeface="MS PGothic" charset="0"/>
            </a:endParaRPr>
          </a:p>
          <a:p>
            <a:r>
              <a:rPr lang="en-US" sz="1200" b="0" kern="1200" dirty="0">
                <a:solidFill>
                  <a:schemeClr val="tx1"/>
                </a:solidFill>
                <a:effectLst/>
                <a:latin typeface="Times New Roman" pitchFamily="18" charset="0"/>
                <a:ea typeface="MS PGothic" pitchFamily="34" charset="-128"/>
                <a:cs typeface="MS PGothic" charset="0"/>
              </a:rPr>
              <a:t>       3.   Administer oxygen via nonrebreathing mask or bag-mask device if assisted ventilations are required.</a:t>
            </a:r>
            <a:endParaRPr lang="en-US" sz="1200" b="1" kern="1200" dirty="0">
              <a:solidFill>
                <a:schemeClr val="tx1"/>
              </a:solidFill>
              <a:effectLst/>
              <a:latin typeface="Times New Roman" pitchFamily="18" charset="0"/>
              <a:ea typeface="MS PGothic" pitchFamily="34" charset="-128"/>
              <a:cs typeface="MS PGothic" charset="0"/>
            </a:endParaRPr>
          </a:p>
          <a:p>
            <a:r>
              <a:rPr lang="en-US" sz="1200" b="0" kern="1200" dirty="0">
                <a:solidFill>
                  <a:schemeClr val="tx1"/>
                </a:solidFill>
                <a:effectLst/>
                <a:latin typeface="Times New Roman" pitchFamily="18" charset="0"/>
                <a:ea typeface="MS PGothic" pitchFamily="34" charset="-128"/>
                <a:cs typeface="MS PGothic" charset="0"/>
              </a:rPr>
              <a:t>       4.   Have suction ready.</a:t>
            </a:r>
            <a:endParaRPr lang="en-US" sz="1200" b="1" kern="1200" dirty="0">
              <a:solidFill>
                <a:schemeClr val="tx1"/>
              </a:solidFill>
              <a:effectLst/>
              <a:latin typeface="Times New Roman" pitchFamily="18" charset="0"/>
              <a:ea typeface="MS PGothic" pitchFamily="34" charset="-128"/>
              <a:cs typeface="MS PGothic" charset="0"/>
            </a:endParaRPr>
          </a:p>
          <a:p>
            <a:r>
              <a:rPr lang="en-US" sz="1200" b="0" kern="1200" dirty="0">
                <a:solidFill>
                  <a:schemeClr val="tx1"/>
                </a:solidFill>
                <a:effectLst/>
                <a:latin typeface="Times New Roman" pitchFamily="18" charset="0"/>
                <a:ea typeface="MS PGothic" pitchFamily="34" charset="-128"/>
                <a:cs typeface="MS PGothic" charset="0"/>
              </a:rPr>
              <a:t>       5.   If trauma is suspected apply a cervical collar and place the patient on a backboard.</a:t>
            </a:r>
            <a:endParaRPr lang="en-US" sz="1200" b="1" kern="1200" dirty="0">
              <a:solidFill>
                <a:schemeClr val="tx1"/>
              </a:solidFill>
              <a:effectLst/>
              <a:latin typeface="Times New Roman" pitchFamily="18" charset="0"/>
              <a:ea typeface="MS PGothic" pitchFamily="34" charset="-128"/>
              <a:cs typeface="MS PGothic" charset="0"/>
            </a:endParaRPr>
          </a:p>
          <a:p>
            <a:r>
              <a:rPr lang="en-US" altLang="en-US" dirty="0">
                <a:latin typeface="Times New Roman" charset="0"/>
                <a:ea typeface="MS PGothic" charset="-128"/>
              </a:rPr>
              <a:t>	</a:t>
            </a:r>
          </a:p>
        </p:txBody>
      </p:sp>
      <p:sp>
        <p:nvSpPr>
          <p:cNvPr id="480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F179DD4-AF9F-D54F-9E34-AFA5CE370BA1}" type="slidenum">
              <a:rPr lang="en-US" altLang="en-US" sz="1200"/>
              <a:pPr eaLnBrk="1" hangingPunct="1"/>
              <a:t>173</a:t>
            </a:fld>
            <a:endParaRPr lang="en-US" altLang="en-US" sz="1200" dirty="0"/>
          </a:p>
        </p:txBody>
      </p:sp>
    </p:spTree>
    <p:extLst>
      <p:ext uri="{BB962C8B-B14F-4D97-AF65-F5344CB8AC3E}">
        <p14:creationId xmlns:p14="http://schemas.microsoft.com/office/powerpoint/2010/main" val="1157787728"/>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Slide Image Placeholder 1"/>
          <p:cNvSpPr>
            <a:spLocks noGrp="1" noRot="1" noChangeAspect="1" noTextEdit="1"/>
          </p:cNvSpPr>
          <p:nvPr>
            <p:ph type="sldImg"/>
          </p:nvPr>
        </p:nvSpPr>
        <p:spPr>
          <a:ln/>
        </p:spPr>
      </p:sp>
      <p:sp>
        <p:nvSpPr>
          <p:cNvPr id="481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XIV. Pediatric Trauma Emergencies and Management</a:t>
            </a:r>
          </a:p>
          <a:p>
            <a:r>
              <a:rPr lang="en-US" altLang="en-US" dirty="0">
                <a:latin typeface="Times New Roman" charset="0"/>
                <a:ea typeface="MS PGothic" charset="-128"/>
              </a:rPr>
              <a:t>A.    Unintentional injuries are the number one killer of children in the United States.</a:t>
            </a:r>
            <a:endParaRPr lang="en-IN" altLang="en-US" dirty="0">
              <a:latin typeface="Times New Roman" charset="0"/>
              <a:ea typeface="MS PGothic" charset="-128"/>
            </a:endParaRPr>
          </a:p>
          <a:p>
            <a:r>
              <a:rPr lang="en-US" altLang="en-US" dirty="0">
                <a:latin typeface="Times New Roman" charset="0"/>
                <a:ea typeface="MS PGothic" charset="-128"/>
              </a:rPr>
              <a:t>       1.    Quality of care in the first few minutes after a child has been injured can have an enormous impact on that child’s chances for complete recovery.</a:t>
            </a:r>
            <a:endParaRPr lang="en-IN" altLang="en-US" dirty="0">
              <a:latin typeface="Times New Roman" charset="0"/>
              <a:ea typeface="MS PGothic" charset="-128"/>
            </a:endParaRPr>
          </a:p>
          <a:p>
            <a:r>
              <a:rPr lang="en-US" altLang="en-US" dirty="0">
                <a:latin typeface="Times New Roman" charset="0"/>
                <a:ea typeface="MS PGothic" charset="-128"/>
              </a:rPr>
              <a:t>       2.    The muscles and bones of children continue to grow well into adolescence.</a:t>
            </a:r>
            <a:endParaRPr lang="en-IN" altLang="en-US" dirty="0">
              <a:latin typeface="Times New Roman" charset="0"/>
              <a:ea typeface="MS PGothic" charset="-128"/>
            </a:endParaRPr>
          </a:p>
          <a:p>
            <a:r>
              <a:rPr lang="en-US" altLang="en-US" dirty="0">
                <a:latin typeface="Times New Roman" charset="0"/>
                <a:ea typeface="MS PGothic" charset="-128"/>
              </a:rPr>
              <a:t>              a.    Adolescents are prone to fractures of the extremities.</a:t>
            </a:r>
            <a:endParaRPr lang="en-IN" altLang="en-US" dirty="0">
              <a:latin typeface="Times New Roman" charset="0"/>
              <a:ea typeface="MS PGothic" charset="-128"/>
            </a:endParaRPr>
          </a:p>
          <a:p>
            <a:r>
              <a:rPr lang="en-US" altLang="en-US" dirty="0">
                <a:latin typeface="Times New Roman" charset="0"/>
                <a:ea typeface="MS PGothic" charset="-128"/>
              </a:rPr>
              <a:t>       3.    A fracture of the femur is rare in pediatric patients, but when it does occur, it is a source of major blood loss.</a:t>
            </a:r>
            <a:endParaRPr lang="en-IN" altLang="en-US" dirty="0">
              <a:latin typeface="Times New Roman" charset="0"/>
              <a:ea typeface="MS PGothic" charset="-128"/>
            </a:endParaRPr>
          </a:p>
          <a:p>
            <a:r>
              <a:rPr lang="en-US" altLang="en-US" dirty="0">
                <a:latin typeface="Times New Roman" charset="0"/>
                <a:ea typeface="MS PGothic" charset="-128"/>
              </a:rPr>
              <a:t>       4.    Older children and adolescents are prone to long bone fractures (femur and humerus) because they tend to take more risks during physical activities.</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81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9F7CF36-791C-2C40-B8D2-C13D7BAB29EA}" type="slidenum">
              <a:rPr lang="en-US" altLang="en-US" sz="1200"/>
              <a:pPr eaLnBrk="1" hangingPunct="1"/>
              <a:t>174</a:t>
            </a:fld>
            <a:endParaRPr lang="en-US" altLang="en-US" sz="1200" dirty="0"/>
          </a:p>
        </p:txBody>
      </p:sp>
    </p:spTree>
    <p:extLst>
      <p:ext uri="{BB962C8B-B14F-4D97-AF65-F5344CB8AC3E}">
        <p14:creationId xmlns:p14="http://schemas.microsoft.com/office/powerpoint/2010/main" val="58901902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Slide Image Placeholder 1"/>
          <p:cNvSpPr>
            <a:spLocks noGrp="1" noRot="1" noChangeAspect="1" noTextEdit="1"/>
          </p:cNvSpPr>
          <p:nvPr>
            <p:ph type="sldImg"/>
          </p:nvPr>
        </p:nvSpPr>
        <p:spPr>
          <a:ln/>
        </p:spPr>
      </p:sp>
      <p:sp>
        <p:nvSpPr>
          <p:cNvPr id="482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Physical differences</a:t>
            </a:r>
          </a:p>
          <a:p>
            <a:r>
              <a:rPr lang="en-US" altLang="en-US" dirty="0">
                <a:latin typeface="Times New Roman" charset="0"/>
                <a:ea typeface="MS PGothic" charset="-128"/>
              </a:rPr>
              <a:t>       1.    Children’s bones and soft tissues are less well developed than those of an adult’s, and therefore the force of an injury affects these structures differently.</a:t>
            </a:r>
            <a:endParaRPr lang="en-IN" altLang="en-US" dirty="0">
              <a:latin typeface="Times New Roman" charset="0"/>
              <a:ea typeface="MS PGothic" charset="-128"/>
            </a:endParaRPr>
          </a:p>
          <a:p>
            <a:r>
              <a:rPr lang="en-US" altLang="en-US" dirty="0">
                <a:latin typeface="Times New Roman" charset="0"/>
                <a:ea typeface="MS PGothic" charset="-128"/>
              </a:rPr>
              <a:t>              a.    Because a child’s head is proportionally larger than an adult’s, it exerts greater stress on the neck structures during a deceleration injury.</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482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B86E0A1-44AC-2846-B1EE-4A7850452763}" type="slidenum">
              <a:rPr lang="en-US" altLang="en-US" sz="1200"/>
              <a:pPr eaLnBrk="1" hangingPunct="1"/>
              <a:t>175</a:t>
            </a:fld>
            <a:endParaRPr lang="en-US" altLang="en-US" sz="1200" dirty="0"/>
          </a:p>
        </p:txBody>
      </p:sp>
    </p:spTree>
    <p:extLst>
      <p:ext uri="{BB962C8B-B14F-4D97-AF65-F5344CB8AC3E}">
        <p14:creationId xmlns:p14="http://schemas.microsoft.com/office/powerpoint/2010/main" val="189069138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Slide Image Placeholder 1"/>
          <p:cNvSpPr>
            <a:spLocks noGrp="1" noRot="1" noChangeAspect="1" noTextEdit="1"/>
          </p:cNvSpPr>
          <p:nvPr>
            <p:ph type="sldImg"/>
          </p:nvPr>
        </p:nvSpPr>
        <p:spPr>
          <a:ln/>
        </p:spPr>
      </p:sp>
      <p:sp>
        <p:nvSpPr>
          <p:cNvPr id="483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Psychological differences</a:t>
            </a:r>
          </a:p>
          <a:p>
            <a:r>
              <a:rPr lang="en-US" altLang="en-US" dirty="0">
                <a:latin typeface="Times New Roman" charset="0"/>
                <a:ea typeface="MS PGothic" charset="-128"/>
              </a:rPr>
              <a:t>       1.    Children are often injured because of their underdeveloped judgment and their lack of experience.</a:t>
            </a:r>
            <a:endParaRPr lang="en-IN" altLang="en-US" dirty="0">
              <a:latin typeface="Times New Roman" charset="0"/>
              <a:ea typeface="MS PGothic" charset="-128"/>
            </a:endParaRPr>
          </a:p>
          <a:p>
            <a:r>
              <a:rPr lang="en-US" altLang="en-US" dirty="0">
                <a:latin typeface="Times New Roman" charset="0"/>
                <a:ea typeface="MS PGothic" charset="-128"/>
              </a:rPr>
              <a:t>       2.    Always assume the child has serious head and neck injuries.</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83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5C7B5E9-DD37-5B4B-AE99-4782253C6603}" type="slidenum">
              <a:rPr lang="en-US" altLang="en-US" sz="1200"/>
              <a:pPr eaLnBrk="1" hangingPunct="1"/>
              <a:t>176</a:t>
            </a:fld>
            <a:endParaRPr lang="en-US" altLang="en-US" sz="1200" dirty="0"/>
          </a:p>
        </p:txBody>
      </p:sp>
    </p:spTree>
    <p:extLst>
      <p:ext uri="{BB962C8B-B14F-4D97-AF65-F5344CB8AC3E}">
        <p14:creationId xmlns:p14="http://schemas.microsoft.com/office/powerpoint/2010/main" val="534499001"/>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Image Placeholder 1"/>
          <p:cNvSpPr>
            <a:spLocks noGrp="1" noRot="1" noChangeAspect="1" noTextEdit="1"/>
          </p:cNvSpPr>
          <p:nvPr>
            <p:ph type="sldImg"/>
          </p:nvPr>
        </p:nvSpPr>
        <p:spPr>
          <a:ln/>
        </p:spPr>
      </p:sp>
      <p:sp>
        <p:nvSpPr>
          <p:cNvPr id="484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Injury patterns</a:t>
            </a:r>
          </a:p>
          <a:p>
            <a:r>
              <a:rPr lang="en-US" altLang="en-US" dirty="0">
                <a:latin typeface="Times New Roman" charset="0"/>
                <a:ea typeface="MS PGothic" charset="-128"/>
              </a:rPr>
              <a:t>       1.    Vehicle collisions</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a.   The exact area that is struck depends on the child’s height and the final position of the bumper at the time of impact.</a:t>
            </a:r>
          </a:p>
          <a:p>
            <a:r>
              <a:rPr lang="en-US" sz="1200" kern="1200" dirty="0">
                <a:solidFill>
                  <a:schemeClr val="tx1"/>
                </a:solidFill>
                <a:effectLst/>
                <a:latin typeface="Times New Roman" pitchFamily="18" charset="0"/>
                <a:ea typeface="MS PGothic" pitchFamily="34" charset="-128"/>
                <a:cs typeface="MS PGothic" charset="0"/>
              </a:rPr>
              <a:t>              b.   High-energy injuries to the head, spine, abdomen, pelvis, or legs.</a:t>
            </a:r>
          </a:p>
          <a:p>
            <a:endParaRPr lang="en-US" altLang="en-US" dirty="0">
              <a:latin typeface="Times New Roman" charset="0"/>
              <a:ea typeface="MS PGothic" charset="-128"/>
            </a:endParaRPr>
          </a:p>
        </p:txBody>
      </p:sp>
      <p:sp>
        <p:nvSpPr>
          <p:cNvPr id="484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11A91C6-2779-004C-A715-6747DB6DB27D}" type="slidenum">
              <a:rPr lang="en-US" altLang="en-US" sz="1200"/>
              <a:pPr eaLnBrk="1" hangingPunct="1"/>
              <a:t>177</a:t>
            </a:fld>
            <a:endParaRPr lang="en-US" altLang="en-US" sz="1200" dirty="0"/>
          </a:p>
        </p:txBody>
      </p:sp>
    </p:spTree>
    <p:extLst>
      <p:ext uri="{BB962C8B-B14F-4D97-AF65-F5344CB8AC3E}">
        <p14:creationId xmlns:p14="http://schemas.microsoft.com/office/powerpoint/2010/main" val="400614406"/>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Slide Image Placeholder 1"/>
          <p:cNvSpPr>
            <a:spLocks noGrp="1" noRot="1" noChangeAspect="1" noTextEdit="1"/>
          </p:cNvSpPr>
          <p:nvPr>
            <p:ph type="sldImg"/>
          </p:nvPr>
        </p:nvSpPr>
        <p:spPr>
          <a:ln/>
        </p:spPr>
      </p:sp>
      <p:sp>
        <p:nvSpPr>
          <p:cNvPr id="485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3.    Sport activities</a:t>
            </a:r>
            <a:endParaRPr lang="en-IN" altLang="en-US" dirty="0">
              <a:latin typeface="Times New Roman" charset="0"/>
              <a:ea typeface="MS PGothic" charset="-128"/>
            </a:endParaRPr>
          </a:p>
          <a:p>
            <a:r>
              <a:rPr lang="en-US" altLang="en-US" dirty="0">
                <a:latin typeface="Times New Roman" charset="0"/>
                <a:ea typeface="MS PGothic" charset="-128"/>
              </a:rPr>
              <a:t>       a.    Children are often injured in organized sports activities.</a:t>
            </a:r>
            <a:endParaRPr lang="en-IN" altLang="en-US" dirty="0">
              <a:latin typeface="Times New Roman" charset="0"/>
              <a:ea typeface="MS PGothic" charset="-128"/>
            </a:endParaRPr>
          </a:p>
          <a:p>
            <a:r>
              <a:rPr lang="en-US" altLang="en-US" dirty="0">
                <a:latin typeface="Times New Roman" charset="0"/>
                <a:ea typeface="MS PGothic" charset="-128"/>
              </a:rPr>
              <a:t>       b.    Head and neck injuries can occur after high-speed collisions.</a:t>
            </a:r>
            <a:endParaRPr lang="en-IN" altLang="en-US" dirty="0">
              <a:latin typeface="Times New Roman" charset="0"/>
              <a:ea typeface="MS PGothic" charset="-128"/>
            </a:endParaRPr>
          </a:p>
          <a:p>
            <a:r>
              <a:rPr lang="en-US" altLang="en-US" dirty="0">
                <a:latin typeface="Times New Roman" charset="0"/>
                <a:ea typeface="MS PGothic" charset="-128"/>
              </a:rPr>
              <a:t>       c.    Remember to immobilize the cervical spine when caring for children with sport-related injuries.</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485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D1629FE-6682-9B45-BA7A-15FD76889216}" type="slidenum">
              <a:rPr lang="en-US" altLang="en-US" sz="1200"/>
              <a:pPr eaLnBrk="1" hangingPunct="1"/>
              <a:t>178</a:t>
            </a:fld>
            <a:endParaRPr lang="en-US" altLang="en-US" sz="1200" dirty="0"/>
          </a:p>
        </p:txBody>
      </p:sp>
    </p:spTree>
    <p:extLst>
      <p:ext uri="{BB962C8B-B14F-4D97-AF65-F5344CB8AC3E}">
        <p14:creationId xmlns:p14="http://schemas.microsoft.com/office/powerpoint/2010/main" val="765088297"/>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Slide Image Placeholder 1"/>
          <p:cNvSpPr>
            <a:spLocks noGrp="1" noRot="1" noChangeAspect="1" noTextEdit="1"/>
          </p:cNvSpPr>
          <p:nvPr>
            <p:ph type="sldImg"/>
          </p:nvPr>
        </p:nvSpPr>
        <p:spPr>
          <a:ln/>
        </p:spPr>
      </p:sp>
      <p:sp>
        <p:nvSpPr>
          <p:cNvPr id="486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Injuries to specific body systems</a:t>
            </a:r>
          </a:p>
          <a:p>
            <a:r>
              <a:rPr lang="en-US" altLang="en-US" dirty="0">
                <a:latin typeface="Times New Roman" charset="0"/>
                <a:ea typeface="MS PGothic" charset="-128"/>
              </a:rPr>
              <a:t>      1.    Head injuries</a:t>
            </a:r>
            <a:endParaRPr lang="en-IN" altLang="en-US" dirty="0">
              <a:latin typeface="Times New Roman" charset="0"/>
              <a:ea typeface="MS PGothic" charset="-128"/>
            </a:endParaRPr>
          </a:p>
          <a:p>
            <a:r>
              <a:rPr lang="en-US" altLang="en-US" dirty="0">
                <a:latin typeface="Times New Roman" charset="0"/>
                <a:ea typeface="MS PGothic" charset="-128"/>
              </a:rPr>
              <a:t>             a.    Common in children because the size of a child’s head in relation to the body is larger than that of an adult.</a:t>
            </a:r>
            <a:endParaRPr lang="en-IN" altLang="en-US" dirty="0">
              <a:latin typeface="Times New Roman" charset="0"/>
              <a:ea typeface="MS PGothic" charset="-128"/>
            </a:endParaRPr>
          </a:p>
          <a:p>
            <a:r>
              <a:rPr lang="en-US" altLang="en-US" dirty="0">
                <a:latin typeface="Times New Roman" charset="0"/>
                <a:ea typeface="MS PGothic" charset="-128"/>
              </a:rPr>
              <a:t>             b.    An infant also has a softer, thinner skull, which may result in injury to the brain tissues.</a:t>
            </a:r>
            <a:endParaRPr lang="en-IN" altLang="en-US" dirty="0">
              <a:latin typeface="Times New Roman" charset="0"/>
              <a:ea typeface="MS PGothic" charset="-128"/>
            </a:endParaRPr>
          </a:p>
          <a:p>
            <a:r>
              <a:rPr lang="en-US" altLang="en-US" dirty="0">
                <a:latin typeface="Times New Roman" charset="0"/>
                <a:ea typeface="MS PGothic" charset="-128"/>
              </a:rPr>
              <a:t>             c.    The scalp and facial vessels can bleed very easily and may cause a great deal of blood loss if not controlled.</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486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6F86881-4980-A640-8066-F59017820DC1}" type="slidenum">
              <a:rPr lang="en-US" altLang="en-US" sz="1200"/>
              <a:pPr eaLnBrk="1" hangingPunct="1"/>
              <a:t>179</a:t>
            </a:fld>
            <a:endParaRPr lang="en-US" altLang="en-US" sz="1200" dirty="0"/>
          </a:p>
        </p:txBody>
      </p:sp>
    </p:spTree>
    <p:extLst>
      <p:ext uri="{BB962C8B-B14F-4D97-AF65-F5344CB8AC3E}">
        <p14:creationId xmlns:p14="http://schemas.microsoft.com/office/powerpoint/2010/main" val="1854413090"/>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Slide Image Placeholder 1"/>
          <p:cNvSpPr>
            <a:spLocks noGrp="1" noRot="1" noChangeAspect="1" noTextEdit="1"/>
          </p:cNvSpPr>
          <p:nvPr>
            <p:ph type="sldImg"/>
          </p:nvPr>
        </p:nvSpPr>
        <p:spPr>
          <a:ln/>
        </p:spPr>
      </p:sp>
      <p:sp>
        <p:nvSpPr>
          <p:cNvPr id="487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Nausea and vomiting are common signs and symptoms of a head injury in children.</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487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E8691CA-F7F6-944D-9E9B-0D17CE1260B5}" type="slidenum">
              <a:rPr lang="en-US" altLang="en-US" sz="1200"/>
              <a:pPr eaLnBrk="1" hangingPunct="1"/>
              <a:t>180</a:t>
            </a:fld>
            <a:endParaRPr lang="en-US" altLang="en-US" sz="1200" dirty="0"/>
          </a:p>
        </p:txBody>
      </p:sp>
    </p:spTree>
    <p:extLst>
      <p:ext uri="{BB962C8B-B14F-4D97-AF65-F5344CB8AC3E}">
        <p14:creationId xmlns:p14="http://schemas.microsoft.com/office/powerpoint/2010/main" val="690634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a:ln/>
        </p:spPr>
      </p:sp>
      <p:sp>
        <p:nvSpPr>
          <p:cNvPr id="311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6 to 12 months</a:t>
            </a:r>
            <a:endParaRPr lang="en-IN"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S PGothic" charset="0"/>
              </a:rPr>
              <a:t>       a.   Become mobile which predisposes them to physical danger.</a:t>
            </a:r>
          </a:p>
          <a:p>
            <a:r>
              <a:rPr lang="en-US" sz="1200" kern="1200" dirty="0">
                <a:solidFill>
                  <a:schemeClr val="tx1"/>
                </a:solidFill>
                <a:effectLst/>
                <a:latin typeface="Times New Roman" pitchFamily="18" charset="0"/>
                <a:ea typeface="MS PGothic" pitchFamily="34" charset="-128"/>
                <a:cs typeface="MS PGothic" charset="0"/>
              </a:rPr>
              <a:t>       b.   Place things in their mouth leading to choking or poisoning. </a:t>
            </a:r>
          </a:p>
          <a:p>
            <a:r>
              <a:rPr lang="en-US" sz="1200" kern="1200" dirty="0">
                <a:solidFill>
                  <a:schemeClr val="tx1"/>
                </a:solidFill>
                <a:effectLst/>
                <a:latin typeface="Times New Roman" pitchFamily="18" charset="0"/>
                <a:ea typeface="MS PGothic" pitchFamily="34" charset="-128"/>
                <a:cs typeface="MS PGothic" charset="0"/>
              </a:rPr>
              <a:t>       c.   May cry if separated from their parents or caregivers</a:t>
            </a:r>
          </a:p>
          <a:p>
            <a:r>
              <a:rPr lang="en-US" sz="1200" kern="1200" dirty="0">
                <a:solidFill>
                  <a:schemeClr val="tx1"/>
                </a:solidFill>
                <a:effectLst/>
                <a:latin typeface="Times New Roman" pitchFamily="18" charset="0"/>
                <a:ea typeface="MS PGothic" pitchFamily="34" charset="-128"/>
                <a:cs typeface="MS PGothic" charset="0"/>
              </a:rPr>
              <a:t>       d.   Persistent crying or irritability can be a symptom of serious illness.</a:t>
            </a:r>
            <a:endParaRPr lang="en-US" altLang="en-US" dirty="0">
              <a:latin typeface="Times New Roman" charset="0"/>
              <a:ea typeface="MS PGothic" charset="-128"/>
            </a:endParaRPr>
          </a:p>
        </p:txBody>
      </p:sp>
      <p:sp>
        <p:nvSpPr>
          <p:cNvPr id="311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1EB3E2A-E91F-954A-B073-9B516B3E2293}" type="slidenum">
              <a:rPr lang="en-US" altLang="en-US" sz="1200"/>
              <a:pPr eaLnBrk="1" hangingPunct="1"/>
              <a:t>19</a:t>
            </a:fld>
            <a:endParaRPr lang="en-US" altLang="en-US" sz="1200" dirty="0"/>
          </a:p>
        </p:txBody>
      </p:sp>
    </p:spTree>
    <p:extLst>
      <p:ext uri="{BB962C8B-B14F-4D97-AF65-F5344CB8AC3E}">
        <p14:creationId xmlns:p14="http://schemas.microsoft.com/office/powerpoint/2010/main" val="119417268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Slide Image Placeholder 1"/>
          <p:cNvSpPr>
            <a:spLocks noGrp="1" noRot="1" noChangeAspect="1" noTextEdit="1"/>
          </p:cNvSpPr>
          <p:nvPr>
            <p:ph type="sldImg"/>
          </p:nvPr>
        </p:nvSpPr>
        <p:spPr>
          <a:ln/>
        </p:spPr>
      </p:sp>
      <p:sp>
        <p:nvSpPr>
          <p:cNvPr id="488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Immobilization</a:t>
            </a:r>
            <a:endParaRPr lang="en-IN" altLang="en-US" dirty="0">
              <a:latin typeface="Times New Roman" charset="0"/>
              <a:ea typeface="MS PGothic" charset="-128"/>
            </a:endParaRPr>
          </a:p>
          <a:p>
            <a:r>
              <a:rPr lang="en-US" altLang="en-US" dirty="0">
                <a:latin typeface="Times New Roman" charset="0"/>
                <a:ea typeface="MS PGothic" charset="-128"/>
              </a:rPr>
              <a:t>       i.    Spinal immobilization is necessary for all children who have possible head or spinal injuries after a traumatic event.</a:t>
            </a:r>
            <a:endParaRPr lang="en-IN" altLang="en-US" dirty="0">
              <a:latin typeface="Times New Roman" charset="0"/>
              <a:ea typeface="MS PGothic" charset="-128"/>
            </a:endParaRPr>
          </a:p>
          <a:p>
            <a:r>
              <a:rPr lang="en-US" altLang="en-US" dirty="0">
                <a:latin typeface="Times New Roman" charset="0"/>
                <a:ea typeface="MS PGothic" charset="-128"/>
              </a:rPr>
              <a:t>       ii.   See Skill Drill 35-5.</a:t>
            </a:r>
            <a:endParaRPr lang="en-IN" altLang="en-US" dirty="0">
              <a:latin typeface="Times New Roman" charset="0"/>
              <a:ea typeface="MS PGothic" charset="-128"/>
            </a:endParaRPr>
          </a:p>
          <a:p>
            <a:r>
              <a:rPr lang="en-US" altLang="en-US" dirty="0">
                <a:latin typeface="Times New Roman" charset="0"/>
                <a:ea typeface="MS PGothic" charset="-128"/>
              </a:rPr>
              <a:t>       iii.  Can be difficult because of the child’s body proportions.</a:t>
            </a:r>
            <a:endParaRPr lang="en-IN" altLang="en-US" dirty="0">
              <a:latin typeface="Times New Roman" charset="0"/>
              <a:ea typeface="MS PGothic" charset="-128"/>
            </a:endParaRPr>
          </a:p>
          <a:p>
            <a:r>
              <a:rPr lang="en-US" altLang="en-US" dirty="0">
                <a:latin typeface="Times New Roman" charset="0"/>
                <a:ea typeface="MS PGothic" charset="-128"/>
              </a:rPr>
              <a:t>       iv.  See Skill Drill 35-6 for steps to immobilize a pediatric patient in a car seat.</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88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E7D4CA4-7A12-754F-8CC2-51CEC9B1FB57}" type="slidenum">
              <a:rPr lang="en-US" altLang="en-US" sz="1200"/>
              <a:pPr eaLnBrk="1" hangingPunct="1"/>
              <a:t>181</a:t>
            </a:fld>
            <a:endParaRPr lang="en-US" altLang="en-US" sz="1200" dirty="0"/>
          </a:p>
        </p:txBody>
      </p:sp>
    </p:spTree>
    <p:extLst>
      <p:ext uri="{BB962C8B-B14F-4D97-AF65-F5344CB8AC3E}">
        <p14:creationId xmlns:p14="http://schemas.microsoft.com/office/powerpoint/2010/main" val="348610198"/>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Slide Image Placeholder 1"/>
          <p:cNvSpPr>
            <a:spLocks noGrp="1" noRot="1" noChangeAspect="1" noTextEdit="1"/>
          </p:cNvSpPr>
          <p:nvPr>
            <p:ph type="sldImg"/>
          </p:nvPr>
        </p:nvSpPr>
        <p:spPr>
          <a:ln/>
        </p:spPr>
      </p:sp>
      <p:sp>
        <p:nvSpPr>
          <p:cNvPr id="490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Chest injuries</a:t>
            </a:r>
            <a:endParaRPr lang="en-IN" altLang="en-US" dirty="0">
              <a:latin typeface="Times New Roman" charset="0"/>
              <a:ea typeface="MS PGothic" charset="-128"/>
            </a:endParaRPr>
          </a:p>
          <a:p>
            <a:r>
              <a:rPr lang="en-US" altLang="en-US" dirty="0">
                <a:latin typeface="Times New Roman" charset="0"/>
                <a:ea typeface="MS PGothic" charset="-128"/>
              </a:rPr>
              <a:t>       a.    Usually the result of blunt rather than penetrating trauma</a:t>
            </a:r>
            <a:endParaRPr lang="en-IN" altLang="en-US" dirty="0">
              <a:latin typeface="Times New Roman" charset="0"/>
              <a:ea typeface="MS PGothic" charset="-128"/>
            </a:endParaRPr>
          </a:p>
          <a:p>
            <a:r>
              <a:rPr lang="en-US" altLang="en-US" dirty="0">
                <a:latin typeface="Times New Roman" charset="0"/>
                <a:ea typeface="MS PGothic" charset="-128"/>
              </a:rPr>
              <a:t>       b.    Chest wall flexibility in children can produce a flail chest.</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c.    Although there may be no external sign of injury, there may be significant injuries within the chest. </a:t>
            </a:r>
          </a:p>
          <a:p>
            <a:endParaRPr lang="en-US" altLang="en-US" dirty="0">
              <a:latin typeface="Times New Roman" charset="0"/>
              <a:ea typeface="MS PGothic" charset="-128"/>
            </a:endParaRPr>
          </a:p>
        </p:txBody>
      </p:sp>
      <p:sp>
        <p:nvSpPr>
          <p:cNvPr id="490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1DB2CBD-8502-6643-AE2F-B73A5F294B3C}" type="slidenum">
              <a:rPr lang="en-US" altLang="en-US" sz="1200"/>
              <a:pPr eaLnBrk="1" hangingPunct="1"/>
              <a:t>182</a:t>
            </a:fld>
            <a:endParaRPr lang="en-US" altLang="en-US" sz="1200" dirty="0"/>
          </a:p>
        </p:txBody>
      </p:sp>
    </p:spTree>
    <p:extLst>
      <p:ext uri="{BB962C8B-B14F-4D97-AF65-F5344CB8AC3E}">
        <p14:creationId xmlns:p14="http://schemas.microsoft.com/office/powerpoint/2010/main" val="792574444"/>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Slide Image Placeholder 1"/>
          <p:cNvSpPr>
            <a:spLocks noGrp="1" noRot="1" noChangeAspect="1" noTextEdit="1"/>
          </p:cNvSpPr>
          <p:nvPr>
            <p:ph type="sldImg"/>
          </p:nvPr>
        </p:nvSpPr>
        <p:spPr>
          <a:ln/>
        </p:spPr>
      </p:sp>
      <p:sp>
        <p:nvSpPr>
          <p:cNvPr id="491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Abdominal injuries</a:t>
            </a:r>
            <a:endParaRPr lang="en-IN" altLang="en-US" dirty="0">
              <a:latin typeface="Times New Roman" charset="0"/>
              <a:ea typeface="MS PGothic" charset="-128"/>
            </a:endParaRPr>
          </a:p>
          <a:p>
            <a:r>
              <a:rPr lang="en-US" altLang="en-US" dirty="0">
                <a:latin typeface="Times New Roman" charset="0"/>
                <a:ea typeface="MS PGothic" charset="-128"/>
              </a:rPr>
              <a:t>       a.    Common in children.</a:t>
            </a:r>
            <a:endParaRPr lang="en-IN" altLang="en-US" dirty="0">
              <a:latin typeface="Times New Roman" charset="0"/>
              <a:ea typeface="MS PGothic" charset="-128"/>
            </a:endParaRPr>
          </a:p>
          <a:p>
            <a:r>
              <a:rPr lang="en-US" altLang="en-US" dirty="0">
                <a:latin typeface="Times New Roman" charset="0"/>
                <a:ea typeface="MS PGothic" charset="-128"/>
              </a:rPr>
              <a:t>       b.    Monitor for signs and symptoms of shock, including a weak, rapid pulse; cold, clammy skim; decreased capillary refill; confusion; and decreased systolic blood pressure.</a:t>
            </a:r>
            <a:endParaRPr lang="en-IN" altLang="en-US" dirty="0">
              <a:latin typeface="Times New Roman" charset="0"/>
              <a:ea typeface="MS PGothic" charset="-128"/>
            </a:endParaRPr>
          </a:p>
          <a:p>
            <a:r>
              <a:rPr lang="en-US" altLang="en-US" dirty="0">
                <a:latin typeface="Times New Roman" charset="0"/>
                <a:ea typeface="MS PGothic" charset="-128"/>
              </a:rPr>
              <a:t>       c.    If the patient shows signs and symptoms of shock, prevent hypothermia by keeping the patient warm with blankets.</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 d.    If the patient has bradycardia, ventilate.</a:t>
            </a:r>
          </a:p>
          <a:p>
            <a:r>
              <a:rPr lang="en-US" sz="1200" kern="1200" dirty="0">
                <a:solidFill>
                  <a:schemeClr val="tx1"/>
                </a:solidFill>
                <a:effectLst/>
                <a:latin typeface="Times New Roman" pitchFamily="18" charset="0"/>
                <a:ea typeface="MS PGothic" pitchFamily="34" charset="-128"/>
                <a:cs typeface="MS PGothic" charset="0"/>
              </a:rPr>
              <a:t>       e.    Monitor during transport.</a:t>
            </a:r>
            <a:endParaRPr lang="en-US" altLang="en-US" dirty="0">
              <a:latin typeface="Times New Roman" charset="0"/>
              <a:ea typeface="MS PGothic" charset="-128"/>
            </a:endParaRPr>
          </a:p>
        </p:txBody>
      </p:sp>
      <p:sp>
        <p:nvSpPr>
          <p:cNvPr id="491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8A1D0B8-CE10-1947-90AD-888FE9E45EF1}" type="slidenum">
              <a:rPr lang="en-US" altLang="en-US" sz="1200"/>
              <a:pPr eaLnBrk="1" hangingPunct="1"/>
              <a:t>183</a:t>
            </a:fld>
            <a:endParaRPr lang="en-US" altLang="en-US" sz="1200" dirty="0"/>
          </a:p>
        </p:txBody>
      </p:sp>
    </p:spTree>
    <p:extLst>
      <p:ext uri="{BB962C8B-B14F-4D97-AF65-F5344CB8AC3E}">
        <p14:creationId xmlns:p14="http://schemas.microsoft.com/office/powerpoint/2010/main" val="2105101614"/>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Slide Image Placeholder 1"/>
          <p:cNvSpPr>
            <a:spLocks noGrp="1" noRot="1" noChangeAspect="1" noTextEdit="1"/>
          </p:cNvSpPr>
          <p:nvPr>
            <p:ph type="sldImg"/>
          </p:nvPr>
        </p:nvSpPr>
        <p:spPr>
          <a:ln/>
        </p:spPr>
      </p:sp>
      <p:sp>
        <p:nvSpPr>
          <p:cNvPr id="492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illustrates the impact of blood loss on the potential for developing shock. All children with abdominal injuries should be monitored closely for signs and symptoms of shock.</a:t>
            </a: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492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0989CEC-F233-4146-96ED-67A107B232C6}" type="slidenum">
              <a:rPr lang="en-US" altLang="en-US" sz="1200"/>
              <a:pPr eaLnBrk="1" hangingPunct="1"/>
              <a:t>184</a:t>
            </a:fld>
            <a:endParaRPr lang="en-US" altLang="en-US" sz="1200" dirty="0"/>
          </a:p>
        </p:txBody>
      </p:sp>
    </p:spTree>
    <p:extLst>
      <p:ext uri="{BB962C8B-B14F-4D97-AF65-F5344CB8AC3E}">
        <p14:creationId xmlns:p14="http://schemas.microsoft.com/office/powerpoint/2010/main" val="649742173"/>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Slide Image Placeholder 1"/>
          <p:cNvSpPr>
            <a:spLocks noGrp="1" noRot="1" noChangeAspect="1" noTextEdit="1"/>
          </p:cNvSpPr>
          <p:nvPr>
            <p:ph type="sldImg"/>
          </p:nvPr>
        </p:nvSpPr>
        <p:spPr>
          <a:ln/>
        </p:spPr>
      </p:sp>
      <p:sp>
        <p:nvSpPr>
          <p:cNvPr id="493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Burns</a:t>
            </a:r>
            <a:endParaRPr lang="en-IN" altLang="en-US" dirty="0">
              <a:latin typeface="Times New Roman" charset="0"/>
              <a:ea typeface="MS PGothic" charset="-128"/>
            </a:endParaRPr>
          </a:p>
          <a:p>
            <a:r>
              <a:rPr lang="en-US" altLang="en-US" dirty="0">
                <a:latin typeface="Times New Roman" charset="0"/>
                <a:ea typeface="MS PGothic" charset="-128"/>
              </a:rPr>
              <a:t>       a.    Generally considered more serious than burns to adults</a:t>
            </a:r>
            <a:endParaRPr lang="en-IN" altLang="en-US" dirty="0">
              <a:latin typeface="Times New Roman" charset="0"/>
              <a:ea typeface="MS PGothic" charset="-128"/>
            </a:endParaRPr>
          </a:p>
          <a:p>
            <a:r>
              <a:rPr lang="en-US" altLang="en-US" dirty="0">
                <a:latin typeface="Times New Roman" charset="0"/>
                <a:ea typeface="MS PGothic" charset="-128"/>
              </a:rPr>
              <a:t>              i.    Infants and children have more surface area relative to total body mass, which means greater fluid and heat loss.</a:t>
            </a:r>
            <a:endParaRPr lang="en-IN" altLang="en-US" dirty="0">
              <a:latin typeface="Times New Roman" charset="0"/>
              <a:ea typeface="MS PGothic" charset="-128"/>
            </a:endParaRPr>
          </a:p>
          <a:p>
            <a:r>
              <a:rPr lang="en-US" altLang="en-US" dirty="0">
                <a:latin typeface="Times New Roman" charset="0"/>
                <a:ea typeface="MS PGothic" charset="-128"/>
              </a:rPr>
              <a:t>              ii.   Children are also more likely to go into shock, develop hypothermia, and experience airway problems.</a:t>
            </a:r>
            <a:endParaRPr lang="en-IN" altLang="en-US" dirty="0">
              <a:latin typeface="Times New Roman" charset="0"/>
              <a:ea typeface="MS PGothic" charset="-128"/>
            </a:endParaRPr>
          </a:p>
        </p:txBody>
      </p:sp>
      <p:sp>
        <p:nvSpPr>
          <p:cNvPr id="493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4DAC1D5-D62D-AD44-9E37-AC9D82CE61DB}" type="slidenum">
              <a:rPr lang="en-US" altLang="en-US" sz="1200"/>
              <a:pPr eaLnBrk="1" hangingPunct="1"/>
              <a:t>185</a:t>
            </a:fld>
            <a:endParaRPr lang="en-US" altLang="en-US" sz="1200" dirty="0"/>
          </a:p>
        </p:txBody>
      </p:sp>
    </p:spTree>
    <p:extLst>
      <p:ext uri="{BB962C8B-B14F-4D97-AF65-F5344CB8AC3E}">
        <p14:creationId xmlns:p14="http://schemas.microsoft.com/office/powerpoint/2010/main" val="26235661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Slide Image Placeholder 1"/>
          <p:cNvSpPr>
            <a:spLocks noGrp="1" noRot="1" noChangeAspect="1" noTextEdit="1"/>
          </p:cNvSpPr>
          <p:nvPr>
            <p:ph type="sldImg"/>
          </p:nvPr>
        </p:nvSpPr>
        <p:spPr>
          <a:ln/>
        </p:spPr>
      </p:sp>
      <p:sp>
        <p:nvSpPr>
          <p:cNvPr id="494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The most common ways in which children are burned are:</a:t>
            </a:r>
            <a:endParaRPr lang="en-IN" altLang="en-US" dirty="0">
              <a:latin typeface="Times New Roman" charset="0"/>
              <a:ea typeface="MS PGothic" charset="-128"/>
            </a:endParaRPr>
          </a:p>
          <a:p>
            <a:r>
              <a:rPr lang="en-US" altLang="en-US" dirty="0">
                <a:latin typeface="Times New Roman" charset="0"/>
                <a:ea typeface="MS PGothic" charset="-128"/>
              </a:rPr>
              <a:t>        i.    Exposure to hot substances, such as scalding water in the bathtub</a:t>
            </a:r>
            <a:endParaRPr lang="en-IN" altLang="en-US" dirty="0">
              <a:latin typeface="Times New Roman" charset="0"/>
              <a:ea typeface="MS PGothic" charset="-128"/>
            </a:endParaRPr>
          </a:p>
          <a:p>
            <a:r>
              <a:rPr lang="en-US" altLang="en-US" dirty="0">
                <a:latin typeface="Times New Roman" charset="0"/>
                <a:ea typeface="MS PGothic" charset="-128"/>
              </a:rPr>
              <a:t>        ii.   Hot items on a stove</a:t>
            </a:r>
            <a:endParaRPr lang="en-IN" altLang="en-US" dirty="0">
              <a:latin typeface="Times New Roman" charset="0"/>
              <a:ea typeface="MS PGothic" charset="-128"/>
            </a:endParaRPr>
          </a:p>
          <a:p>
            <a:r>
              <a:rPr lang="en-US" altLang="en-US" dirty="0">
                <a:latin typeface="Times New Roman" charset="0"/>
                <a:ea typeface="MS PGothic" charset="-128"/>
              </a:rPr>
              <a:t>        iii.  Exposure to caustic substances such as cleaning solvents or paint thinners</a:t>
            </a:r>
            <a:endParaRPr lang="en-IN" altLang="en-US" dirty="0">
              <a:latin typeface="Times New Roman" charset="0"/>
              <a:ea typeface="MS PGothic" charset="-128"/>
            </a:endParaRPr>
          </a:p>
          <a:p>
            <a:r>
              <a:rPr lang="en-US" altLang="en-US" dirty="0">
                <a:latin typeface="Times New Roman" charset="0"/>
                <a:ea typeface="MS PGothic" charset="-128"/>
              </a:rPr>
              <a:t>        iv.  Older children are more likely to be burned by flames from fire.</a:t>
            </a:r>
            <a:endParaRPr lang="en-IN" altLang="en-US" dirty="0">
              <a:latin typeface="Times New Roman" charset="0"/>
              <a:ea typeface="MS PGothic" charset="-128"/>
            </a:endParaRPr>
          </a:p>
          <a:p>
            <a:r>
              <a:rPr lang="en-US" altLang="en-US" dirty="0">
                <a:latin typeface="Times New Roman" charset="0"/>
                <a:ea typeface="MS PGothic" charset="-128"/>
              </a:rPr>
              <a:t> c.    Infection is a common problem following a burn injury in a child.</a:t>
            </a:r>
            <a:endParaRPr lang="en-IN" altLang="en-US" dirty="0">
              <a:latin typeface="Times New Roman" charset="0"/>
              <a:ea typeface="MS PGothic" charset="-128"/>
            </a:endParaRPr>
          </a:p>
          <a:p>
            <a:r>
              <a:rPr lang="en-US" altLang="en-US" dirty="0">
                <a:latin typeface="Times New Roman" charset="0"/>
                <a:ea typeface="MS PGothic" charset="-128"/>
              </a:rPr>
              <a:t>        i.    Sterile techniques should be used in handling the skin of children with burn wounds if possible.</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494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DF040B2-ADCD-5341-B211-9351E9A6869F}" type="slidenum">
              <a:rPr lang="en-US" altLang="en-US" sz="1200"/>
              <a:pPr eaLnBrk="1" hangingPunct="1"/>
              <a:t>186</a:t>
            </a:fld>
            <a:endParaRPr lang="en-US" altLang="en-US" sz="1200" dirty="0"/>
          </a:p>
        </p:txBody>
      </p:sp>
    </p:spTree>
    <p:extLst>
      <p:ext uri="{BB962C8B-B14F-4D97-AF65-F5344CB8AC3E}">
        <p14:creationId xmlns:p14="http://schemas.microsoft.com/office/powerpoint/2010/main" val="643717821"/>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Slide Image Placeholder 1"/>
          <p:cNvSpPr>
            <a:spLocks noGrp="1" noRot="1" noChangeAspect="1" noTextEdit="1"/>
          </p:cNvSpPr>
          <p:nvPr>
            <p:ph type="sldImg"/>
          </p:nvPr>
        </p:nvSpPr>
        <p:spPr>
          <a:ln/>
        </p:spPr>
      </p:sp>
      <p:sp>
        <p:nvSpPr>
          <p:cNvPr id="495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d.    Consider the possibility of child abuse in any burn situation.</a:t>
            </a:r>
            <a:endParaRPr lang="en-IN" altLang="en-US" dirty="0">
              <a:latin typeface="Times New Roman" charset="0"/>
              <a:ea typeface="MS PGothic" charset="-128"/>
            </a:endParaRPr>
          </a:p>
          <a:p>
            <a:r>
              <a:rPr lang="en-US" altLang="en-US" dirty="0">
                <a:latin typeface="Times New Roman" charset="0"/>
                <a:ea typeface="MS PGothic" charset="-128"/>
              </a:rPr>
              <a:t>        i.    Make sure you report any information about suspicions to the appropriate authorities.</a:t>
            </a:r>
            <a:endParaRPr lang="en-IN" altLang="en-US" dirty="0">
              <a:latin typeface="Times New Roman" charset="0"/>
              <a:ea typeface="MS PGothic" charset="-128"/>
            </a:endParaRPr>
          </a:p>
          <a:p>
            <a:r>
              <a:rPr lang="en-US" altLang="en-US" dirty="0">
                <a:latin typeface="Times New Roman" charset="0"/>
                <a:ea typeface="MS PGothic" charset="-128"/>
              </a:rPr>
              <a:t>e.    Severity of burns:</a:t>
            </a:r>
            <a:endParaRPr lang="en-IN" altLang="en-US" dirty="0">
              <a:latin typeface="Times New Roman" charset="0"/>
              <a:ea typeface="MS PGothic" charset="-128"/>
            </a:endParaRPr>
          </a:p>
          <a:p>
            <a:r>
              <a:rPr lang="en-US" altLang="en-US" dirty="0">
                <a:latin typeface="Times New Roman" charset="0"/>
                <a:ea typeface="MS PGothic" charset="-128"/>
              </a:rPr>
              <a:t>       i.    Minor: Partial-thickness burns involving less than 10% of body surface.</a:t>
            </a:r>
            <a:endParaRPr lang="en-IN" altLang="en-US" dirty="0">
              <a:latin typeface="Times New Roman" charset="0"/>
              <a:ea typeface="MS PGothic" charset="-128"/>
            </a:endParaRPr>
          </a:p>
          <a:p>
            <a:r>
              <a:rPr lang="en-US" altLang="en-US" dirty="0">
                <a:latin typeface="Times New Roman" charset="0"/>
                <a:ea typeface="MS PGothic" charset="-128"/>
              </a:rPr>
              <a:t>       ii.   Moderate: Partial-thickness burns involving 10% to 20% of body surface.</a:t>
            </a:r>
            <a:endParaRPr lang="en-IN" altLang="en-US" dirty="0">
              <a:latin typeface="Times New Roman" charset="0"/>
              <a:ea typeface="MS PGothic" charset="-128"/>
            </a:endParaRPr>
          </a:p>
          <a:p>
            <a:r>
              <a:rPr lang="en-US" altLang="en-US" dirty="0">
                <a:latin typeface="Times New Roman" charset="0"/>
                <a:ea typeface="MS PGothic" charset="-128"/>
              </a:rPr>
              <a:t>       iii.  Severe: Any full-thickness burn; a partial-thickness burn involving more than 20% of body surface; or any burn involving the hands, feet, face, airway, or genitalia.</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95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D4E844B-0B9A-9146-98A9-E6C4AD3FD4F6}" type="slidenum">
              <a:rPr lang="en-US" altLang="en-US" sz="1200"/>
              <a:pPr eaLnBrk="1" hangingPunct="1"/>
              <a:t>187</a:t>
            </a:fld>
            <a:endParaRPr lang="en-US" altLang="en-US" sz="1200" dirty="0"/>
          </a:p>
        </p:txBody>
      </p:sp>
    </p:spTree>
    <p:extLst>
      <p:ext uri="{BB962C8B-B14F-4D97-AF65-F5344CB8AC3E}">
        <p14:creationId xmlns:p14="http://schemas.microsoft.com/office/powerpoint/2010/main" val="2090287608"/>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Image Placeholder 1"/>
          <p:cNvSpPr>
            <a:spLocks noGrp="1" noRot="1" noChangeAspect="1" noTextEdit="1"/>
          </p:cNvSpPr>
          <p:nvPr>
            <p:ph type="sldImg"/>
          </p:nvPr>
        </p:nvSpPr>
        <p:spPr>
          <a:ln/>
        </p:spPr>
      </p:sp>
      <p:sp>
        <p:nvSpPr>
          <p:cNvPr id="496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Pediatric patients are managed in the same manner as adults.</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496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78F5132-4120-374B-AC66-BD620BFE0584}" type="slidenum">
              <a:rPr lang="en-US" altLang="en-US" sz="1200"/>
              <a:pPr eaLnBrk="1" hangingPunct="1"/>
              <a:t>188</a:t>
            </a:fld>
            <a:endParaRPr lang="en-US" altLang="en-US" sz="1200" dirty="0"/>
          </a:p>
        </p:txBody>
      </p:sp>
    </p:spTree>
    <p:extLst>
      <p:ext uri="{BB962C8B-B14F-4D97-AF65-F5344CB8AC3E}">
        <p14:creationId xmlns:p14="http://schemas.microsoft.com/office/powerpoint/2010/main" val="778846383"/>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Slide Image Placeholder 1"/>
          <p:cNvSpPr>
            <a:spLocks noGrp="1" noRot="1" noChangeAspect="1" noTextEdit="1"/>
          </p:cNvSpPr>
          <p:nvPr>
            <p:ph type="sldImg"/>
          </p:nvPr>
        </p:nvSpPr>
        <p:spPr>
          <a:ln/>
        </p:spPr>
      </p:sp>
      <p:sp>
        <p:nvSpPr>
          <p:cNvPr id="497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5.    Injuries of the extremities</a:t>
            </a:r>
            <a:endParaRPr lang="en-IN" altLang="en-US" dirty="0">
              <a:latin typeface="Times New Roman" charset="0"/>
              <a:ea typeface="MS PGothic" charset="-128"/>
            </a:endParaRPr>
          </a:p>
          <a:p>
            <a:r>
              <a:rPr lang="en-US" altLang="en-US" dirty="0">
                <a:latin typeface="Times New Roman" charset="0"/>
                <a:ea typeface="MS PGothic" charset="-128"/>
              </a:rPr>
              <a:t>       a.    Children have immature bones with active growth centers.</a:t>
            </a:r>
            <a:endParaRPr lang="en-IN" altLang="en-US" dirty="0">
              <a:latin typeface="Times New Roman" charset="0"/>
              <a:ea typeface="MS PGothic" charset="-128"/>
            </a:endParaRPr>
          </a:p>
          <a:p>
            <a:r>
              <a:rPr lang="en-US" altLang="en-US" dirty="0">
                <a:latin typeface="Times New Roman" charset="0"/>
                <a:ea typeface="MS PGothic" charset="-128"/>
              </a:rPr>
              <a:t>       b.    Growth of long bones occurs from the ends at specialized growth plates.</a:t>
            </a:r>
            <a:endParaRPr lang="en-IN" altLang="en-US" dirty="0">
              <a:latin typeface="Times New Roman" charset="0"/>
              <a:ea typeface="MS PGothic" charset="-128"/>
            </a:endParaRPr>
          </a:p>
          <a:p>
            <a:r>
              <a:rPr lang="en-US" altLang="en-US" dirty="0">
                <a:latin typeface="Times New Roman" charset="0"/>
                <a:ea typeface="MS PGothic" charset="-128"/>
              </a:rPr>
              <a:t>              i.    Growth plates are potential weak spots.</a:t>
            </a:r>
            <a:endParaRPr lang="en-IN" altLang="en-US" dirty="0">
              <a:latin typeface="Times New Roman" charset="0"/>
              <a:ea typeface="MS PGothic" charset="-128"/>
            </a:endParaRPr>
          </a:p>
          <a:p>
            <a:r>
              <a:rPr lang="en-US" altLang="en-US" dirty="0">
                <a:latin typeface="Times New Roman" charset="0"/>
                <a:ea typeface="MS PGothic" charset="-128"/>
              </a:rPr>
              <a:t>              ii.   Incomplete or greenstick fractures can occur.</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97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4C47C0E-0F71-E447-926B-33279DF1E9BA}" type="slidenum">
              <a:rPr lang="en-US" altLang="en-US" sz="1200"/>
              <a:pPr eaLnBrk="1" hangingPunct="1"/>
              <a:t>189</a:t>
            </a:fld>
            <a:endParaRPr lang="en-US" altLang="en-US" sz="1200" dirty="0"/>
          </a:p>
        </p:txBody>
      </p:sp>
    </p:spTree>
    <p:extLst>
      <p:ext uri="{BB962C8B-B14F-4D97-AF65-F5344CB8AC3E}">
        <p14:creationId xmlns:p14="http://schemas.microsoft.com/office/powerpoint/2010/main" val="115833061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Slide Image Placeholder 1"/>
          <p:cNvSpPr>
            <a:spLocks noGrp="1" noRot="1" noChangeAspect="1" noTextEdit="1"/>
          </p:cNvSpPr>
          <p:nvPr>
            <p:ph type="sldImg"/>
          </p:nvPr>
        </p:nvSpPr>
        <p:spPr>
          <a:ln/>
        </p:spPr>
      </p:sp>
      <p:sp>
        <p:nvSpPr>
          <p:cNvPr id="498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Generally, extremity injuries in children are managed in the same manner as those in adults.</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498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0E7BD58-5F8B-7946-9C97-44EB8071CC9D}" type="slidenum">
              <a:rPr lang="en-US" altLang="en-US" sz="1200"/>
              <a:pPr eaLnBrk="1" hangingPunct="1"/>
              <a:t>190</a:t>
            </a:fld>
            <a:endParaRPr lang="en-US" altLang="en-US" sz="1200" dirty="0"/>
          </a:p>
        </p:txBody>
      </p:sp>
    </p:spTree>
    <p:extLst>
      <p:ext uri="{BB962C8B-B14F-4D97-AF65-F5344CB8AC3E}">
        <p14:creationId xmlns:p14="http://schemas.microsoft.com/office/powerpoint/2010/main" val="1123403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a:ln/>
        </p:spPr>
      </p:sp>
      <p:sp>
        <p:nvSpPr>
          <p:cNvPr id="313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5.   Assessment</a:t>
            </a:r>
            <a:endParaRPr lang="en-IN" altLang="en-US" dirty="0">
              <a:latin typeface="Times New Roman" charset="0"/>
              <a:ea typeface="MS PGothic" charset="-128"/>
            </a:endParaRPr>
          </a:p>
          <a:p>
            <a:r>
              <a:rPr lang="en-US" altLang="en-US" dirty="0">
                <a:latin typeface="Times New Roman" charset="0"/>
                <a:ea typeface="MS PGothic" charset="-128"/>
              </a:rPr>
              <a:t>      a.    Begin assessment by observing the infant from a distance.</a:t>
            </a:r>
            <a:endParaRPr lang="en-IN" altLang="en-US" dirty="0">
              <a:latin typeface="Times New Roman" charset="0"/>
              <a:ea typeface="MS PGothic" charset="-128"/>
            </a:endParaRPr>
          </a:p>
          <a:p>
            <a:r>
              <a:rPr lang="en-US" altLang="en-US" dirty="0">
                <a:latin typeface="Times New Roman" charset="0"/>
                <a:ea typeface="MS PGothic" charset="-128"/>
              </a:rPr>
              <a:t>      b.    Let the caregiver continue to hold baby during physical assessment.</a:t>
            </a:r>
            <a:endParaRPr lang="en-IN" altLang="en-US" dirty="0">
              <a:latin typeface="Times New Roman" charset="0"/>
              <a:ea typeface="MS PGothic" charset="-128"/>
            </a:endParaRPr>
          </a:p>
          <a:p>
            <a:r>
              <a:rPr lang="en-US" altLang="en-US" dirty="0">
                <a:latin typeface="Times New Roman" charset="0"/>
                <a:ea typeface="MS PGothic" charset="-128"/>
              </a:rPr>
              <a:t>      c.    Provide as much sensory comfort as possible.</a:t>
            </a:r>
            <a:endParaRPr lang="en-IN" altLang="en-US" dirty="0">
              <a:latin typeface="Times New Roman" charset="0"/>
              <a:ea typeface="MS PGothic" charset="-128"/>
            </a:endParaRPr>
          </a:p>
          <a:p>
            <a:r>
              <a:rPr lang="en-US" altLang="en-US" dirty="0">
                <a:latin typeface="Times New Roman" charset="0"/>
                <a:ea typeface="MS PGothic" charset="-128"/>
              </a:rPr>
              <a:t>      d.    Do any painful procedures at end of the assessment process.</a:t>
            </a:r>
            <a:endParaRPr lang="en-IN" altLang="en-US" dirty="0">
              <a:latin typeface="Times New Roman" charset="0"/>
              <a:ea typeface="MS PGothic" charset="-128"/>
            </a:endParaRPr>
          </a:p>
          <a:p>
            <a:r>
              <a:rPr lang="en-US" altLang="en-US" dirty="0">
                <a:latin typeface="Times New Roman" charset="0"/>
                <a:ea typeface="MS PGothic" charset="-128"/>
              </a:rPr>
              <a:t>      e.    Complete each procedure efficiently and avoid interruptions.</a:t>
            </a:r>
            <a:endParaRPr lang="en-IN" altLang="en-US" dirty="0">
              <a:latin typeface="Times New Roman" charset="0"/>
              <a:ea typeface="MS PGothic" charset="-128"/>
            </a:endParaRPr>
          </a:p>
          <a:p>
            <a:r>
              <a:rPr lang="en-US" altLang="en-US" dirty="0">
                <a:latin typeface="Times New Roman" charset="0"/>
                <a:ea typeface="MS PGothic" charset="-128"/>
              </a:rPr>
              <a:t>      f.     Explain each procedure to the parent or caregiver before you perform it, because the procedure and the infant’s reaction may be upsetting. </a:t>
            </a:r>
            <a:endParaRPr lang="en-IN" altLang="en-US" dirty="0">
              <a:latin typeface="Times New Roman" charset="0"/>
              <a:ea typeface="MS PGothic" charset="-128"/>
            </a:endParaRPr>
          </a:p>
          <a:p>
            <a:r>
              <a:rPr lang="en-US" altLang="en-US" dirty="0">
                <a:latin typeface="Times New Roman" charset="0"/>
                <a:ea typeface="MS PGothic" charset="-128"/>
              </a:rPr>
              <a:t> </a:t>
            </a:r>
          </a:p>
          <a:p>
            <a:endParaRPr lang="en-US" altLang="en-US" dirty="0">
              <a:latin typeface="Times New Roman" charset="0"/>
              <a:ea typeface="MS PGothic" charset="-128"/>
            </a:endParaRPr>
          </a:p>
        </p:txBody>
      </p:sp>
      <p:sp>
        <p:nvSpPr>
          <p:cNvPr id="313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A162A01-E992-C648-BEBC-E897AD110E8C}" type="slidenum">
              <a:rPr lang="en-US" altLang="en-US" sz="1200"/>
              <a:pPr eaLnBrk="1" hangingPunct="1"/>
              <a:t>20</a:t>
            </a:fld>
            <a:endParaRPr lang="en-US" altLang="en-US" sz="1200" dirty="0"/>
          </a:p>
        </p:txBody>
      </p:sp>
    </p:spTree>
    <p:extLst>
      <p:ext uri="{BB962C8B-B14F-4D97-AF65-F5344CB8AC3E}">
        <p14:creationId xmlns:p14="http://schemas.microsoft.com/office/powerpoint/2010/main" val="1387029614"/>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Slide Image Placeholder 1"/>
          <p:cNvSpPr>
            <a:spLocks noGrp="1" noRot="1" noChangeAspect="1" noTextEdit="1"/>
          </p:cNvSpPr>
          <p:nvPr>
            <p:ph type="sldImg"/>
          </p:nvPr>
        </p:nvSpPr>
        <p:spPr>
          <a:ln/>
        </p:spPr>
      </p:sp>
      <p:sp>
        <p:nvSpPr>
          <p:cNvPr id="499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Pain management</a:t>
            </a:r>
            <a:endParaRPr lang="en-IN" altLang="en-US" dirty="0">
              <a:latin typeface="Times New Roman" charset="0"/>
              <a:ea typeface="MS PGothic" charset="-128"/>
            </a:endParaRPr>
          </a:p>
          <a:p>
            <a:r>
              <a:rPr lang="en-US" altLang="en-US" dirty="0">
                <a:latin typeface="Times New Roman" charset="0"/>
                <a:ea typeface="MS PGothic" charset="-128"/>
              </a:rPr>
              <a:t>      a.   The first step in pain management is recognizing that the patient is in pain.</a:t>
            </a:r>
            <a:endParaRPr lang="en-IN" altLang="en-US" dirty="0">
              <a:latin typeface="Times New Roman" charset="0"/>
              <a:ea typeface="MS PGothic" charset="-128"/>
            </a:endParaRPr>
          </a:p>
          <a:p>
            <a:r>
              <a:rPr lang="en-US" altLang="en-US" dirty="0">
                <a:latin typeface="Times New Roman" charset="0"/>
                <a:ea typeface="MS PGothic" charset="-128"/>
              </a:rPr>
              <a:t>      b.   Since some pediatric patients will be nonverbal or have a limited vocabulary, look for visual clues and use the Wong-Baker FACES pain scale.</a:t>
            </a:r>
            <a:endParaRPr lang="en-IN" altLang="en-US" dirty="0">
              <a:latin typeface="Times New Roman" charset="0"/>
              <a:ea typeface="MS PGothic" charset="-128"/>
            </a:endParaRPr>
          </a:p>
          <a:p>
            <a:r>
              <a:rPr lang="en-US" altLang="en-US" dirty="0">
                <a:latin typeface="Times New Roman" charset="0"/>
                <a:ea typeface="MS PGothic" charset="-128"/>
              </a:rPr>
              <a:t>      c.    You are limited to the following pain interventions:</a:t>
            </a:r>
            <a:endParaRPr lang="en-IN" altLang="en-US" dirty="0">
              <a:latin typeface="Times New Roman" charset="0"/>
              <a:ea typeface="MS PGothic" charset="-128"/>
            </a:endParaRPr>
          </a:p>
          <a:p>
            <a:r>
              <a:rPr lang="en-US" altLang="en-US" dirty="0">
                <a:latin typeface="Times New Roman" charset="0"/>
                <a:ea typeface="MS PGothic" charset="-128"/>
              </a:rPr>
              <a:t>             i.    Positioning</a:t>
            </a:r>
            <a:endParaRPr lang="en-IN" altLang="en-US" dirty="0">
              <a:latin typeface="Times New Roman" charset="0"/>
              <a:ea typeface="MS PGothic" charset="-128"/>
            </a:endParaRPr>
          </a:p>
          <a:p>
            <a:r>
              <a:rPr lang="en-US" altLang="en-US" dirty="0">
                <a:latin typeface="Times New Roman" charset="0"/>
                <a:ea typeface="MS PGothic" charset="-128"/>
              </a:rPr>
              <a:t>             ii.   Ice packs</a:t>
            </a:r>
            <a:endParaRPr lang="en-IN" altLang="en-US" dirty="0">
              <a:latin typeface="Times New Roman" charset="0"/>
              <a:ea typeface="MS PGothic" charset="-128"/>
            </a:endParaRPr>
          </a:p>
          <a:p>
            <a:r>
              <a:rPr lang="en-US" altLang="en-US" dirty="0">
                <a:latin typeface="Times New Roman" charset="0"/>
                <a:ea typeface="MS PGothic" charset="-128"/>
              </a:rPr>
              <a:t>             iii.  Extremity elevation</a:t>
            </a:r>
            <a:endParaRPr lang="en-IN" altLang="en-US" dirty="0">
              <a:latin typeface="Times New Roman" charset="0"/>
              <a:ea typeface="MS PGothic" charset="-128"/>
            </a:endParaRPr>
          </a:p>
          <a:p>
            <a:r>
              <a:rPr lang="en-US" altLang="en-US" dirty="0">
                <a:latin typeface="Times New Roman" charset="0"/>
                <a:ea typeface="MS PGothic" charset="-128"/>
              </a:rPr>
              <a:t>      d.    These interventions will decrease the pain and swelling to the injury site.</a:t>
            </a:r>
            <a:endParaRPr lang="en-IN" altLang="en-US" dirty="0">
              <a:latin typeface="Times New Roman" charset="0"/>
              <a:ea typeface="MS PGothic" charset="-128"/>
            </a:endParaRPr>
          </a:p>
          <a:p>
            <a:r>
              <a:rPr lang="en-US" altLang="en-US" dirty="0">
                <a:latin typeface="Times New Roman" charset="0"/>
                <a:ea typeface="MS PGothic" charset="-128"/>
              </a:rPr>
              <a:t>             i.    Additional ALS interventions may be needed.</a:t>
            </a:r>
            <a:endParaRPr lang="en-IN" altLang="en-US" dirty="0">
              <a:latin typeface="Times New Roman" charset="0"/>
              <a:ea typeface="MS PGothic" charset="-128"/>
            </a:endParaRPr>
          </a:p>
          <a:p>
            <a:r>
              <a:rPr lang="en-US" altLang="en-US" dirty="0">
                <a:latin typeface="Times New Roman" charset="0"/>
                <a:ea typeface="MS PGothic" charset="-128"/>
              </a:rPr>
              <a:t>      e.    Another important tool is kindness and providing emotional support.</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499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32F215D-8523-9448-8686-F5F66DF76C35}" type="slidenum">
              <a:rPr lang="en-US" altLang="en-US" sz="1200"/>
              <a:pPr eaLnBrk="1" hangingPunct="1"/>
              <a:t>191</a:t>
            </a:fld>
            <a:endParaRPr lang="en-US" altLang="en-US" sz="1200" dirty="0"/>
          </a:p>
        </p:txBody>
      </p:sp>
    </p:spTree>
    <p:extLst>
      <p:ext uri="{BB962C8B-B14F-4D97-AF65-F5344CB8AC3E}">
        <p14:creationId xmlns:p14="http://schemas.microsoft.com/office/powerpoint/2010/main" val="358954575"/>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Image Placeholder 1"/>
          <p:cNvSpPr>
            <a:spLocks noGrp="1" noRot="1" noChangeAspect="1" noTextEdit="1"/>
          </p:cNvSpPr>
          <p:nvPr>
            <p:ph type="sldImg"/>
          </p:nvPr>
        </p:nvSpPr>
        <p:spPr>
          <a:ln/>
        </p:spPr>
      </p:sp>
      <p:sp>
        <p:nvSpPr>
          <p:cNvPr id="500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XV. Disaster Management</a:t>
            </a:r>
          </a:p>
          <a:p>
            <a:r>
              <a:rPr lang="en-US" altLang="en-US" dirty="0">
                <a:latin typeface="Times New Roman" charset="0"/>
                <a:ea typeface="MS PGothic" charset="-128"/>
              </a:rPr>
              <a:t>A.   The JumpSTART triage system was developed for pediatric patients.</a:t>
            </a:r>
          </a:p>
          <a:p>
            <a:r>
              <a:rPr lang="en-US" altLang="en-US" dirty="0">
                <a:latin typeface="Times New Roman" charset="0"/>
                <a:ea typeface="MS PGothic" charset="-128"/>
              </a:rPr>
              <a:t>       1.    Intended for patients younger than age 8 years or who appear to weigh less than 100 lb (45 kg)</a:t>
            </a:r>
            <a:endParaRPr lang="en-IN" altLang="en-US" dirty="0">
              <a:latin typeface="Times New Roman" charset="0"/>
              <a:ea typeface="MS PGothic" charset="-128"/>
            </a:endParaRPr>
          </a:p>
          <a:p>
            <a:r>
              <a:rPr lang="en-US" altLang="en-US" dirty="0">
                <a:latin typeface="Times New Roman" charset="0"/>
                <a:ea typeface="MS PGothic" charset="-128"/>
              </a:rPr>
              <a:t>       2.    There are four triage categories in the JumpSTART system, designated by colors corresponding to different levels of urgency.</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500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F2CBE74-CA71-B345-9D51-3FCA43CB5CE4}" type="slidenum">
              <a:rPr lang="en-US" altLang="en-US" sz="1200"/>
              <a:pPr eaLnBrk="1" hangingPunct="1"/>
              <a:t>192</a:t>
            </a:fld>
            <a:endParaRPr lang="en-US" altLang="en-US" sz="1200" dirty="0"/>
          </a:p>
        </p:txBody>
      </p:sp>
    </p:spTree>
    <p:extLst>
      <p:ext uri="{BB962C8B-B14F-4D97-AF65-F5344CB8AC3E}">
        <p14:creationId xmlns:p14="http://schemas.microsoft.com/office/powerpoint/2010/main" val="667977602"/>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Slide Image Placeholder 1"/>
          <p:cNvSpPr>
            <a:spLocks noGrp="1" noRot="1" noChangeAspect="1" noTextEdit="1"/>
          </p:cNvSpPr>
          <p:nvPr>
            <p:ph type="sldImg"/>
          </p:nvPr>
        </p:nvSpPr>
        <p:spPr>
          <a:ln/>
        </p:spPr>
      </p:sp>
      <p:sp>
        <p:nvSpPr>
          <p:cNvPr id="501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3.    Decision points include:</a:t>
            </a:r>
            <a:endParaRPr lang="en-IN" altLang="en-US" dirty="0">
              <a:latin typeface="Times New Roman" charset="0"/>
              <a:ea typeface="MS PGothic" charset="-128"/>
            </a:endParaRPr>
          </a:p>
          <a:p>
            <a:r>
              <a:rPr lang="en-US" altLang="en-US" dirty="0">
                <a:latin typeface="Times New Roman" charset="0"/>
                <a:ea typeface="MS PGothic" charset="-128"/>
              </a:rPr>
              <a:t>       a.    Able to walk (except in infants)</a:t>
            </a:r>
            <a:endParaRPr lang="en-IN" altLang="en-US" dirty="0">
              <a:latin typeface="Times New Roman" charset="0"/>
              <a:ea typeface="MS PGothic" charset="-128"/>
            </a:endParaRPr>
          </a:p>
          <a:p>
            <a:r>
              <a:rPr lang="en-US" altLang="en-US" dirty="0">
                <a:latin typeface="Times New Roman" charset="0"/>
                <a:ea typeface="MS PGothic" charset="-128"/>
              </a:rPr>
              <a:t>              i.    Green tag: minor, not in need of immediate treatment</a:t>
            </a:r>
            <a:endParaRPr lang="en-IN" altLang="en-US" dirty="0">
              <a:latin typeface="Times New Roman" charset="0"/>
              <a:ea typeface="MS PGothic" charset="-128"/>
            </a:endParaRPr>
          </a:p>
          <a:p>
            <a:r>
              <a:rPr lang="en-US" altLang="en-US" dirty="0">
                <a:latin typeface="Times New Roman" charset="0"/>
                <a:ea typeface="MS PGothic" charset="-128"/>
              </a:rPr>
              <a:t>       b.    Presence of spontaneous breathing, with a peripheral pulse, and appropriately responsive to painful stimuli</a:t>
            </a:r>
            <a:endParaRPr lang="en-IN" altLang="en-US" dirty="0">
              <a:latin typeface="Times New Roman" charset="0"/>
              <a:ea typeface="MS PGothic" charset="-128"/>
            </a:endParaRPr>
          </a:p>
          <a:p>
            <a:r>
              <a:rPr lang="en-US" altLang="en-US" dirty="0">
                <a:latin typeface="Times New Roman" charset="0"/>
                <a:ea typeface="MS PGothic" charset="-128"/>
              </a:rPr>
              <a:t>              i.    Yellow tag: delayed treatment</a:t>
            </a:r>
            <a:endParaRPr lang="en-IN" altLang="en-US" dirty="0">
              <a:latin typeface="Times New Roman" charset="0"/>
              <a:ea typeface="MS PGothic" charset="-128"/>
            </a:endParaRPr>
          </a:p>
        </p:txBody>
      </p:sp>
      <p:sp>
        <p:nvSpPr>
          <p:cNvPr id="501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1169EF3-D6D6-5C4C-8EEF-FBE5A7406E70}" type="slidenum">
              <a:rPr lang="en-US" altLang="en-US" sz="1200"/>
              <a:pPr eaLnBrk="1" hangingPunct="1"/>
              <a:t>193</a:t>
            </a:fld>
            <a:endParaRPr lang="en-US" altLang="en-US" sz="1200" dirty="0"/>
          </a:p>
        </p:txBody>
      </p:sp>
    </p:spTree>
    <p:extLst>
      <p:ext uri="{BB962C8B-B14F-4D97-AF65-F5344CB8AC3E}">
        <p14:creationId xmlns:p14="http://schemas.microsoft.com/office/powerpoint/2010/main" val="1802533945"/>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Slide Image Placeholder 1"/>
          <p:cNvSpPr>
            <a:spLocks noGrp="1" noRot="1" noChangeAspect="1" noTextEdit="1"/>
          </p:cNvSpPr>
          <p:nvPr>
            <p:ph type="sldImg"/>
          </p:nvPr>
        </p:nvSpPr>
        <p:spPr>
          <a:ln/>
        </p:spPr>
      </p:sp>
      <p:sp>
        <p:nvSpPr>
          <p:cNvPr id="502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Apnea responsive to positioning or rescue breathing, respiratory failure, breathing but without a pulse, or inappropriate painful response.</a:t>
            </a:r>
            <a:endParaRPr lang="en-IN" altLang="en-US" dirty="0">
              <a:latin typeface="Times New Roman" charset="0"/>
              <a:ea typeface="MS PGothic" charset="-128"/>
            </a:endParaRPr>
          </a:p>
          <a:p>
            <a:r>
              <a:rPr lang="en-US" altLang="en-US" dirty="0">
                <a:latin typeface="Times New Roman" charset="0"/>
                <a:ea typeface="MS PGothic" charset="-128"/>
              </a:rPr>
              <a:t>       i.    Red tag: immediate response</a:t>
            </a:r>
            <a:endParaRPr lang="en-IN" altLang="en-US" dirty="0">
              <a:latin typeface="Times New Roman" charset="0"/>
              <a:ea typeface="MS PGothic" charset="-128"/>
            </a:endParaRPr>
          </a:p>
          <a:p>
            <a:r>
              <a:rPr lang="en-US" altLang="en-US" dirty="0">
                <a:latin typeface="Times New Roman" charset="0"/>
                <a:ea typeface="MS PGothic" charset="-128"/>
              </a:rPr>
              <a:t>d.    Apneic and without pulse, or apneic and unresponsive to rescue breathing</a:t>
            </a:r>
            <a:endParaRPr lang="en-IN" altLang="en-US" dirty="0">
              <a:latin typeface="Times New Roman" charset="0"/>
              <a:ea typeface="MS PGothic" charset="-128"/>
            </a:endParaRPr>
          </a:p>
          <a:p>
            <a:r>
              <a:rPr lang="en-US" altLang="en-US" dirty="0">
                <a:latin typeface="Times New Roman" charset="0"/>
                <a:ea typeface="MS PGothic" charset="-128"/>
              </a:rPr>
              <a:t>       i.    Black tag: considered deceased or expectant deceased</a:t>
            </a:r>
            <a:endParaRPr lang="en-IN" altLang="en-US" dirty="0">
              <a:latin typeface="Times New Roman" charset="0"/>
              <a:ea typeface="MS PGothic" charset="-128"/>
            </a:endParaRPr>
          </a:p>
        </p:txBody>
      </p:sp>
      <p:sp>
        <p:nvSpPr>
          <p:cNvPr id="502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AAB31F3-6E75-CD41-A23A-FB6857935A00}" type="slidenum">
              <a:rPr lang="en-US" altLang="en-US" sz="1200"/>
              <a:pPr eaLnBrk="1" hangingPunct="1"/>
              <a:t>194</a:t>
            </a:fld>
            <a:endParaRPr lang="en-US" altLang="en-US" sz="1200" dirty="0"/>
          </a:p>
        </p:txBody>
      </p:sp>
    </p:spTree>
    <p:extLst>
      <p:ext uri="{BB962C8B-B14F-4D97-AF65-F5344CB8AC3E}">
        <p14:creationId xmlns:p14="http://schemas.microsoft.com/office/powerpoint/2010/main" val="636205386"/>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Slide Image Placeholder 1"/>
          <p:cNvSpPr>
            <a:spLocks noGrp="1" noRot="1" noChangeAspect="1" noTextEdit="1"/>
          </p:cNvSpPr>
          <p:nvPr>
            <p:ph type="sldImg"/>
          </p:nvPr>
        </p:nvSpPr>
        <p:spPr>
          <a:ln/>
        </p:spPr>
      </p:sp>
      <p:sp>
        <p:nvSpPr>
          <p:cNvPr id="503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screen illustrates the JumpSTART triage system. </a:t>
            </a: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503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1C027ED-BE79-5747-B91B-124A65E78806}" type="slidenum">
              <a:rPr lang="en-US" altLang="en-US" sz="1200"/>
              <a:pPr eaLnBrk="1" hangingPunct="1"/>
              <a:t>195</a:t>
            </a:fld>
            <a:endParaRPr lang="en-US" altLang="en-US" sz="1200" dirty="0"/>
          </a:p>
        </p:txBody>
      </p:sp>
    </p:spTree>
    <p:extLst>
      <p:ext uri="{BB962C8B-B14F-4D97-AF65-F5344CB8AC3E}">
        <p14:creationId xmlns:p14="http://schemas.microsoft.com/office/powerpoint/2010/main" val="382844089"/>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Slide Image Placeholder 1"/>
          <p:cNvSpPr>
            <a:spLocks noGrp="1" noRot="1" noChangeAspect="1" noTextEdit="1"/>
          </p:cNvSpPr>
          <p:nvPr>
            <p:ph type="sldImg"/>
          </p:nvPr>
        </p:nvSpPr>
        <p:spPr>
          <a:ln/>
        </p:spPr>
      </p:sp>
      <p:sp>
        <p:nvSpPr>
          <p:cNvPr id="504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XVI. Child Abuse and Neglect</a:t>
            </a:r>
          </a:p>
          <a:p>
            <a:r>
              <a:rPr lang="en-US" altLang="en-US" dirty="0">
                <a:latin typeface="Times New Roman" charset="0"/>
                <a:ea typeface="MS PGothic" charset="-128"/>
              </a:rPr>
              <a:t>A.    Child abuse means any improper or excessive action that injures or otherwise harms a child or infant.</a:t>
            </a:r>
          </a:p>
          <a:p>
            <a:r>
              <a:rPr lang="en-US" altLang="en-US" dirty="0">
                <a:latin typeface="Times New Roman" charset="0"/>
                <a:ea typeface="MS PGothic" charset="-128"/>
              </a:rPr>
              <a:t>        1.    Includes physical abuse, sexual abuse, neglect, and emotional abuse</a:t>
            </a:r>
            <a:endParaRPr lang="en-IN" altLang="en-US" dirty="0">
              <a:latin typeface="Times New Roman" charset="0"/>
              <a:ea typeface="MS PGothic" charset="-128"/>
            </a:endParaRPr>
          </a:p>
          <a:p>
            <a:r>
              <a:rPr lang="en-US" altLang="en-US" dirty="0">
                <a:latin typeface="Times New Roman" charset="0"/>
                <a:ea typeface="MS PGothic" charset="-128"/>
              </a:rPr>
              <a:t>        2.    Over half a million children are victims of child abuse annually.</a:t>
            </a:r>
            <a:endParaRPr lang="en-IN" altLang="en-US" dirty="0">
              <a:latin typeface="Times New Roman" charset="0"/>
              <a:ea typeface="MS PGothic" charset="-128"/>
            </a:endParaRPr>
          </a:p>
          <a:p>
            <a:r>
              <a:rPr lang="en-US" altLang="en-US" dirty="0">
                <a:latin typeface="Times New Roman" charset="0"/>
                <a:ea typeface="MS PGothic" charset="-128"/>
              </a:rPr>
              <a:t>               a.    Many of these children suffer life-threatening injuries and some die.</a:t>
            </a:r>
            <a:endParaRPr lang="en-IN" altLang="en-US" dirty="0">
              <a:latin typeface="Times New Roman" charset="0"/>
              <a:ea typeface="MS PGothic" charset="-128"/>
            </a:endParaRPr>
          </a:p>
          <a:p>
            <a:r>
              <a:rPr lang="en-US" altLang="en-US" dirty="0">
                <a:latin typeface="Times New Roman" charset="0"/>
                <a:ea typeface="MS PGothic" charset="-128"/>
              </a:rPr>
              <a:t>               b.    If suspected child abuse is not reported, the abuse is likely to happen again, perhaps causing permanent injury or even death.</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504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6E3D15A-E5C3-2249-8285-06A9FC50CF27}" type="slidenum">
              <a:rPr lang="en-US" altLang="en-US" sz="1200"/>
              <a:pPr eaLnBrk="1" hangingPunct="1"/>
              <a:t>196</a:t>
            </a:fld>
            <a:endParaRPr lang="en-US" altLang="en-US" sz="1200" dirty="0"/>
          </a:p>
        </p:txBody>
      </p:sp>
    </p:spTree>
    <p:extLst>
      <p:ext uri="{BB962C8B-B14F-4D97-AF65-F5344CB8AC3E}">
        <p14:creationId xmlns:p14="http://schemas.microsoft.com/office/powerpoint/2010/main" val="59959741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Slide Image Placeholder 1"/>
          <p:cNvSpPr>
            <a:spLocks noGrp="1" noRot="1" noChangeAspect="1" noTextEdit="1"/>
          </p:cNvSpPr>
          <p:nvPr>
            <p:ph type="sldImg"/>
          </p:nvPr>
        </p:nvSpPr>
        <p:spPr>
          <a:ln/>
        </p:spPr>
      </p:sp>
      <p:sp>
        <p:nvSpPr>
          <p:cNvPr id="505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Signs of abuse</a:t>
            </a:r>
          </a:p>
          <a:p>
            <a:r>
              <a:rPr lang="en-US" altLang="en-US" dirty="0">
                <a:latin typeface="Times New Roman" charset="0"/>
                <a:ea typeface="MS PGothic" charset="-128"/>
              </a:rPr>
              <a:t>       1.    Child abuse occurs in every socioeconomic status, so you must be aware of the patient’s surroundings and document your findings objectively.</a:t>
            </a:r>
            <a:endParaRPr lang="en-IN" altLang="en-US" dirty="0">
              <a:latin typeface="Times New Roman" charset="0"/>
              <a:ea typeface="MS PGothic" charset="-128"/>
            </a:endParaRPr>
          </a:p>
          <a:p>
            <a:r>
              <a:rPr lang="en-US" altLang="en-US" dirty="0">
                <a:latin typeface="Times New Roman" charset="0"/>
                <a:ea typeface="MS PGothic" charset="-128"/>
              </a:rPr>
              <a:t>              a.    You may be called to testify in abuse cases; it is essential to record all findings, including any statements made by caregivers or others on the scene.</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505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57A1EE9-B370-6541-AFD8-CA788FE050DF}" type="slidenum">
              <a:rPr lang="en-US" altLang="en-US" sz="1200"/>
              <a:pPr eaLnBrk="1" hangingPunct="1"/>
              <a:t>197</a:t>
            </a:fld>
            <a:endParaRPr lang="en-US" altLang="en-US" sz="1200" dirty="0"/>
          </a:p>
        </p:txBody>
      </p:sp>
    </p:spTree>
    <p:extLst>
      <p:ext uri="{BB962C8B-B14F-4D97-AF65-F5344CB8AC3E}">
        <p14:creationId xmlns:p14="http://schemas.microsoft.com/office/powerpoint/2010/main" val="1440414953"/>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Slide Image Placeholder 1"/>
          <p:cNvSpPr>
            <a:spLocks noGrp="1" noRot="1" noChangeAspect="1" noTextEdit="1"/>
          </p:cNvSpPr>
          <p:nvPr>
            <p:ph type="sldImg"/>
          </p:nvPr>
        </p:nvSpPr>
        <p:spPr>
          <a:ln/>
        </p:spPr>
      </p:sp>
      <p:sp>
        <p:nvSpPr>
          <p:cNvPr id="506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2.    Ask yourself the following questions:</a:t>
            </a:r>
            <a:endParaRPr lang="en-IN" altLang="en-US" dirty="0">
              <a:latin typeface="Times New Roman" charset="0"/>
              <a:ea typeface="MS PGothic" charset="-128"/>
            </a:endParaRPr>
          </a:p>
          <a:p>
            <a:r>
              <a:rPr lang="en-US" altLang="en-US" dirty="0">
                <a:latin typeface="Times New Roman" charset="0"/>
                <a:ea typeface="MS PGothic" charset="-128"/>
              </a:rPr>
              <a:t>       a.    Is the injury typical for the developmental level of the child?</a:t>
            </a:r>
            <a:endParaRPr lang="en-IN" altLang="en-US" dirty="0">
              <a:latin typeface="Times New Roman" charset="0"/>
              <a:ea typeface="MS PGothic" charset="-128"/>
            </a:endParaRPr>
          </a:p>
          <a:p>
            <a:r>
              <a:rPr lang="en-US" altLang="en-US" dirty="0">
                <a:latin typeface="Times New Roman" charset="0"/>
                <a:ea typeface="MS PGothic" charset="-128"/>
              </a:rPr>
              <a:t>       b.    Is the MOI reported consistent with the injury?</a:t>
            </a:r>
            <a:endParaRPr lang="en-IN" altLang="en-US" dirty="0">
              <a:latin typeface="Times New Roman" charset="0"/>
              <a:ea typeface="MS PGothic" charset="-128"/>
            </a:endParaRPr>
          </a:p>
          <a:p>
            <a:r>
              <a:rPr lang="en-US" altLang="en-US" dirty="0">
                <a:latin typeface="Times New Roman" charset="0"/>
                <a:ea typeface="MS PGothic" charset="-128"/>
              </a:rPr>
              <a:t>       c.    Is the parent or caregiver behaving appropriately?</a:t>
            </a:r>
            <a:endParaRPr lang="en-IN" altLang="en-US" dirty="0">
              <a:latin typeface="Times New Roman" charset="0"/>
              <a:ea typeface="MS PGothic" charset="-128"/>
            </a:endParaRPr>
          </a:p>
          <a:p>
            <a:r>
              <a:rPr lang="en-US" altLang="en-US" dirty="0">
                <a:latin typeface="Times New Roman" charset="0"/>
                <a:ea typeface="MS PGothic" charset="-128"/>
              </a:rPr>
              <a:t>       d.    Is there evidence of drinking or drug use at the scene?</a:t>
            </a:r>
            <a:endParaRPr lang="en-IN" altLang="en-US" dirty="0">
              <a:latin typeface="Times New Roman" charset="0"/>
              <a:ea typeface="MS PGothic" charset="-128"/>
            </a:endParaRPr>
          </a:p>
          <a:p>
            <a:r>
              <a:rPr lang="en-US" altLang="en-US" dirty="0">
                <a:latin typeface="Times New Roman" charset="0"/>
                <a:ea typeface="MS PGothic" charset="-128"/>
              </a:rPr>
              <a:t>       e.    Was there a delay in seeking care for the child?</a:t>
            </a:r>
            <a:endParaRPr lang="en-IN" altLang="en-US" dirty="0">
              <a:latin typeface="Times New Roman" charset="0"/>
              <a:ea typeface="MS PGothic" charset="-128"/>
            </a:endParaRPr>
          </a:p>
          <a:p>
            <a:r>
              <a:rPr lang="en-US" altLang="en-US" dirty="0">
                <a:latin typeface="Times New Roman" charset="0"/>
                <a:ea typeface="MS PGothic" charset="-128"/>
              </a:rPr>
              <a:t>       f.     Is there a good relationship between the caregiver and the child?</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506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EA82DD5-5AFC-EC4B-81DB-A61555698669}" type="slidenum">
              <a:rPr lang="en-US" altLang="en-US" sz="1200"/>
              <a:pPr eaLnBrk="1" hangingPunct="1"/>
              <a:t>198</a:t>
            </a:fld>
            <a:endParaRPr lang="en-US" altLang="en-US" sz="1200" dirty="0"/>
          </a:p>
        </p:txBody>
      </p:sp>
    </p:spTree>
    <p:extLst>
      <p:ext uri="{BB962C8B-B14F-4D97-AF65-F5344CB8AC3E}">
        <p14:creationId xmlns:p14="http://schemas.microsoft.com/office/powerpoint/2010/main" val="470962440"/>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Slide Image Placeholder 1"/>
          <p:cNvSpPr>
            <a:spLocks noGrp="1" noRot="1" noChangeAspect="1" noTextEdit="1"/>
          </p:cNvSpPr>
          <p:nvPr>
            <p:ph type="sldImg"/>
          </p:nvPr>
        </p:nvSpPr>
        <p:spPr>
          <a:ln/>
        </p:spPr>
      </p:sp>
      <p:sp>
        <p:nvSpPr>
          <p:cNvPr id="507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Does the child have multiple injuries at different stages of healing?</a:t>
            </a:r>
            <a:endParaRPr lang="en-IN" altLang="en-US" dirty="0">
              <a:latin typeface="Times New Roman" charset="0"/>
              <a:ea typeface="MS PGothic" charset="-128"/>
            </a:endParaRPr>
          </a:p>
          <a:p>
            <a:r>
              <a:rPr lang="en-US" altLang="en-US" dirty="0">
                <a:latin typeface="Times New Roman" charset="0"/>
                <a:ea typeface="MS PGothic" charset="-128"/>
              </a:rPr>
              <a:t>h.    Does the child have any unusual marks or bruises that may have been caused by cigarettes, </a:t>
            </a:r>
            <a:r>
              <a:rPr lang="en-US" altLang="en-US" dirty="0"/>
              <a:t>heating grates</a:t>
            </a:r>
            <a:r>
              <a:rPr lang="en-US" altLang="en-US" dirty="0">
                <a:latin typeface="Times New Roman" charset="0"/>
                <a:ea typeface="MS PGothic" charset="-128"/>
              </a:rPr>
              <a:t>, or branding injuries?</a:t>
            </a:r>
            <a:endParaRPr lang="en-IN" altLang="en-US" dirty="0">
              <a:latin typeface="Times New Roman" charset="0"/>
              <a:ea typeface="MS PGothic" charset="-128"/>
            </a:endParaRPr>
          </a:p>
          <a:p>
            <a:r>
              <a:rPr lang="en-US" altLang="en-US" dirty="0" err="1">
                <a:latin typeface="Times New Roman" charset="0"/>
                <a:ea typeface="MS PGothic" charset="-128"/>
              </a:rPr>
              <a:t>i.</a:t>
            </a:r>
            <a:r>
              <a:rPr lang="en-US" altLang="en-US" dirty="0">
                <a:latin typeface="Times New Roman" charset="0"/>
                <a:ea typeface="MS PGothic" charset="-128"/>
              </a:rPr>
              <a:t>     Does the child have several types of injuries?</a:t>
            </a:r>
            <a:endParaRPr lang="en-IN" altLang="en-US" dirty="0">
              <a:latin typeface="Times New Roman" charset="0"/>
              <a:ea typeface="MS PGothic" charset="-128"/>
            </a:endParaRPr>
          </a:p>
          <a:p>
            <a:r>
              <a:rPr lang="en-US" altLang="en-US" dirty="0">
                <a:latin typeface="Times New Roman" charset="0"/>
                <a:ea typeface="MS PGothic" charset="-128"/>
              </a:rPr>
              <a:t>j.     Does the child have any burns on the hands or feet that involve a glove distribution?</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507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F3E6492-810E-D345-BE49-17E82F514792}" type="slidenum">
              <a:rPr lang="en-US" altLang="en-US" sz="1200"/>
              <a:pPr eaLnBrk="1" hangingPunct="1"/>
              <a:t>199</a:t>
            </a:fld>
            <a:endParaRPr lang="en-US" altLang="en-US" sz="1200" dirty="0"/>
          </a:p>
        </p:txBody>
      </p:sp>
    </p:spTree>
    <p:extLst>
      <p:ext uri="{BB962C8B-B14F-4D97-AF65-F5344CB8AC3E}">
        <p14:creationId xmlns:p14="http://schemas.microsoft.com/office/powerpoint/2010/main" val="1988489885"/>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Slide Image Placeholder 1"/>
          <p:cNvSpPr>
            <a:spLocks noGrp="1" noRot="1" noChangeAspect="1" noTextEdit="1"/>
          </p:cNvSpPr>
          <p:nvPr>
            <p:ph type="sldImg"/>
          </p:nvPr>
        </p:nvSpPr>
        <p:spPr>
          <a:ln/>
        </p:spPr>
      </p:sp>
      <p:sp>
        <p:nvSpPr>
          <p:cNvPr id="508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k.    Is there an unexplained decreased level of consciousness?</a:t>
            </a:r>
            <a:endParaRPr lang="en-IN" altLang="en-US" dirty="0">
              <a:latin typeface="Times New Roman" charset="0"/>
              <a:ea typeface="MS PGothic" charset="-128"/>
            </a:endParaRPr>
          </a:p>
          <a:p>
            <a:r>
              <a:rPr lang="en-US" altLang="en-US" dirty="0">
                <a:latin typeface="Times New Roman" charset="0"/>
                <a:ea typeface="MS PGothic" charset="-128"/>
              </a:rPr>
              <a:t>l.     Is the child clean and an appropriate weight for his or her age?</a:t>
            </a:r>
            <a:endParaRPr lang="en-IN" altLang="en-US" dirty="0">
              <a:latin typeface="Times New Roman" charset="0"/>
              <a:ea typeface="MS PGothic" charset="-128"/>
            </a:endParaRPr>
          </a:p>
          <a:p>
            <a:r>
              <a:rPr lang="en-US" altLang="en-US" dirty="0">
                <a:latin typeface="Times New Roman" charset="0"/>
                <a:ea typeface="MS PGothic" charset="-128"/>
              </a:rPr>
              <a:t>m.   Is there any rectal or vaginal bleeding?</a:t>
            </a:r>
            <a:endParaRPr lang="en-IN" altLang="en-US" dirty="0">
              <a:latin typeface="Times New Roman" charset="0"/>
              <a:ea typeface="MS PGothic" charset="-128"/>
            </a:endParaRPr>
          </a:p>
          <a:p>
            <a:r>
              <a:rPr lang="en-US" altLang="en-US" dirty="0">
                <a:latin typeface="Times New Roman" charset="0"/>
                <a:ea typeface="MS PGothic" charset="-128"/>
              </a:rPr>
              <a:t>n.    What does the home look like? Clean or dirty? Is it warm or cold? Is there food?</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508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B307022-77BC-2A4B-853B-0EFDD770268D}" type="slidenum">
              <a:rPr lang="en-US" altLang="en-US" sz="1200"/>
              <a:pPr eaLnBrk="1" hangingPunct="1"/>
              <a:t>200</a:t>
            </a:fld>
            <a:endParaRPr lang="en-US" altLang="en-US" sz="1200" dirty="0"/>
          </a:p>
        </p:txBody>
      </p:sp>
    </p:spTree>
    <p:extLst>
      <p:ext uri="{BB962C8B-B14F-4D97-AF65-F5344CB8AC3E}">
        <p14:creationId xmlns:p14="http://schemas.microsoft.com/office/powerpoint/2010/main" val="1408982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i="1" dirty="0">
              <a:latin typeface="Times New Roman" charset="0"/>
              <a:ea typeface="MS PGothic" charset="-128"/>
            </a:endParaRPr>
          </a:p>
          <a:p>
            <a:r>
              <a:rPr lang="en-US" altLang="en-US" dirty="0">
                <a:latin typeface="Times New Roman" charset="0"/>
                <a:ea typeface="MS PGothic" charset="-128"/>
              </a:rPr>
              <a:t>Patients With Special Challenges</a:t>
            </a:r>
          </a:p>
          <a:p>
            <a:r>
              <a:rPr lang="en-US" altLang="en-US" dirty="0">
                <a:latin typeface="Times New Roman" charset="0"/>
                <a:ea typeface="MS PGothic" charset="-128"/>
              </a:rPr>
              <a:t>• Recognizing and reporting abuse and neglect </a:t>
            </a:r>
          </a:p>
          <a:p>
            <a:endParaRPr lang="en-US" altLang="en-US" dirty="0">
              <a:latin typeface="Times New Roman" charset="0"/>
              <a:ea typeface="MS PGothic" charset="-128"/>
            </a:endParaRPr>
          </a:p>
        </p:txBody>
      </p:sp>
      <p:sp>
        <p:nvSpPr>
          <p:cNvPr id="293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4403499-2396-C64D-A6CC-5B5837158A6B}" type="slidenum">
              <a:rPr lang="en-US" altLang="en-US" sz="1200"/>
              <a:pPr eaLnBrk="1" hangingPunct="1"/>
              <a:t>3</a:t>
            </a:fld>
            <a:endParaRPr lang="en-US" altLang="en-US" sz="1200" dirty="0"/>
          </a:p>
        </p:txBody>
      </p:sp>
    </p:spTree>
    <p:extLst>
      <p:ext uri="{BB962C8B-B14F-4D97-AF65-F5344CB8AC3E}">
        <p14:creationId xmlns:p14="http://schemas.microsoft.com/office/powerpoint/2010/main" val="619313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a:ln/>
        </p:spPr>
      </p:sp>
      <p:sp>
        <p:nvSpPr>
          <p:cNvPr id="314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The toddler</a:t>
            </a:r>
          </a:p>
          <a:p>
            <a:r>
              <a:rPr lang="en-US" altLang="en-US" dirty="0">
                <a:latin typeface="Times New Roman" charset="0"/>
                <a:ea typeface="MS PGothic" charset="-128"/>
              </a:rPr>
              <a:t>       1.    After infancy, until 3 years of age, a child is called a toddler.</a:t>
            </a:r>
            <a:endParaRPr lang="en-IN" altLang="en-US" dirty="0">
              <a:latin typeface="Times New Roman" charset="0"/>
              <a:ea typeface="MS PGothic" charset="-128"/>
            </a:endParaRPr>
          </a:p>
          <a:p>
            <a:r>
              <a:rPr lang="en-US" altLang="en-US" dirty="0">
                <a:latin typeface="Times New Roman" charset="0"/>
                <a:ea typeface="MS PGothic" charset="-128"/>
              </a:rPr>
              <a:t>              a.   Toddlers experience rapid changes in growth and development.</a:t>
            </a:r>
            <a:endParaRPr lang="en-IN" altLang="en-US" dirty="0">
              <a:latin typeface="Times New Roman" charset="0"/>
              <a:ea typeface="MS PGothic" charset="-128"/>
            </a:endParaRPr>
          </a:p>
          <a:p>
            <a:r>
              <a:rPr lang="en-US" altLang="en-US" dirty="0">
                <a:latin typeface="Times New Roman" charset="0"/>
                <a:ea typeface="MS PGothic" charset="-128"/>
              </a:rPr>
              <a:t>       2.    12 to 18 months</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a.   Because they are explorers by nature and not afraid, injuries in this age group increase.</a:t>
            </a:r>
          </a:p>
          <a:p>
            <a:r>
              <a:rPr lang="en-US" sz="1200" kern="1200" dirty="0">
                <a:solidFill>
                  <a:schemeClr val="tx1"/>
                </a:solidFill>
                <a:effectLst/>
                <a:latin typeface="Times New Roman" pitchFamily="18" charset="0"/>
                <a:ea typeface="MS PGothic" pitchFamily="34" charset="-128"/>
                <a:cs typeface="MS PGothic" charset="0"/>
              </a:rPr>
              <a:t>              b.   Because of a lack of molars, they may not be able to fully chew their food, leading to increased risk of choking.</a:t>
            </a:r>
          </a:p>
          <a:p>
            <a:endParaRPr lang="en-US" altLang="en-US" dirty="0">
              <a:latin typeface="Times New Roman" charset="0"/>
              <a:ea typeface="MS PGothic" charset="-128"/>
            </a:endParaRPr>
          </a:p>
        </p:txBody>
      </p:sp>
      <p:sp>
        <p:nvSpPr>
          <p:cNvPr id="314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6F4AA0B-88E1-9E4F-A25B-54DC228DAA0F}" type="slidenum">
              <a:rPr lang="en-US" altLang="en-US" sz="1200"/>
              <a:pPr eaLnBrk="1" hangingPunct="1"/>
              <a:t>21</a:t>
            </a:fld>
            <a:endParaRPr lang="en-US" altLang="en-US" sz="1200" dirty="0"/>
          </a:p>
        </p:txBody>
      </p:sp>
    </p:spTree>
    <p:extLst>
      <p:ext uri="{BB962C8B-B14F-4D97-AF65-F5344CB8AC3E}">
        <p14:creationId xmlns:p14="http://schemas.microsoft.com/office/powerpoint/2010/main" val="871734313"/>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Slide Image Placeholder 1"/>
          <p:cNvSpPr>
            <a:spLocks noGrp="1" noRot="1" noChangeAspect="1" noTextEdit="1"/>
          </p:cNvSpPr>
          <p:nvPr>
            <p:ph type="sldImg"/>
          </p:nvPr>
        </p:nvSpPr>
        <p:spPr>
          <a:ln/>
        </p:spPr>
      </p:sp>
      <p:sp>
        <p:nvSpPr>
          <p:cNvPr id="509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The mnemonic CHILD ABUSE may help you remember the points to look for. </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509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7A6AB10-DBE7-9F49-AC34-5A12D608A796}" type="slidenum">
              <a:rPr lang="en-US" altLang="en-US" sz="1200"/>
              <a:pPr eaLnBrk="1" hangingPunct="1"/>
              <a:t>201</a:t>
            </a:fld>
            <a:endParaRPr lang="en-US" altLang="en-US" sz="1200" dirty="0"/>
          </a:p>
        </p:txBody>
      </p:sp>
    </p:spTree>
    <p:extLst>
      <p:ext uri="{BB962C8B-B14F-4D97-AF65-F5344CB8AC3E}">
        <p14:creationId xmlns:p14="http://schemas.microsoft.com/office/powerpoint/2010/main" val="468063398"/>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Slide Image Placeholder 1"/>
          <p:cNvSpPr>
            <a:spLocks noGrp="1" noRot="1" noChangeAspect="1" noTextEdit="1"/>
          </p:cNvSpPr>
          <p:nvPr>
            <p:ph type="sldImg"/>
          </p:nvPr>
        </p:nvSpPr>
        <p:spPr>
          <a:ln/>
        </p:spPr>
      </p:sp>
      <p:sp>
        <p:nvSpPr>
          <p:cNvPr id="510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5.    Bruises</a:t>
            </a:r>
            <a:endParaRPr lang="en-IN" altLang="en-US" dirty="0">
              <a:latin typeface="Times New Roman" charset="0"/>
              <a:ea typeface="MS PGothic" charset="-128"/>
            </a:endParaRPr>
          </a:p>
          <a:p>
            <a:r>
              <a:rPr lang="en-US" altLang="en-US" dirty="0">
                <a:latin typeface="Times New Roman" charset="0"/>
                <a:ea typeface="MS PGothic" charset="-128"/>
              </a:rPr>
              <a:t>       a.    Observe the color and location of any bruises.</a:t>
            </a:r>
            <a:endParaRPr lang="en-IN" altLang="en-US" dirty="0">
              <a:latin typeface="Times New Roman" charset="0"/>
              <a:ea typeface="MS PGothic" charset="-128"/>
            </a:endParaRPr>
          </a:p>
          <a:p>
            <a:r>
              <a:rPr lang="en-US" altLang="en-US" dirty="0">
                <a:latin typeface="Times New Roman" charset="0"/>
                <a:ea typeface="MS PGothic" charset="-128"/>
              </a:rPr>
              <a:t>       b.    Bruises to the back, buttocks, or face are suspicious and are usually inflicted by a person.</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510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66C5029-87B4-2548-B184-4FE18DC24FC2}" type="slidenum">
              <a:rPr lang="en-US" altLang="en-US" sz="1200"/>
              <a:pPr eaLnBrk="1" hangingPunct="1"/>
              <a:t>202</a:t>
            </a:fld>
            <a:endParaRPr lang="en-US" altLang="en-US" sz="1200" dirty="0"/>
          </a:p>
        </p:txBody>
      </p:sp>
    </p:spTree>
    <p:extLst>
      <p:ext uri="{BB962C8B-B14F-4D97-AF65-F5344CB8AC3E}">
        <p14:creationId xmlns:p14="http://schemas.microsoft.com/office/powerpoint/2010/main" val="508931225"/>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Slide Image Placeholder 1"/>
          <p:cNvSpPr>
            <a:spLocks noGrp="1" noRot="1" noChangeAspect="1" noTextEdit="1"/>
          </p:cNvSpPr>
          <p:nvPr>
            <p:ph type="sldImg"/>
          </p:nvPr>
        </p:nvSpPr>
        <p:spPr>
          <a:ln/>
        </p:spPr>
      </p:sp>
      <p:sp>
        <p:nvSpPr>
          <p:cNvPr id="512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Burns</a:t>
            </a:r>
          </a:p>
          <a:p>
            <a:r>
              <a:rPr lang="en-US" altLang="en-US" dirty="0">
                <a:latin typeface="Times New Roman" charset="0"/>
                <a:ea typeface="MS PGothic" charset="-128"/>
              </a:rPr>
              <a:t>       a.    Burns to the penis, testicles, vagina, or buttocks are usually inflicted by someone else.</a:t>
            </a:r>
            <a:endParaRPr lang="en-IN" altLang="en-US" dirty="0">
              <a:latin typeface="Times New Roman" charset="0"/>
              <a:ea typeface="MS PGothic" charset="-128"/>
            </a:endParaRPr>
          </a:p>
          <a:p>
            <a:r>
              <a:rPr lang="en-US" altLang="en-US" dirty="0">
                <a:latin typeface="Times New Roman" charset="0"/>
                <a:ea typeface="MS PGothic" charset="-128"/>
              </a:rPr>
              <a:t>       b.    Burns that encircle a hand or foot to look like a glove are usually inflicted by someone else.</a:t>
            </a:r>
            <a:endParaRPr lang="en-IN" altLang="en-US" dirty="0">
              <a:latin typeface="Times New Roman" charset="0"/>
              <a:ea typeface="MS PGothic" charset="-128"/>
            </a:endParaRPr>
          </a:p>
          <a:p>
            <a:r>
              <a:rPr lang="en-US" altLang="en-US" dirty="0">
                <a:latin typeface="Times New Roman" charset="0"/>
                <a:ea typeface="MS PGothic" charset="-128"/>
              </a:rPr>
              <a:t>              i.    Suspect abuse if the child has cigarette burns or grid pattern burns.</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512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6280601-6A08-B14F-8B4D-B653811F33B4}" type="slidenum">
              <a:rPr lang="en-US" altLang="en-US" sz="1200"/>
              <a:pPr eaLnBrk="1" hangingPunct="1"/>
              <a:t>203</a:t>
            </a:fld>
            <a:endParaRPr lang="en-US" altLang="en-US" sz="1200" dirty="0"/>
          </a:p>
        </p:txBody>
      </p:sp>
    </p:spTree>
    <p:extLst>
      <p:ext uri="{BB962C8B-B14F-4D97-AF65-F5344CB8AC3E}">
        <p14:creationId xmlns:p14="http://schemas.microsoft.com/office/powerpoint/2010/main" val="179732574"/>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Slide Image Placeholder 1"/>
          <p:cNvSpPr>
            <a:spLocks noGrp="1" noRot="1" noChangeAspect="1" noTextEdit="1"/>
          </p:cNvSpPr>
          <p:nvPr>
            <p:ph type="sldImg"/>
          </p:nvPr>
        </p:nvSpPr>
        <p:spPr>
          <a:ln/>
        </p:spPr>
      </p:sp>
      <p:sp>
        <p:nvSpPr>
          <p:cNvPr id="513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Fractures</a:t>
            </a:r>
          </a:p>
          <a:p>
            <a:r>
              <a:rPr lang="en-US" altLang="en-US" dirty="0">
                <a:latin typeface="Times New Roman" charset="0"/>
                <a:ea typeface="MS PGothic" charset="-128"/>
              </a:rPr>
              <a:t>       a.    Fractures of the humerus or femur do not normally occur without major trauma.</a:t>
            </a:r>
            <a:endParaRPr lang="en-IN" altLang="en-US" dirty="0">
              <a:latin typeface="Times New Roman" charset="0"/>
              <a:ea typeface="MS PGothic" charset="-128"/>
            </a:endParaRPr>
          </a:p>
          <a:p>
            <a:r>
              <a:rPr lang="en-US" altLang="en-US" dirty="0">
                <a:latin typeface="Times New Roman" charset="0"/>
                <a:ea typeface="MS PGothic" charset="-128"/>
              </a:rPr>
              <a:t>       b.    Falls from a bed are not usually associated with fractures.</a:t>
            </a:r>
            <a:endParaRPr lang="en-IN" altLang="en-US" dirty="0">
              <a:latin typeface="Times New Roman" charset="0"/>
              <a:ea typeface="MS PGothic"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c.    Maintain an index of suspicious if an infant or young child sustains a femur fracture or a complete fracture of any bone.</a:t>
            </a:r>
          </a:p>
          <a:p>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513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C0C93B7-1498-6442-9900-4C5CF775501D}" type="slidenum">
              <a:rPr lang="en-US" altLang="en-US" sz="1200"/>
              <a:pPr eaLnBrk="1" hangingPunct="1"/>
              <a:t>204</a:t>
            </a:fld>
            <a:endParaRPr lang="en-US" altLang="en-US" sz="1200" dirty="0"/>
          </a:p>
        </p:txBody>
      </p:sp>
    </p:spTree>
    <p:extLst>
      <p:ext uri="{BB962C8B-B14F-4D97-AF65-F5344CB8AC3E}">
        <p14:creationId xmlns:p14="http://schemas.microsoft.com/office/powerpoint/2010/main" val="1403363536"/>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Slide Image Placeholder 1"/>
          <p:cNvSpPr>
            <a:spLocks noGrp="1" noRot="1" noChangeAspect="1" noTextEdit="1"/>
          </p:cNvSpPr>
          <p:nvPr>
            <p:ph type="sldImg"/>
          </p:nvPr>
        </p:nvSpPr>
        <p:spPr>
          <a:ln/>
        </p:spPr>
      </p:sp>
      <p:sp>
        <p:nvSpPr>
          <p:cNvPr id="514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7.    Shaken baby syndrome</a:t>
            </a:r>
          </a:p>
          <a:p>
            <a:r>
              <a:rPr lang="en-US" altLang="en-US" dirty="0">
                <a:latin typeface="Times New Roman" charset="0"/>
                <a:ea typeface="MS PGothic" charset="-128"/>
              </a:rPr>
              <a:t>       a.   Infants may sustain life-threatening head trauma by being shaken or struck in the head.</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b.   There is bleeding within the head and damage to the cervical spine resulting from forceful shaking.</a:t>
            </a:r>
          </a:p>
          <a:p>
            <a:endParaRPr lang="en-US" altLang="en-US" dirty="0">
              <a:latin typeface="Times New Roman" charset="0"/>
              <a:ea typeface="MS PGothic" charset="-128"/>
            </a:endParaRPr>
          </a:p>
        </p:txBody>
      </p:sp>
      <p:sp>
        <p:nvSpPr>
          <p:cNvPr id="514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41BD722-4EC6-1A48-B227-140E063B3DA9}" type="slidenum">
              <a:rPr lang="en-US" altLang="en-US" sz="1200"/>
              <a:pPr eaLnBrk="1" hangingPunct="1"/>
              <a:t>205</a:t>
            </a:fld>
            <a:endParaRPr lang="en-US" altLang="en-US" sz="1200" dirty="0"/>
          </a:p>
        </p:txBody>
      </p:sp>
    </p:spTree>
    <p:extLst>
      <p:ext uri="{BB962C8B-B14F-4D97-AF65-F5344CB8AC3E}">
        <p14:creationId xmlns:p14="http://schemas.microsoft.com/office/powerpoint/2010/main" val="518054551"/>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Slide Image Placeholder 1"/>
          <p:cNvSpPr>
            <a:spLocks noGrp="1" noRot="1" noChangeAspect="1" noTextEdit="1"/>
          </p:cNvSpPr>
          <p:nvPr>
            <p:ph type="sldImg"/>
          </p:nvPr>
        </p:nvSpPr>
        <p:spPr>
          <a:ln/>
        </p:spPr>
      </p:sp>
      <p:sp>
        <p:nvSpPr>
          <p:cNvPr id="515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8.    Neglect</a:t>
            </a:r>
          </a:p>
          <a:p>
            <a:r>
              <a:rPr lang="en-US" altLang="en-US" dirty="0">
                <a:latin typeface="Times New Roman" charset="0"/>
                <a:ea typeface="MS PGothic" charset="-128"/>
              </a:rPr>
              <a:t>       a.    Refusal or failure on the part of the caregiver to provide life necessities.</a:t>
            </a:r>
            <a:endParaRPr lang="en-IN" altLang="en-US" dirty="0">
              <a:latin typeface="Times New Roman" charset="0"/>
              <a:ea typeface="MS PGothic" charset="-128"/>
            </a:endParaRPr>
          </a:p>
          <a:p>
            <a:r>
              <a:rPr lang="en-US" altLang="en-US" dirty="0">
                <a:latin typeface="Times New Roman" charset="0"/>
                <a:ea typeface="MS PGothic" charset="-128"/>
              </a:rPr>
              <a:t>       b.    Children who are neglected are often dirty, too thin, or appear developmentally delayed because of lack of stimulation.</a:t>
            </a:r>
            <a:endParaRPr lang="en-IN" altLang="en-US" dirty="0">
              <a:latin typeface="Times New Roman" charset="0"/>
              <a:ea typeface="MS PGothic" charset="-128"/>
            </a:endParaRPr>
          </a:p>
          <a:p>
            <a:r>
              <a:rPr lang="en-US" altLang="en-US" dirty="0">
                <a:latin typeface="Times New Roman" charset="0"/>
                <a:ea typeface="MS PGothic" charset="-128"/>
              </a:rPr>
              <a:t>		</a:t>
            </a:r>
          </a:p>
          <a:p>
            <a:endParaRPr lang="en-US" altLang="en-US" dirty="0">
              <a:latin typeface="Times New Roman" charset="0"/>
              <a:ea typeface="MS PGothic" charset="-128"/>
            </a:endParaRPr>
          </a:p>
        </p:txBody>
      </p:sp>
      <p:sp>
        <p:nvSpPr>
          <p:cNvPr id="515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3EEEA69-2BA8-A849-94BF-30B4A01942E0}" type="slidenum">
              <a:rPr lang="en-US" altLang="en-US" sz="1200"/>
              <a:pPr eaLnBrk="1" hangingPunct="1"/>
              <a:t>206</a:t>
            </a:fld>
            <a:endParaRPr lang="en-US" altLang="en-US" sz="1200" dirty="0"/>
          </a:p>
        </p:txBody>
      </p:sp>
    </p:spTree>
    <p:extLst>
      <p:ext uri="{BB962C8B-B14F-4D97-AF65-F5344CB8AC3E}">
        <p14:creationId xmlns:p14="http://schemas.microsoft.com/office/powerpoint/2010/main" val="1044133719"/>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Slide Image Placeholder 1"/>
          <p:cNvSpPr>
            <a:spLocks noGrp="1" noRot="1" noChangeAspect="1" noTextEdit="1"/>
          </p:cNvSpPr>
          <p:nvPr>
            <p:ph type="sldImg"/>
          </p:nvPr>
        </p:nvSpPr>
        <p:spPr>
          <a:ln/>
        </p:spPr>
      </p:sp>
      <p:sp>
        <p:nvSpPr>
          <p:cNvPr id="516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Symptoms and other indicators of abuse</a:t>
            </a:r>
          </a:p>
          <a:p>
            <a:r>
              <a:rPr lang="en-US" altLang="en-US" dirty="0">
                <a:latin typeface="Times New Roman" charset="0"/>
                <a:ea typeface="MS PGothic" charset="-128"/>
              </a:rPr>
              <a:t>       1.    Abused children may appear withdrawn, fearful, or hostile.</a:t>
            </a:r>
            <a:endParaRPr lang="en-IN" altLang="en-US" dirty="0">
              <a:latin typeface="Times New Roman" charset="0"/>
              <a:ea typeface="MS PGothic" charset="-128"/>
            </a:endParaRPr>
          </a:p>
          <a:p>
            <a:r>
              <a:rPr lang="en-US" altLang="en-US" dirty="0">
                <a:latin typeface="Times New Roman" charset="0"/>
                <a:ea typeface="MS PGothic" charset="-128"/>
              </a:rPr>
              <a:t>              a.    Be concerned if a child does not want to discuss how an injury occurred.</a:t>
            </a:r>
            <a:endParaRPr lang="en-IN" altLang="en-US" dirty="0">
              <a:latin typeface="Times New Roman" charset="0"/>
              <a:ea typeface="MS PGothic" charset="-128"/>
            </a:endParaRPr>
          </a:p>
          <a:p>
            <a:r>
              <a:rPr lang="en-US" altLang="en-US" dirty="0">
                <a:latin typeface="Times New Roman" charset="0"/>
                <a:ea typeface="MS PGothic" charset="-128"/>
              </a:rPr>
              <a:t>       2.    Occasionally, the parent or caregiver will reveal a history of “accidents.”</a:t>
            </a:r>
            <a:endParaRPr lang="en-IN" altLang="en-US" dirty="0">
              <a:latin typeface="Times New Roman" charset="0"/>
              <a:ea typeface="MS PGothic" charset="-128"/>
            </a:endParaRPr>
          </a:p>
          <a:p>
            <a:r>
              <a:rPr lang="en-US" altLang="en-US" dirty="0">
                <a:latin typeface="Times New Roman" charset="0"/>
                <a:ea typeface="MS PGothic" charset="-128"/>
              </a:rPr>
              <a:t>              a.    Be alert for conflicting stories or a lack of concern from the caregiver.</a:t>
            </a:r>
            <a:endParaRPr lang="en-IN" altLang="en-US" dirty="0">
              <a:latin typeface="Times New Roman" charset="0"/>
              <a:ea typeface="MS PGothic" charset="-128"/>
            </a:endParaRPr>
          </a:p>
          <a:p>
            <a:r>
              <a:rPr lang="en-US" altLang="en-US" dirty="0">
                <a:latin typeface="Times New Roman" charset="0"/>
                <a:ea typeface="MS PGothic" charset="-128"/>
              </a:rPr>
              <a:t>              b.    The abuser may be a parent, caregiver, relative, or friend of the family.</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516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B374F92-31F7-1A4A-ABAD-4962BAEFCE18}" type="slidenum">
              <a:rPr lang="en-US" altLang="en-US" sz="1200"/>
              <a:pPr eaLnBrk="1" hangingPunct="1"/>
              <a:t>207</a:t>
            </a:fld>
            <a:endParaRPr lang="en-US" altLang="en-US" sz="1200" dirty="0"/>
          </a:p>
        </p:txBody>
      </p:sp>
    </p:spTree>
    <p:extLst>
      <p:ext uri="{BB962C8B-B14F-4D97-AF65-F5344CB8AC3E}">
        <p14:creationId xmlns:p14="http://schemas.microsoft.com/office/powerpoint/2010/main" val="1666535596"/>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Slide Image Placeholder 1"/>
          <p:cNvSpPr>
            <a:spLocks noGrp="1" noRot="1" noChangeAspect="1" noTextEdit="1"/>
          </p:cNvSpPr>
          <p:nvPr>
            <p:ph type="sldImg"/>
          </p:nvPr>
        </p:nvSpPr>
        <p:spPr>
          <a:ln/>
        </p:spPr>
      </p:sp>
      <p:sp>
        <p:nvSpPr>
          <p:cNvPr id="517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EMTs in all states must report suspected abuse.</a:t>
            </a:r>
            <a:endParaRPr lang="en-IN" altLang="en-US" dirty="0">
              <a:latin typeface="Times New Roman" charset="0"/>
              <a:ea typeface="MS PGothic" charset="-128"/>
            </a:endParaRPr>
          </a:p>
          <a:p>
            <a:r>
              <a:rPr lang="en-US" altLang="en-US" dirty="0">
                <a:latin typeface="Times New Roman" charset="0"/>
                <a:ea typeface="MS PGothic" charset="-128"/>
              </a:rPr>
              <a:t>       a.    Most states have special forms to do so.</a:t>
            </a:r>
            <a:endParaRPr lang="en-IN" altLang="en-US" dirty="0">
              <a:latin typeface="Times New Roman" charset="0"/>
              <a:ea typeface="MS PGothic" charset="-128"/>
            </a:endParaRPr>
          </a:p>
          <a:p>
            <a:r>
              <a:rPr lang="en-US" altLang="en-US" dirty="0">
                <a:latin typeface="Times New Roman" charset="0"/>
                <a:ea typeface="MS PGothic" charset="-128"/>
              </a:rPr>
              <a:t>       b.    Supervisors are generally forbidden to interfere with the reporting of suspected abuse.</a:t>
            </a:r>
            <a:endParaRPr lang="en-IN" altLang="en-US" dirty="0">
              <a:latin typeface="Times New Roman" charset="0"/>
              <a:ea typeface="MS PGothic" charset="-128"/>
            </a:endParaRPr>
          </a:p>
          <a:p>
            <a:r>
              <a:rPr lang="en-US" altLang="en-US" dirty="0">
                <a:latin typeface="Times New Roman" charset="0"/>
                <a:ea typeface="MS PGothic" charset="-128"/>
              </a:rPr>
              <a:t>       c.    Law enforcement and child protection services will determine whether there is abuse.</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517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42F3E3A-F97C-9C4D-8E17-BDBD35AA0B5E}" type="slidenum">
              <a:rPr lang="en-US" altLang="en-US" sz="1200"/>
              <a:pPr eaLnBrk="1" hangingPunct="1"/>
              <a:t>208</a:t>
            </a:fld>
            <a:endParaRPr lang="en-US" altLang="en-US" sz="1200" dirty="0"/>
          </a:p>
        </p:txBody>
      </p:sp>
    </p:spTree>
    <p:extLst>
      <p:ext uri="{BB962C8B-B14F-4D97-AF65-F5344CB8AC3E}">
        <p14:creationId xmlns:p14="http://schemas.microsoft.com/office/powerpoint/2010/main" val="1982037798"/>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Slide Image Placeholder 1"/>
          <p:cNvSpPr>
            <a:spLocks noGrp="1" noRot="1" noChangeAspect="1" noTextEdit="1"/>
          </p:cNvSpPr>
          <p:nvPr>
            <p:ph type="sldImg"/>
          </p:nvPr>
        </p:nvSpPr>
        <p:spPr>
          <a:ln/>
        </p:spPr>
      </p:sp>
      <p:sp>
        <p:nvSpPr>
          <p:cNvPr id="518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Sexual abuse</a:t>
            </a:r>
          </a:p>
          <a:p>
            <a:r>
              <a:rPr lang="en-US" altLang="en-US" dirty="0">
                <a:latin typeface="Times New Roman" charset="0"/>
                <a:ea typeface="MS PGothic" charset="-128"/>
              </a:rPr>
              <a:t>       1.     Children of any age and of either gender can be victims of sexual abuse.</a:t>
            </a:r>
            <a:endParaRPr lang="en-IN" altLang="en-US" dirty="0">
              <a:latin typeface="Times New Roman" charset="0"/>
              <a:ea typeface="MS PGothic" charset="-128"/>
            </a:endParaRPr>
          </a:p>
          <a:p>
            <a:r>
              <a:rPr lang="en-US" altLang="en-US" dirty="0">
                <a:latin typeface="Times New Roman" charset="0"/>
                <a:ea typeface="MS PGothic" charset="-128"/>
              </a:rPr>
              <a:t>               a.    Maintain an index of suspicion regardless of the patient’s social or economic situation.		</a:t>
            </a:r>
            <a:endParaRPr lang="en-IN" altLang="en-US" dirty="0">
              <a:latin typeface="Times New Roman" charset="0"/>
              <a:ea typeface="MS PGothic" charset="-128"/>
            </a:endParaRPr>
          </a:p>
          <a:p>
            <a:r>
              <a:rPr lang="en-US" altLang="en-US" dirty="0">
                <a:latin typeface="Times New Roman" charset="0"/>
                <a:ea typeface="MS PGothic" charset="-128"/>
              </a:rPr>
              <a:t>        2.    Assessment</a:t>
            </a:r>
            <a:endParaRPr lang="en-IN" altLang="en-US" dirty="0">
              <a:latin typeface="Times New Roman" charset="0"/>
              <a:ea typeface="MS PGothic" charset="-128"/>
            </a:endParaRPr>
          </a:p>
          <a:p>
            <a:r>
              <a:rPr lang="en-US" altLang="en-US" dirty="0">
                <a:latin typeface="Times New Roman" charset="0"/>
                <a:ea typeface="MS PGothic" charset="-128"/>
              </a:rPr>
              <a:t>               a.    Should be limited to determining the type of dressing any injuries require.</a:t>
            </a:r>
            <a:endParaRPr lang="en-IN" altLang="en-US" dirty="0">
              <a:latin typeface="Times New Roman" charset="0"/>
              <a:ea typeface="MS PGothic" charset="-128"/>
            </a:endParaRPr>
          </a:p>
          <a:p>
            <a:r>
              <a:rPr lang="en-US" altLang="en-US" dirty="0">
                <a:latin typeface="Times New Roman" charset="0"/>
                <a:ea typeface="MS PGothic" charset="-128"/>
              </a:rPr>
              <a:t>               b.    Treat any bruises or fractures as well.</a:t>
            </a:r>
            <a:endParaRPr lang="en-IN" altLang="en-US" dirty="0">
              <a:latin typeface="Times New Roman" charset="0"/>
              <a:ea typeface="MS PGothic" charset="-128"/>
            </a:endParaRPr>
          </a:p>
          <a:p>
            <a:r>
              <a:rPr lang="en-US" altLang="en-US" dirty="0">
                <a:latin typeface="Times New Roman" charset="0"/>
                <a:ea typeface="MS PGothic" charset="-128"/>
              </a:rPr>
              <a:t>               c.    Do not examine the genitalia of a young child unless there is evidence of bleeding or there is any injury that must be treated.</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518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14C7342-E5B1-C442-B39C-740D6BB4D628}" type="slidenum">
              <a:rPr lang="en-US" altLang="en-US" sz="1200"/>
              <a:pPr eaLnBrk="1" hangingPunct="1"/>
              <a:t>209</a:t>
            </a:fld>
            <a:endParaRPr lang="en-US" altLang="en-US" sz="1200" dirty="0"/>
          </a:p>
        </p:txBody>
      </p:sp>
    </p:spTree>
    <p:extLst>
      <p:ext uri="{BB962C8B-B14F-4D97-AF65-F5344CB8AC3E}">
        <p14:creationId xmlns:p14="http://schemas.microsoft.com/office/powerpoint/2010/main" val="342938722"/>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Slide Image Placeholder 1"/>
          <p:cNvSpPr>
            <a:spLocks noGrp="1" noRot="1" noChangeAspect="1" noTextEdit="1"/>
          </p:cNvSpPr>
          <p:nvPr>
            <p:ph type="sldImg"/>
          </p:nvPr>
        </p:nvSpPr>
        <p:spPr>
          <a:ln/>
        </p:spPr>
      </p:sp>
      <p:sp>
        <p:nvSpPr>
          <p:cNvPr id="519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Do not allow the child to wash, urinate, or defecate before a physician completes a physical examination.</a:t>
            </a:r>
            <a:endParaRPr lang="en-IN" altLang="en-US" dirty="0">
              <a:latin typeface="Times New Roman" charset="0"/>
              <a:ea typeface="MS PGothic" charset="-128"/>
            </a:endParaRPr>
          </a:p>
          <a:p>
            <a:r>
              <a:rPr lang="en-US" altLang="en-US" dirty="0">
                <a:latin typeface="Times New Roman" charset="0"/>
                <a:ea typeface="MS PGothic" charset="-128"/>
              </a:rPr>
              <a:t>e.    Ensure that an EMT or police officer of the same gender remains with the child, unless locating one will delay transport.</a:t>
            </a:r>
            <a:endParaRPr lang="en-IN" altLang="en-US" dirty="0">
              <a:latin typeface="Times New Roman" charset="0"/>
              <a:ea typeface="MS PGothic" charset="-128"/>
            </a:endParaRPr>
          </a:p>
          <a:p>
            <a:r>
              <a:rPr lang="en-US" altLang="en-US" dirty="0">
                <a:latin typeface="Times New Roman" charset="0"/>
                <a:ea typeface="MS PGothic" charset="-128"/>
              </a:rPr>
              <a:t>f.     Maintain professional composure the entire time.</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519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4989E63-C1BD-3041-81FF-2FF9065D87E5}" type="slidenum">
              <a:rPr lang="en-US" altLang="en-US" sz="1200"/>
              <a:pPr eaLnBrk="1" hangingPunct="1"/>
              <a:t>210</a:t>
            </a:fld>
            <a:endParaRPr lang="en-US" altLang="en-US" sz="1200" dirty="0"/>
          </a:p>
        </p:txBody>
      </p:sp>
    </p:spTree>
    <p:extLst>
      <p:ext uri="{BB962C8B-B14F-4D97-AF65-F5344CB8AC3E}">
        <p14:creationId xmlns:p14="http://schemas.microsoft.com/office/powerpoint/2010/main" val="2072475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ln/>
        </p:spPr>
      </p:sp>
      <p:sp>
        <p:nvSpPr>
          <p:cNvPr id="317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4.    Assessment</a:t>
            </a:r>
            <a:endParaRPr lang="en-IN" altLang="en-US" dirty="0">
              <a:latin typeface="Times New Roman" charset="0"/>
              <a:ea typeface="MS PGothic" charset="-128"/>
            </a:endParaRPr>
          </a:p>
          <a:p>
            <a:r>
              <a:rPr lang="en-US" altLang="en-US" dirty="0">
                <a:latin typeface="Times New Roman" charset="0"/>
                <a:ea typeface="MS PGothic" charset="-128"/>
              </a:rPr>
              <a:t>       a.    May have stranger anxiety.</a:t>
            </a:r>
            <a:endParaRPr lang="en-IN" altLang="en-US" dirty="0">
              <a:latin typeface="Times New Roman" charset="0"/>
              <a:ea typeface="MS PGothic" charset="-128"/>
            </a:endParaRPr>
          </a:p>
          <a:p>
            <a:r>
              <a:rPr lang="en-US" altLang="en-US" dirty="0">
                <a:latin typeface="Times New Roman" charset="0"/>
                <a:ea typeface="MS PGothic" charset="-128"/>
              </a:rPr>
              <a:t>       b.    May resist separation from caregiver.</a:t>
            </a:r>
            <a:endParaRPr lang="en-IN" altLang="en-US" dirty="0">
              <a:latin typeface="Times New Roman" charset="0"/>
              <a:ea typeface="MS PGothic" charset="-128"/>
            </a:endParaRPr>
          </a:p>
          <a:p>
            <a:r>
              <a:rPr lang="en-US" altLang="en-US" dirty="0">
                <a:latin typeface="Times New Roman" charset="0"/>
                <a:ea typeface="MS PGothic" charset="-128"/>
              </a:rPr>
              <a:t>       c.    Demonstrate the assessment on a doll or stuffed animal first if possible.</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May be unhappy about being restrained or held for procedures</a:t>
            </a:r>
            <a:endParaRPr lang="en-IN" altLang="en-US" dirty="0">
              <a:latin typeface="Times New Roman" charset="0"/>
              <a:ea typeface="MS PGothic" charset="-128"/>
            </a:endParaRPr>
          </a:p>
          <a:p>
            <a:r>
              <a:rPr lang="en-US" altLang="en-US" dirty="0">
                <a:latin typeface="Times New Roman" charset="0"/>
                <a:ea typeface="MS PGothic" charset="-128"/>
              </a:rPr>
              <a:t>       e.    Toddlers can have a hard time describing or localizing pain.</a:t>
            </a:r>
            <a:endParaRPr lang="en-IN" altLang="en-US" dirty="0">
              <a:latin typeface="Times New Roman" charset="0"/>
              <a:ea typeface="MS PGothic" charset="-128"/>
            </a:endParaRPr>
          </a:p>
          <a:p>
            <a:r>
              <a:rPr lang="en-US" altLang="en-US" dirty="0">
                <a:latin typeface="Times New Roman" charset="0"/>
                <a:ea typeface="MS PGothic" charset="-128"/>
              </a:rPr>
              <a:t>              i.    Use visual clues or Wong-Baker FACES pain scale.</a:t>
            </a:r>
            <a:endParaRPr lang="en-IN" altLang="en-US" dirty="0">
              <a:latin typeface="Times New Roman" charset="0"/>
              <a:ea typeface="MS PGothic" charset="-128"/>
            </a:endParaRPr>
          </a:p>
          <a:p>
            <a:r>
              <a:rPr lang="en-US" altLang="en-US" dirty="0">
                <a:latin typeface="Times New Roman" charset="0"/>
                <a:ea typeface="MS PGothic" charset="-128"/>
              </a:rPr>
              <a:t>       f.     They may be distracted by a toy.</a:t>
            </a:r>
            <a:endParaRPr lang="en-IN" altLang="en-US" dirty="0">
              <a:latin typeface="Times New Roman" charset="0"/>
              <a:ea typeface="MS PGothic" charset="-128"/>
            </a:endParaRPr>
          </a:p>
          <a:p>
            <a:r>
              <a:rPr lang="en-US" altLang="en-US" dirty="0">
                <a:latin typeface="Times New Roman" charset="0"/>
                <a:ea typeface="MS PGothic" charset="-128"/>
              </a:rPr>
              <a:t>       g.    Begin your assessment at the feet or away from the location of pain, if possible.</a:t>
            </a:r>
            <a:endParaRPr lang="en-IN" altLang="en-US" dirty="0">
              <a:latin typeface="Times New Roman" charset="0"/>
              <a:ea typeface="MS PGothic" charset="-128"/>
            </a:endParaRPr>
          </a:p>
          <a:p>
            <a:r>
              <a:rPr lang="en-US" altLang="en-US" dirty="0">
                <a:latin typeface="Times New Roman" charset="0"/>
                <a:ea typeface="MS PGothic" charset="-128"/>
              </a:rPr>
              <a:t>       h.    Persistent crying or irritability can be a symptom of serious illness or injury.</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Previous medical experiences may lead to hesitation toward you.</a:t>
            </a:r>
            <a:endParaRPr lang="en-IN" altLang="en-US" dirty="0">
              <a:latin typeface="Times New Roman" charset="0"/>
              <a:ea typeface="MS PGothic"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S PGothic" charset="0"/>
              </a:rPr>
              <a:t>       j.     If a parent or caregiver is unavailable, reassure the child using simple words and a calm, soothing voice.</a:t>
            </a: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317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5C01AF5-7CED-5B44-B5A5-3B1C5A86FA4C}" type="slidenum">
              <a:rPr lang="en-US" altLang="en-US" sz="1200"/>
              <a:pPr eaLnBrk="1" hangingPunct="1"/>
              <a:t>22</a:t>
            </a:fld>
            <a:endParaRPr lang="en-US" altLang="en-US" sz="1200" dirty="0"/>
          </a:p>
        </p:txBody>
      </p:sp>
    </p:spTree>
    <p:extLst>
      <p:ext uri="{BB962C8B-B14F-4D97-AF65-F5344CB8AC3E}">
        <p14:creationId xmlns:p14="http://schemas.microsoft.com/office/powerpoint/2010/main" val="950972207"/>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Slide Image Placeholder 1"/>
          <p:cNvSpPr>
            <a:spLocks noGrp="1" noRot="1" noChangeAspect="1" noTextEdit="1"/>
          </p:cNvSpPr>
          <p:nvPr>
            <p:ph type="sldImg"/>
          </p:nvPr>
        </p:nvSpPr>
        <p:spPr>
          <a:ln/>
        </p:spPr>
      </p:sp>
      <p:sp>
        <p:nvSpPr>
          <p:cNvPr id="520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Obtain as much information as possible from the child and any witnesses.</a:t>
            </a:r>
            <a:endParaRPr lang="en-IN" altLang="en-US" dirty="0">
              <a:latin typeface="Times New Roman" charset="0"/>
              <a:ea typeface="MS PGothic" charset="-128"/>
            </a:endParaRPr>
          </a:p>
          <a:p>
            <a:r>
              <a:rPr lang="en-US" altLang="en-US" dirty="0">
                <a:latin typeface="Times New Roman" charset="0"/>
                <a:ea typeface="MS PGothic" charset="-128"/>
              </a:rPr>
              <a:t>h.    Transport all children who are victims of sexual assault.</a:t>
            </a:r>
            <a:endParaRPr lang="en-IN" altLang="en-US" dirty="0">
              <a:latin typeface="Times New Roman" charset="0"/>
              <a:ea typeface="MS PGothic" charset="-128"/>
            </a:endParaRPr>
          </a:p>
          <a:p>
            <a:r>
              <a:rPr lang="en-US" altLang="en-US" dirty="0">
                <a:latin typeface="Times New Roman" charset="0"/>
                <a:ea typeface="MS PGothic" charset="-128"/>
              </a:rPr>
              <a:t>i.     Sexual abuse is a crime. </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520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8DAE5CD-D94B-CD41-B195-04B0597F7637}" type="slidenum">
              <a:rPr lang="en-US" altLang="en-US" sz="1200"/>
              <a:pPr eaLnBrk="1" hangingPunct="1"/>
              <a:t>211</a:t>
            </a:fld>
            <a:endParaRPr lang="en-US" altLang="en-US" sz="1200" dirty="0"/>
          </a:p>
        </p:txBody>
      </p:sp>
    </p:spTree>
    <p:extLst>
      <p:ext uri="{BB962C8B-B14F-4D97-AF65-F5344CB8AC3E}">
        <p14:creationId xmlns:p14="http://schemas.microsoft.com/office/powerpoint/2010/main" val="2062709978"/>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Image Placeholder 1"/>
          <p:cNvSpPr>
            <a:spLocks noGrp="1" noRot="1" noChangeAspect="1" noTextEdit="1"/>
          </p:cNvSpPr>
          <p:nvPr>
            <p:ph type="sldImg"/>
          </p:nvPr>
        </p:nvSpPr>
        <p:spPr>
          <a:ln/>
        </p:spPr>
      </p:sp>
      <p:sp>
        <p:nvSpPr>
          <p:cNvPr id="521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XVII. Sudden Unexpected Infant Death and Sudden Infant Death Syndrome</a:t>
            </a:r>
          </a:p>
          <a:p>
            <a:r>
              <a:rPr lang="en-US" altLang="en-US" dirty="0">
                <a:latin typeface="Times New Roman" charset="0"/>
                <a:ea typeface="MS PGothic" charset="-128"/>
              </a:rPr>
              <a:t>A.    </a:t>
            </a:r>
            <a:r>
              <a:rPr lang="en-US" sz="1200" b="0" kern="1200" dirty="0">
                <a:solidFill>
                  <a:schemeClr val="tx1"/>
                </a:solidFill>
                <a:effectLst/>
                <a:latin typeface="Times New Roman" pitchFamily="18" charset="0"/>
                <a:ea typeface="MS PGothic" pitchFamily="34" charset="-128"/>
                <a:cs typeface="MS PGothic" charset="0"/>
              </a:rPr>
              <a:t>The sudden unexpected infant death (SUID) refers to a sudden unexpected death where the cause is not known until an investigation is conducted. One of the causes of  SUID is sudden infant death syndrome (SIDS), which results in death that cannot be explained by another cause.</a:t>
            </a:r>
          </a:p>
          <a:p>
            <a:endParaRPr lang="en-US" altLang="en-US" dirty="0">
              <a:latin typeface="Times New Roman" charset="0"/>
              <a:ea typeface="MS PGothic" charset="-128"/>
            </a:endParaRPr>
          </a:p>
        </p:txBody>
      </p:sp>
      <p:sp>
        <p:nvSpPr>
          <p:cNvPr id="521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FED8EB6-1DEE-EF42-B087-F5EA579018C9}" type="slidenum">
              <a:rPr lang="en-US" altLang="en-US" sz="1200"/>
              <a:pPr eaLnBrk="1" hangingPunct="1"/>
              <a:t>212</a:t>
            </a:fld>
            <a:endParaRPr lang="en-US" altLang="en-US" sz="1200" dirty="0"/>
          </a:p>
        </p:txBody>
      </p:sp>
    </p:spTree>
    <p:extLst>
      <p:ext uri="{BB962C8B-B14F-4D97-AF65-F5344CB8AC3E}">
        <p14:creationId xmlns:p14="http://schemas.microsoft.com/office/powerpoint/2010/main" val="719974368"/>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Image Placeholder 1"/>
          <p:cNvSpPr>
            <a:spLocks noGrp="1" noRot="1" noChangeAspect="1" noTextEdit="1"/>
          </p:cNvSpPr>
          <p:nvPr>
            <p:ph type="sldImg"/>
          </p:nvPr>
        </p:nvSpPr>
        <p:spPr>
          <a:ln/>
        </p:spPr>
      </p:sp>
      <p:sp>
        <p:nvSpPr>
          <p:cNvPr id="521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1.    About 3,500 infants die of SIDS annually. </a:t>
            </a:r>
            <a:endParaRPr lang="en-IN" altLang="en-US" dirty="0">
              <a:latin typeface="Times New Roman" charset="0"/>
              <a:ea typeface="MS PGothic" charset="-128"/>
            </a:endParaRPr>
          </a:p>
          <a:p>
            <a:r>
              <a:rPr lang="en-US" altLang="en-US" dirty="0">
                <a:latin typeface="Times New Roman" charset="0"/>
                <a:ea typeface="MS PGothic" charset="-128"/>
              </a:rPr>
              <a:t>       a.    The American Academy of Pediatrics recommends that a baby be placed on his or her back on a firm mattress, in a crib that is free of bumpers, blankets, and toys. </a:t>
            </a:r>
            <a:endParaRPr lang="en-IN" altLang="en-US" dirty="0">
              <a:latin typeface="Times New Roman" charset="0"/>
              <a:ea typeface="MS PGothic" charset="-128"/>
            </a:endParaRPr>
          </a:p>
          <a:p>
            <a:r>
              <a:rPr lang="en-US" altLang="en-US" dirty="0">
                <a:latin typeface="Times New Roman" charset="0"/>
                <a:ea typeface="MS PGothic" charset="-128"/>
              </a:rPr>
              <a:t>       b.    The CDC recommends having the baby sleep in the same room, but not the same bed, chair, or sofa, as an adult.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c.</a:t>
            </a:r>
            <a:r>
              <a:rPr lang="en-US" sz="1200" kern="1200" dirty="0">
                <a:solidFill>
                  <a:schemeClr val="tx1"/>
                </a:solidFill>
                <a:effectLst/>
                <a:latin typeface="Times New Roman" pitchFamily="18" charset="0"/>
                <a:ea typeface="MS PGothic" pitchFamily="34" charset="-128"/>
                <a:cs typeface="MS PGothic" charset="0"/>
              </a:rPr>
              <a:t>    Breastfeeding and use of a pacifier are also associated with a lower risk of SIDS.</a:t>
            </a:r>
          </a:p>
          <a:p>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521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FED8EB6-1DEE-EF42-B087-F5EA579018C9}" type="slidenum">
              <a:rPr lang="en-US" altLang="en-US" sz="1200"/>
              <a:pPr eaLnBrk="1" hangingPunct="1"/>
              <a:t>213</a:t>
            </a:fld>
            <a:endParaRPr lang="en-US" altLang="en-US" sz="1200" dirty="0"/>
          </a:p>
        </p:txBody>
      </p:sp>
    </p:spTree>
    <p:extLst>
      <p:ext uri="{BB962C8B-B14F-4D97-AF65-F5344CB8AC3E}">
        <p14:creationId xmlns:p14="http://schemas.microsoft.com/office/powerpoint/2010/main" val="1138086725"/>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Slide Image Placeholder 1"/>
          <p:cNvSpPr>
            <a:spLocks noGrp="1" noRot="1" noChangeAspect="1" noTextEdit="1"/>
          </p:cNvSpPr>
          <p:nvPr>
            <p:ph type="sldImg"/>
          </p:nvPr>
        </p:nvSpPr>
        <p:spPr>
          <a:ln/>
        </p:spPr>
      </p:sp>
      <p:sp>
        <p:nvSpPr>
          <p:cNvPr id="522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Although it is impossible to predict SIDS, risk factors include:</a:t>
            </a:r>
            <a:endParaRPr lang="en-IN" altLang="en-US" dirty="0">
              <a:latin typeface="Times New Roman" charset="0"/>
              <a:ea typeface="MS PGothic" charset="-128"/>
            </a:endParaRPr>
          </a:p>
          <a:p>
            <a:r>
              <a:rPr lang="en-US" altLang="en-US" dirty="0">
                <a:latin typeface="Times New Roman" charset="0"/>
                <a:ea typeface="MS PGothic" charset="-128"/>
              </a:rPr>
              <a:t>       a.    Mother younger than age 20 years</a:t>
            </a:r>
            <a:endParaRPr lang="en-IN" altLang="en-US" dirty="0">
              <a:latin typeface="Times New Roman" charset="0"/>
              <a:ea typeface="MS PGothic" charset="-128"/>
            </a:endParaRPr>
          </a:p>
          <a:p>
            <a:r>
              <a:rPr lang="en-US" altLang="en-US" dirty="0">
                <a:latin typeface="Times New Roman" charset="0"/>
                <a:ea typeface="MS PGothic" charset="-128"/>
              </a:rPr>
              <a:t>       b.    Mother smoked during pregnancy</a:t>
            </a:r>
          </a:p>
          <a:p>
            <a:r>
              <a:rPr lang="en-US" altLang="en-US" dirty="0">
                <a:latin typeface="Times New Roman" charset="0"/>
                <a:ea typeface="MS PGothic" charset="-128"/>
              </a:rPr>
              <a:t>       c.    Mother used alcohol or illicit drugs during pregnancy or after birth</a:t>
            </a:r>
            <a:endParaRPr lang="en-IN" altLang="en-US" dirty="0">
              <a:latin typeface="Times New Roman" charset="0"/>
              <a:ea typeface="MS PGothic" charset="-128"/>
            </a:endParaRPr>
          </a:p>
          <a:p>
            <a:r>
              <a:rPr lang="en-US" altLang="en-US" dirty="0">
                <a:latin typeface="Times New Roman" charset="0"/>
                <a:ea typeface="MS PGothic" charset="-128"/>
              </a:rPr>
              <a:t>       d.    Low birth weight</a:t>
            </a:r>
            <a:endParaRPr lang="en-IN" altLang="en-US" dirty="0">
              <a:latin typeface="Times New Roman" charset="0"/>
              <a:ea typeface="MS PGothic" charset="-128"/>
            </a:endParaRPr>
          </a:p>
          <a:p>
            <a:r>
              <a:rPr lang="en-US" altLang="en-US" dirty="0">
                <a:latin typeface="Times New Roman" charset="0"/>
                <a:ea typeface="MS PGothic" charset="-128"/>
              </a:rPr>
              <a:t>3.    Death as the result of SIDS can occur at any time of day.</a:t>
            </a:r>
            <a:endParaRPr lang="en-IN" altLang="en-US" dirty="0">
              <a:latin typeface="Times New Roman" charset="0"/>
              <a:ea typeface="MS PGothic" charset="-128"/>
            </a:endParaRPr>
          </a:p>
          <a:p>
            <a:pPr marL="228600" indent="-228600">
              <a:buAutoNum type="arabicPeriod" startAt="4"/>
            </a:pPr>
            <a:r>
              <a:rPr lang="en-US" altLang="en-US" dirty="0">
                <a:latin typeface="Times New Roman" charset="0"/>
                <a:ea typeface="MS PGothic" charset="-128"/>
              </a:rPr>
              <a:t> You will face with three tasks:</a:t>
            </a:r>
            <a:endParaRPr lang="en-IN" altLang="en-US" dirty="0">
              <a:latin typeface="Times New Roman" charset="0"/>
              <a:ea typeface="MS PGothic" charset="-128"/>
            </a:endParaRPr>
          </a:p>
          <a:p>
            <a:pPr marL="0" indent="0">
              <a:buNone/>
            </a:pPr>
            <a:r>
              <a:rPr lang="en-US" altLang="en-US" dirty="0">
                <a:latin typeface="Times New Roman" charset="0"/>
                <a:ea typeface="MS PGothic" charset="-128"/>
              </a:rPr>
              <a:t>       a.    Assessment of the scene</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Assessment and management of the patient</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Communication and support of the family</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522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7EA5FC2-54AC-5C4E-8F98-0CF50FF230E7}" type="slidenum">
              <a:rPr lang="en-US" altLang="en-US" sz="1200"/>
              <a:pPr eaLnBrk="1" hangingPunct="1"/>
              <a:t>214</a:t>
            </a:fld>
            <a:endParaRPr lang="en-US" altLang="en-US" sz="1200" dirty="0"/>
          </a:p>
        </p:txBody>
      </p:sp>
    </p:spTree>
    <p:extLst>
      <p:ext uri="{BB962C8B-B14F-4D97-AF65-F5344CB8AC3E}">
        <p14:creationId xmlns:p14="http://schemas.microsoft.com/office/powerpoint/2010/main" val="18674324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Slide Image Placeholder 1"/>
          <p:cNvSpPr>
            <a:spLocks noGrp="1" noRot="1" noChangeAspect="1" noTextEdit="1"/>
          </p:cNvSpPr>
          <p:nvPr>
            <p:ph type="sldImg"/>
          </p:nvPr>
        </p:nvSpPr>
        <p:spPr>
          <a:ln/>
        </p:spPr>
      </p:sp>
      <p:sp>
        <p:nvSpPr>
          <p:cNvPr id="522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You will face with three tasks:</a:t>
            </a:r>
            <a:endParaRPr lang="en-IN" altLang="en-US" dirty="0">
              <a:latin typeface="Times New Roman" charset="0"/>
              <a:ea typeface="MS PGothic" charset="-128"/>
            </a:endParaRPr>
          </a:p>
          <a:p>
            <a:r>
              <a:rPr lang="en-US" altLang="en-US" dirty="0">
                <a:latin typeface="Times New Roman" charset="0"/>
                <a:ea typeface="MS PGothic" charset="-128"/>
              </a:rPr>
              <a:t>       a.    Assessment of the scene</a:t>
            </a:r>
            <a:endParaRPr lang="en-IN" altLang="en-US" dirty="0">
              <a:latin typeface="Times New Roman" charset="0"/>
              <a:ea typeface="MS PGothic" charset="-128"/>
            </a:endParaRPr>
          </a:p>
          <a:p>
            <a:r>
              <a:rPr lang="en-US" altLang="en-US" dirty="0">
                <a:latin typeface="Times New Roman" charset="0"/>
                <a:ea typeface="MS PGothic" charset="-128"/>
              </a:rPr>
              <a:t>       b.    Assessment and management of the patient</a:t>
            </a:r>
            <a:endParaRPr lang="en-IN" altLang="en-US" dirty="0">
              <a:latin typeface="Times New Roman" charset="0"/>
              <a:ea typeface="MS PGothic" charset="-128"/>
            </a:endParaRPr>
          </a:p>
          <a:p>
            <a:r>
              <a:rPr lang="en-US" altLang="en-US" dirty="0">
                <a:latin typeface="Times New Roman" charset="0"/>
                <a:ea typeface="MS PGothic" charset="-128"/>
              </a:rPr>
              <a:t>       c.    Communication and support of the family</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522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7EA5FC2-54AC-5C4E-8F98-0CF50FF230E7}" type="slidenum">
              <a:rPr lang="en-US" altLang="en-US" sz="1200"/>
              <a:pPr eaLnBrk="1" hangingPunct="1"/>
              <a:t>215</a:t>
            </a:fld>
            <a:endParaRPr lang="en-US" altLang="en-US" sz="1200" dirty="0"/>
          </a:p>
        </p:txBody>
      </p:sp>
    </p:spTree>
    <p:extLst>
      <p:ext uri="{BB962C8B-B14F-4D97-AF65-F5344CB8AC3E}">
        <p14:creationId xmlns:p14="http://schemas.microsoft.com/office/powerpoint/2010/main" val="4170942461"/>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Slide Image Placeholder 1"/>
          <p:cNvSpPr>
            <a:spLocks noGrp="1" noRot="1" noChangeAspect="1" noTextEdit="1"/>
          </p:cNvSpPr>
          <p:nvPr>
            <p:ph type="sldImg"/>
          </p:nvPr>
        </p:nvSpPr>
        <p:spPr>
          <a:ln/>
        </p:spPr>
      </p:sp>
      <p:sp>
        <p:nvSpPr>
          <p:cNvPr id="523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Patient assessment and management</a:t>
            </a:r>
          </a:p>
          <a:p>
            <a:r>
              <a:rPr lang="en-US" altLang="en-US" dirty="0">
                <a:latin typeface="Times New Roman" charset="0"/>
                <a:ea typeface="MS PGothic" charset="-128"/>
              </a:rPr>
              <a:t>       1.    An infant who has been a victim of SIDS will be pale or blue, not breathing, and unresponsive.</a:t>
            </a:r>
            <a:endParaRPr lang="en-IN" altLang="en-US" dirty="0">
              <a:latin typeface="Times New Roman" charset="0"/>
              <a:ea typeface="MS PGothic" charset="-128"/>
            </a:endParaRPr>
          </a:p>
          <a:p>
            <a:r>
              <a:rPr lang="en-US" altLang="en-US" dirty="0">
                <a:latin typeface="Times New Roman" charset="0"/>
                <a:ea typeface="MS PGothic" charset="-128"/>
              </a:rPr>
              <a:t>       2.   Other causes include:</a:t>
            </a:r>
            <a:endParaRPr lang="en-IN" altLang="en-US" dirty="0">
              <a:latin typeface="Times New Roman" charset="0"/>
              <a:ea typeface="MS PGothic" charset="-128"/>
            </a:endParaRPr>
          </a:p>
          <a:p>
            <a:r>
              <a:rPr lang="en-US" altLang="en-US" dirty="0">
                <a:latin typeface="Times New Roman" charset="0"/>
                <a:ea typeface="MS PGothic" charset="-128"/>
              </a:rPr>
              <a:t>             a.    Overwhelming infection</a:t>
            </a:r>
            <a:endParaRPr lang="en-IN" altLang="en-US" dirty="0">
              <a:latin typeface="Times New Roman" charset="0"/>
              <a:ea typeface="MS PGothic" charset="-128"/>
            </a:endParaRPr>
          </a:p>
          <a:p>
            <a:r>
              <a:rPr lang="en-US" altLang="en-US" dirty="0">
                <a:latin typeface="Times New Roman" charset="0"/>
                <a:ea typeface="MS PGothic" charset="-128"/>
              </a:rPr>
              <a:t>             b.    Child abuse</a:t>
            </a:r>
            <a:endParaRPr lang="en-IN" altLang="en-US" dirty="0">
              <a:latin typeface="Times New Roman" charset="0"/>
              <a:ea typeface="MS PGothic" charset="-128"/>
            </a:endParaRPr>
          </a:p>
          <a:p>
            <a:r>
              <a:rPr lang="en-US" altLang="en-US" dirty="0">
                <a:latin typeface="Times New Roman" charset="0"/>
                <a:ea typeface="MS PGothic" charset="-128"/>
              </a:rPr>
              <a:t>             c.    Airway obstruction </a:t>
            </a:r>
          </a:p>
          <a:p>
            <a:r>
              <a:rPr lang="en-US" altLang="en-US" dirty="0">
                <a:latin typeface="Times New Roman" charset="0"/>
                <a:ea typeface="MS PGothic" charset="-128"/>
              </a:rPr>
              <a:t>             d.    Meningitis</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523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1503FBF-EDA3-144F-9259-B8ED1393810B}" type="slidenum">
              <a:rPr lang="en-US" altLang="en-US" sz="1200"/>
              <a:pPr eaLnBrk="1" hangingPunct="1"/>
              <a:t>216</a:t>
            </a:fld>
            <a:endParaRPr lang="en-US" altLang="en-US" sz="1200" dirty="0"/>
          </a:p>
        </p:txBody>
      </p:sp>
    </p:spTree>
    <p:extLst>
      <p:ext uri="{BB962C8B-B14F-4D97-AF65-F5344CB8AC3E}">
        <p14:creationId xmlns:p14="http://schemas.microsoft.com/office/powerpoint/2010/main" val="1120127255"/>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Slide Image Placeholder 1"/>
          <p:cNvSpPr>
            <a:spLocks noGrp="1" noRot="1" noChangeAspect="1" noTextEdit="1"/>
          </p:cNvSpPr>
          <p:nvPr>
            <p:ph type="sldImg"/>
          </p:nvPr>
        </p:nvSpPr>
        <p:spPr>
          <a:ln/>
        </p:spPr>
      </p:sp>
      <p:sp>
        <p:nvSpPr>
          <p:cNvPr id="524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       e.    Accidental or intentional poisoning</a:t>
            </a:r>
            <a:endParaRPr lang="en-IN" altLang="en-US" dirty="0">
              <a:latin typeface="Times New Roman" charset="0"/>
              <a:ea typeface="MS PGothic" charset="-128"/>
            </a:endParaRPr>
          </a:p>
          <a:p>
            <a:r>
              <a:rPr lang="en-US" altLang="en-US" dirty="0">
                <a:latin typeface="Times New Roman" charset="0"/>
                <a:ea typeface="MS PGothic" charset="-128"/>
              </a:rPr>
              <a:t>       f.     Hypoglycemia (low blood glucose level)</a:t>
            </a:r>
            <a:endParaRPr lang="en-IN" altLang="en-US" dirty="0">
              <a:latin typeface="Times New Roman" charset="0"/>
              <a:ea typeface="MS PGothic" charset="-128"/>
            </a:endParaRPr>
          </a:p>
          <a:p>
            <a:r>
              <a:rPr lang="en-US" altLang="en-US" dirty="0">
                <a:latin typeface="Times New Roman" charset="0"/>
                <a:ea typeface="MS PGothic" charset="-128"/>
              </a:rPr>
              <a:t>       g.    Congenital metabolic defects</a:t>
            </a:r>
            <a:endParaRPr lang="en-IN" altLang="en-US" dirty="0">
              <a:latin typeface="Times New Roman" charset="0"/>
              <a:ea typeface="MS PGothic" charset="-128"/>
            </a:endParaRPr>
          </a:p>
          <a:p>
            <a:r>
              <a:rPr lang="en-US" altLang="en-US" dirty="0">
                <a:latin typeface="Times New Roman" charset="0"/>
                <a:ea typeface="MS PGothic" charset="-128"/>
              </a:rPr>
              <a:t>3.    Begin with assessment of the XABCs.</a:t>
            </a:r>
            <a:endParaRPr lang="en-IN" altLang="en-US" dirty="0">
              <a:latin typeface="Times New Roman" charset="0"/>
              <a:ea typeface="MS PGothic" charset="-128"/>
            </a:endParaRPr>
          </a:p>
          <a:p>
            <a:r>
              <a:rPr lang="en-US" altLang="en-US" dirty="0">
                <a:latin typeface="Times New Roman" charset="0"/>
                <a:ea typeface="MS PGothic" charset="-128"/>
              </a:rPr>
              <a:t>       a.    Provide interventions as necessary.</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524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3DD9C8F-5134-1645-9695-BC4AAE2451C3}" type="slidenum">
              <a:rPr lang="en-US" altLang="en-US" sz="1200"/>
              <a:pPr eaLnBrk="1" hangingPunct="1"/>
              <a:t>217</a:t>
            </a:fld>
            <a:endParaRPr lang="en-US" altLang="en-US" sz="1200" dirty="0"/>
          </a:p>
        </p:txBody>
      </p:sp>
    </p:spTree>
    <p:extLst>
      <p:ext uri="{BB962C8B-B14F-4D97-AF65-F5344CB8AC3E}">
        <p14:creationId xmlns:p14="http://schemas.microsoft.com/office/powerpoint/2010/main" val="1137125183"/>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Slide Image Placeholder 1"/>
          <p:cNvSpPr>
            <a:spLocks noGrp="1" noRot="1" noChangeAspect="1" noTextEdit="1"/>
          </p:cNvSpPr>
          <p:nvPr>
            <p:ph type="sldImg"/>
          </p:nvPr>
        </p:nvSpPr>
        <p:spPr>
          <a:ln/>
        </p:spPr>
      </p:sp>
      <p:sp>
        <p:nvSpPr>
          <p:cNvPr id="525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Depending on how much time has passed, the child may show signs of postmortem changes, including:</a:t>
            </a:r>
            <a:endParaRPr lang="en-IN" altLang="en-US" dirty="0">
              <a:latin typeface="Times New Roman" charset="0"/>
              <a:ea typeface="MS PGothic" charset="-128"/>
            </a:endParaRPr>
          </a:p>
          <a:p>
            <a:r>
              <a:rPr lang="en-US" altLang="en-US" dirty="0">
                <a:latin typeface="Times New Roman" charset="0"/>
                <a:ea typeface="MS PGothic" charset="-128"/>
              </a:rPr>
              <a:t>c.    If child shows these signs, call medical control.</a:t>
            </a:r>
            <a:endParaRPr lang="en-IN" altLang="en-US" dirty="0">
              <a:latin typeface="Times New Roman" charset="0"/>
              <a:ea typeface="MS PGothic" charset="-128"/>
            </a:endParaRPr>
          </a:p>
          <a:p>
            <a:r>
              <a:rPr lang="en-US" altLang="en-US" dirty="0">
                <a:latin typeface="Times New Roman" charset="0"/>
                <a:ea typeface="MS PGothic" charset="-128"/>
              </a:rPr>
              <a:t>d.    If there is no sign of postmortem changes, begin CPR immediately.</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525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5941577-7674-A048-868E-F7F96BB44BAC}" type="slidenum">
              <a:rPr lang="en-US" altLang="en-US" sz="1200"/>
              <a:pPr eaLnBrk="1" hangingPunct="1"/>
              <a:t>218</a:t>
            </a:fld>
            <a:endParaRPr lang="en-US" altLang="en-US" sz="1200" dirty="0"/>
          </a:p>
        </p:txBody>
      </p:sp>
    </p:spTree>
    <p:extLst>
      <p:ext uri="{BB962C8B-B14F-4D97-AF65-F5344CB8AC3E}">
        <p14:creationId xmlns:p14="http://schemas.microsoft.com/office/powerpoint/2010/main" val="1205976028"/>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Slide Image Placeholder 1"/>
          <p:cNvSpPr>
            <a:spLocks noGrp="1" noRot="1" noChangeAspect="1" noTextEdit="1"/>
          </p:cNvSpPr>
          <p:nvPr>
            <p:ph type="sldImg"/>
          </p:nvPr>
        </p:nvSpPr>
        <p:spPr>
          <a:ln/>
        </p:spPr>
      </p:sp>
      <p:sp>
        <p:nvSpPr>
          <p:cNvPr id="526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Pay special attention to any marks or bruises on the child before performing any procedures.</a:t>
            </a:r>
            <a:endParaRPr lang="en-IN" altLang="en-US" dirty="0">
              <a:latin typeface="Times New Roman" charset="0"/>
              <a:ea typeface="MS PGothic" charset="-128"/>
            </a:endParaRPr>
          </a:p>
          <a:p>
            <a:r>
              <a:rPr lang="en-US" altLang="en-US" dirty="0">
                <a:latin typeface="Times New Roman" charset="0"/>
                <a:ea typeface="MS PGothic" charset="-128"/>
              </a:rPr>
              <a:t>       a.    Note any intervention that was done before your arrival.</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526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CFF8A8F-6D18-CC43-8ACE-5D1BED8E782B}" type="slidenum">
              <a:rPr lang="en-US" altLang="en-US" sz="1200"/>
              <a:pPr eaLnBrk="1" hangingPunct="1"/>
              <a:t>219</a:t>
            </a:fld>
            <a:endParaRPr lang="en-US" altLang="en-US" sz="1200" dirty="0"/>
          </a:p>
        </p:txBody>
      </p:sp>
    </p:spTree>
    <p:extLst>
      <p:ext uri="{BB962C8B-B14F-4D97-AF65-F5344CB8AC3E}">
        <p14:creationId xmlns:p14="http://schemas.microsoft.com/office/powerpoint/2010/main" val="888442210"/>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Slide Image Placeholder 1"/>
          <p:cNvSpPr>
            <a:spLocks noGrp="1" noRot="1" noChangeAspect="1" noTextEdit="1"/>
          </p:cNvSpPr>
          <p:nvPr>
            <p:ph type="sldImg"/>
          </p:nvPr>
        </p:nvSpPr>
        <p:spPr>
          <a:ln/>
        </p:spPr>
      </p:sp>
      <p:sp>
        <p:nvSpPr>
          <p:cNvPr id="527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Scene assessment</a:t>
            </a:r>
          </a:p>
          <a:p>
            <a:r>
              <a:rPr lang="en-US" altLang="en-US" dirty="0">
                <a:latin typeface="Times New Roman" charset="0"/>
                <a:ea typeface="MS PGothic" charset="-128"/>
              </a:rPr>
              <a:t>       1.    Carefully inspect the environment, noting the condition of the scene where the infant was found.</a:t>
            </a:r>
            <a:endParaRPr lang="en-IN" altLang="en-US" dirty="0">
              <a:latin typeface="Times New Roman" charset="0"/>
              <a:ea typeface="MS PGothic" charset="-128"/>
            </a:endParaRPr>
          </a:p>
          <a:p>
            <a:r>
              <a:rPr lang="en-US" altLang="en-US" dirty="0">
                <a:latin typeface="Times New Roman" charset="0"/>
                <a:ea typeface="MS PGothic" charset="-128"/>
              </a:rPr>
              <a:t>       2.    Assessment of the scene should concentrate on the following:</a:t>
            </a:r>
            <a:endParaRPr lang="en-IN" altLang="en-US" dirty="0">
              <a:latin typeface="Times New Roman" charset="0"/>
              <a:ea typeface="MS PGothic" charset="-128"/>
            </a:endParaRPr>
          </a:p>
          <a:p>
            <a:r>
              <a:rPr lang="en-US" altLang="en-US" dirty="0">
                <a:latin typeface="Times New Roman" charset="0"/>
                <a:ea typeface="MS PGothic" charset="-128"/>
              </a:rPr>
              <a:t>              a.    Signs of illness, including medications, humidifiers, or thermometers</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General condition of the house</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Signs of poor hygiene</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Family interaction</a:t>
            </a:r>
            <a:endParaRPr lang="en-IN" altLang="en-US" dirty="0">
              <a:latin typeface="Times New Roman" charset="0"/>
              <a:ea typeface="MS PGothic" charset="-128"/>
            </a:endParaRPr>
          </a:p>
          <a:p>
            <a:r>
              <a:rPr lang="en-US" altLang="en-US" dirty="0">
                <a:latin typeface="Times New Roman" charset="0"/>
                <a:ea typeface="MS PGothic" charset="-128"/>
              </a:rPr>
              <a:t>              e.    The site where the infant was discovered</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527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F9A58C4-3769-1446-B3C6-43CB156BD936}" type="slidenum">
              <a:rPr lang="en-US" altLang="en-US" sz="1200"/>
              <a:pPr eaLnBrk="1" hangingPunct="1"/>
              <a:t>220</a:t>
            </a:fld>
            <a:endParaRPr lang="en-US" altLang="en-US" sz="1200" dirty="0"/>
          </a:p>
        </p:txBody>
      </p:sp>
    </p:spTree>
    <p:extLst>
      <p:ext uri="{BB962C8B-B14F-4D97-AF65-F5344CB8AC3E}">
        <p14:creationId xmlns:p14="http://schemas.microsoft.com/office/powerpoint/2010/main" val="594425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a:ln/>
        </p:spPr>
      </p:sp>
      <p:sp>
        <p:nvSpPr>
          <p:cNvPr id="318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The preschool-age child (ages 3 to 6 years)</a:t>
            </a:r>
          </a:p>
          <a:p>
            <a:r>
              <a:rPr lang="en-US" altLang="en-US" dirty="0">
                <a:latin typeface="Times New Roman" charset="0"/>
                <a:ea typeface="MS PGothic" charset="-128"/>
              </a:rPr>
              <a:t>        1.    Have a rich imagination and can be fearful about pain.</a:t>
            </a:r>
            <a:endParaRPr lang="en-IN" altLang="en-US" dirty="0">
              <a:latin typeface="Times New Roman" charset="0"/>
              <a:ea typeface="MS PGothic" charset="-128"/>
            </a:endParaRPr>
          </a:p>
          <a:p>
            <a:r>
              <a:rPr lang="en-US" altLang="en-US" dirty="0">
                <a:latin typeface="Times New Roman" charset="0"/>
                <a:ea typeface="MS PGothic" charset="-128"/>
              </a:rPr>
              <a:t>               a.    May believe injury is a result of earlier bad behavior</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318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543D6AB-CF81-984D-90AC-69B03C3963B5}" type="slidenum">
              <a:rPr lang="en-US" altLang="en-US" sz="1200"/>
              <a:pPr eaLnBrk="1" hangingPunct="1"/>
              <a:t>23</a:t>
            </a:fld>
            <a:endParaRPr lang="en-US" altLang="en-US" sz="1200" dirty="0"/>
          </a:p>
        </p:txBody>
      </p:sp>
    </p:spTree>
    <p:extLst>
      <p:ext uri="{BB962C8B-B14F-4D97-AF65-F5344CB8AC3E}">
        <p14:creationId xmlns:p14="http://schemas.microsoft.com/office/powerpoint/2010/main" val="1416582075"/>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Slide Image Placeholder 1"/>
          <p:cNvSpPr>
            <a:spLocks noGrp="1" noRot="1" noChangeAspect="1" noTextEdit="1"/>
          </p:cNvSpPr>
          <p:nvPr>
            <p:ph type="sldImg"/>
          </p:nvPr>
        </p:nvSpPr>
        <p:spPr>
          <a:ln/>
        </p:spPr>
      </p:sp>
      <p:sp>
        <p:nvSpPr>
          <p:cNvPr id="528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Communication and support of the family after the death of a child</a:t>
            </a:r>
            <a:endParaRPr lang="en-IN" altLang="en-US" dirty="0">
              <a:latin typeface="Times New Roman" charset="0"/>
              <a:ea typeface="MS PGothic" charset="-128"/>
            </a:endParaRPr>
          </a:p>
          <a:p>
            <a:r>
              <a:rPr lang="en-US" altLang="en-US" dirty="0">
                <a:latin typeface="Times New Roman" charset="0"/>
                <a:ea typeface="MS PGothic" charset="-128"/>
              </a:rPr>
              <a:t>       1.    The sudden death of an infant is a devastating event for a family.</a:t>
            </a:r>
            <a:endParaRPr lang="en-IN" altLang="en-US" dirty="0">
              <a:latin typeface="Times New Roman" charset="0"/>
              <a:ea typeface="MS PGothic" charset="-128"/>
            </a:endParaRPr>
          </a:p>
          <a:p>
            <a:r>
              <a:rPr lang="en-US" altLang="en-US" dirty="0">
                <a:latin typeface="Times New Roman" charset="0"/>
                <a:ea typeface="MS PGothic" charset="-128"/>
              </a:rPr>
              <a:t>              a.    Tends to evoke strong emotional responses among health care providers.</a:t>
            </a:r>
            <a:endParaRPr lang="en-IN" altLang="en-US" dirty="0">
              <a:latin typeface="Times New Roman" charset="0"/>
              <a:ea typeface="MS PGothic" charset="-128"/>
            </a:endParaRPr>
          </a:p>
          <a:p>
            <a:r>
              <a:rPr lang="en-US" altLang="en-US" dirty="0">
                <a:latin typeface="Times New Roman" charset="0"/>
                <a:ea typeface="MS PGothic" charset="-128"/>
              </a:rPr>
              <a:t>              b.    Allow the family to express their grief.</a:t>
            </a:r>
            <a:endParaRPr lang="en-IN" altLang="en-US" dirty="0">
              <a:latin typeface="Times New Roman" charset="0"/>
              <a:ea typeface="MS PGothic" charset="-128"/>
            </a:endParaRPr>
          </a:p>
        </p:txBody>
      </p:sp>
      <p:sp>
        <p:nvSpPr>
          <p:cNvPr id="528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27BC561-9449-CD4B-8621-C62C76ECC019}" type="slidenum">
              <a:rPr lang="en-US" altLang="en-US" sz="1200"/>
              <a:pPr eaLnBrk="1" hangingPunct="1"/>
              <a:t>221</a:t>
            </a:fld>
            <a:endParaRPr lang="en-US" altLang="en-US" sz="1200" dirty="0"/>
          </a:p>
        </p:txBody>
      </p:sp>
    </p:spTree>
    <p:extLst>
      <p:ext uri="{BB962C8B-B14F-4D97-AF65-F5344CB8AC3E}">
        <p14:creationId xmlns:p14="http://schemas.microsoft.com/office/powerpoint/2010/main" val="42182250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Slide Image Placeholder 1"/>
          <p:cNvSpPr>
            <a:spLocks noGrp="1" noRot="1" noChangeAspect="1" noTextEdit="1"/>
          </p:cNvSpPr>
          <p:nvPr>
            <p:ph type="sldImg"/>
          </p:nvPr>
        </p:nvSpPr>
        <p:spPr>
          <a:ln/>
        </p:spPr>
      </p:sp>
      <p:sp>
        <p:nvSpPr>
          <p:cNvPr id="529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2.    Offer the family a high level of empathy and understanding.</a:t>
            </a:r>
            <a:endParaRPr lang="en-IN" altLang="en-US" dirty="0">
              <a:latin typeface="Times New Roman" charset="0"/>
              <a:ea typeface="MS PGothic" charset="-128"/>
            </a:endParaRPr>
          </a:p>
          <a:p>
            <a:r>
              <a:rPr lang="en-US" altLang="en-US" dirty="0">
                <a:latin typeface="Times New Roman" charset="0"/>
                <a:ea typeface="MS PGothic" charset="-128"/>
              </a:rPr>
              <a:t>3.    The family may want you to initiate resuscitation efforts, which may or may not conflict with your EMS protocols.</a:t>
            </a:r>
            <a:endParaRPr lang="en-IN" altLang="en-US" dirty="0">
              <a:latin typeface="Times New Roman" charset="0"/>
              <a:ea typeface="MS PGothic" charset="-128"/>
            </a:endParaRPr>
          </a:p>
          <a:p>
            <a:r>
              <a:rPr lang="en-US" altLang="en-US" dirty="0">
                <a:latin typeface="Times New Roman" charset="0"/>
                <a:ea typeface="MS PGothic" charset="-128"/>
              </a:rPr>
              <a:t>4.    Always introduce yourself to the child’s parents or caregivers and ask about the child’s date of birth and medical history.</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529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8C4091F-21BF-EF40-AF76-4AA9163BA99A}" type="slidenum">
              <a:rPr lang="en-US" altLang="en-US" sz="1200"/>
              <a:pPr eaLnBrk="1" hangingPunct="1"/>
              <a:t>222</a:t>
            </a:fld>
            <a:endParaRPr lang="en-US" altLang="en-US" sz="1200" dirty="0"/>
          </a:p>
        </p:txBody>
      </p:sp>
    </p:spTree>
    <p:extLst>
      <p:ext uri="{BB962C8B-B14F-4D97-AF65-F5344CB8AC3E}">
        <p14:creationId xmlns:p14="http://schemas.microsoft.com/office/powerpoint/2010/main" val="727390016"/>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Slide Image Placeholder 1"/>
          <p:cNvSpPr>
            <a:spLocks noGrp="1" noRot="1" noChangeAspect="1" noTextEdit="1"/>
          </p:cNvSpPr>
          <p:nvPr>
            <p:ph type="sldImg"/>
          </p:nvPr>
        </p:nvSpPr>
        <p:spPr>
          <a:ln/>
        </p:spPr>
      </p:sp>
      <p:sp>
        <p:nvSpPr>
          <p:cNvPr id="530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Do not speculate on the cause of the child’s death.</a:t>
            </a:r>
            <a:endParaRPr lang="en-IN" altLang="en-US" dirty="0">
              <a:latin typeface="Times New Roman" charset="0"/>
              <a:ea typeface="MS PGothic" charset="-128"/>
            </a:endParaRPr>
          </a:p>
          <a:p>
            <a:r>
              <a:rPr lang="en-US" altLang="en-US" dirty="0">
                <a:latin typeface="Times New Roman" charset="0"/>
                <a:ea typeface="MS PGothic" charset="-128"/>
              </a:rPr>
              <a:t>6.    The family should be asked whether they want to hold the child and say good-bye.</a:t>
            </a:r>
            <a:endParaRPr lang="en-IN" altLang="en-US" dirty="0">
              <a:latin typeface="Times New Roman" charset="0"/>
              <a:ea typeface="MS PGothic" charset="-128"/>
            </a:endParaRPr>
          </a:p>
          <a:p>
            <a:r>
              <a:rPr lang="en-US" altLang="en-US" dirty="0">
                <a:latin typeface="Times New Roman" charset="0"/>
                <a:ea typeface="MS PGothic" charset="-128"/>
              </a:rPr>
              <a:t>7.    The following interventions are helpful:</a:t>
            </a:r>
            <a:endParaRPr lang="en-IN" altLang="en-US" dirty="0">
              <a:latin typeface="Times New Roman" charset="0"/>
              <a:ea typeface="MS PGothic" charset="-128"/>
            </a:endParaRPr>
          </a:p>
          <a:p>
            <a:r>
              <a:rPr lang="en-US" altLang="en-US" dirty="0">
                <a:latin typeface="Times New Roman" charset="0"/>
                <a:ea typeface="MS PGothic" charset="-128"/>
              </a:rPr>
              <a:t>       a.    Learn and use the child’s name rather than the impersonal “your child.”</a:t>
            </a:r>
            <a:endParaRPr lang="en-IN" altLang="en-US" dirty="0">
              <a:latin typeface="Times New Roman" charset="0"/>
              <a:ea typeface="MS PGothic" charset="-128"/>
            </a:endParaRPr>
          </a:p>
          <a:p>
            <a:r>
              <a:rPr lang="en-US" altLang="en-US" dirty="0">
                <a:latin typeface="Times New Roman" charset="0"/>
                <a:ea typeface="MS PGothic" charset="-128"/>
              </a:rPr>
              <a:t>       b.    Speak to family members at eye level and maintain good eye contact with them.</a:t>
            </a:r>
            <a:endParaRPr lang="en-IN" altLang="en-US" dirty="0">
              <a:latin typeface="Times New Roman" charset="0"/>
              <a:ea typeface="MS PGothic" charset="-128"/>
            </a:endParaRPr>
          </a:p>
          <a:p>
            <a:r>
              <a:rPr lang="en-US" altLang="en-US" dirty="0">
                <a:latin typeface="Times New Roman" charset="0"/>
                <a:ea typeface="MS PGothic" charset="-128"/>
              </a:rPr>
              <a:t>       c.    Use the word “dead” or “died” when informing the family of the child’s death; euphemisms such as “passed away” or “gone” are ineffective.</a:t>
            </a:r>
            <a:endParaRPr lang="en-IN" altLang="en-US" dirty="0">
              <a:latin typeface="Times New Roman" charset="0"/>
              <a:ea typeface="MS PGothic" charset="-128"/>
            </a:endParaRPr>
          </a:p>
        </p:txBody>
      </p:sp>
      <p:sp>
        <p:nvSpPr>
          <p:cNvPr id="530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406B2BE-6184-544B-A7B0-F59C389FD78F}" type="slidenum">
              <a:rPr lang="en-US" altLang="en-US" sz="1200"/>
              <a:pPr eaLnBrk="1" hangingPunct="1"/>
              <a:t>223</a:t>
            </a:fld>
            <a:endParaRPr lang="en-US" altLang="en-US" sz="1200" dirty="0"/>
          </a:p>
        </p:txBody>
      </p:sp>
    </p:spTree>
    <p:extLst>
      <p:ext uri="{BB962C8B-B14F-4D97-AF65-F5344CB8AC3E}">
        <p14:creationId xmlns:p14="http://schemas.microsoft.com/office/powerpoint/2010/main" val="1767080188"/>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Slide Image Placeholder 1"/>
          <p:cNvSpPr>
            <a:spLocks noGrp="1" noRot="1" noChangeAspect="1" noTextEdit="1"/>
          </p:cNvSpPr>
          <p:nvPr>
            <p:ph type="sldImg"/>
          </p:nvPr>
        </p:nvSpPr>
        <p:spPr>
          <a:ln/>
        </p:spPr>
      </p:sp>
      <p:sp>
        <p:nvSpPr>
          <p:cNvPr id="531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Acknowledge the family’s feelings, but never say “I know how you feel,” even if you have experienced a similar event; the statement will anger many people.</a:t>
            </a:r>
            <a:endParaRPr lang="en-IN" altLang="en-US" dirty="0">
              <a:latin typeface="Times New Roman" charset="0"/>
              <a:ea typeface="MS PGothic" charset="-128"/>
            </a:endParaRPr>
          </a:p>
          <a:p>
            <a:r>
              <a:rPr lang="en-US" altLang="en-US" dirty="0">
                <a:latin typeface="Times New Roman" charset="0"/>
                <a:ea typeface="MS PGothic" charset="-128"/>
              </a:rPr>
              <a:t>e.    Offer to call other family members or clergy if the family wishes.</a:t>
            </a:r>
            <a:endParaRPr lang="en-IN" altLang="en-US" dirty="0">
              <a:latin typeface="Times New Roman" charset="0"/>
              <a:ea typeface="MS PGothic" charset="-128"/>
            </a:endParaRPr>
          </a:p>
          <a:p>
            <a:r>
              <a:rPr lang="en-US" altLang="en-US" dirty="0">
                <a:latin typeface="Times New Roman" charset="0"/>
                <a:ea typeface="MS PGothic" charset="-128"/>
              </a:rPr>
              <a:t>f.     Keep any instructions short, simple, and basic. </a:t>
            </a:r>
            <a:endParaRPr lang="en-IN" altLang="en-US" dirty="0">
              <a:latin typeface="Times New Roman" charset="0"/>
              <a:ea typeface="MS PGothic" charset="-128"/>
            </a:endParaRPr>
          </a:p>
          <a:p>
            <a:r>
              <a:rPr lang="en-US" altLang="en-US" dirty="0">
                <a:latin typeface="Times New Roman" charset="0"/>
                <a:ea typeface="MS PGothic" charset="-128"/>
              </a:rPr>
              <a:t>g.    Ask each adult family member individually whether he or she wants to hold the child.</a:t>
            </a:r>
            <a:endParaRPr lang="en-IN" altLang="en-US" dirty="0">
              <a:latin typeface="Times New Roman" charset="0"/>
              <a:ea typeface="MS PGothic" charset="-128"/>
            </a:endParaRPr>
          </a:p>
          <a:p>
            <a:r>
              <a:rPr lang="en-US" altLang="en-US" dirty="0">
                <a:latin typeface="Times New Roman" charset="0"/>
                <a:ea typeface="MS PGothic" charset="-128"/>
              </a:rPr>
              <a:t>h.    Wrap the dead child in a blanket and stay with family members while they hold the child.</a:t>
            </a:r>
            <a:endParaRPr lang="en-IN" altLang="en-US" dirty="0">
              <a:latin typeface="Times New Roman" charset="0"/>
              <a:ea typeface="MS PGothic" charset="-128"/>
            </a:endParaRPr>
          </a:p>
          <a:p>
            <a:r>
              <a:rPr lang="en-US" altLang="en-US" dirty="0">
                <a:latin typeface="Times New Roman" charset="0"/>
                <a:ea typeface="MS PGothic" charset="-128"/>
              </a:rPr>
              <a:t>i.     Ask them not to remove tubes or other equipment that was used in an attempted resuscitation.</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531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1B2BD15-2184-6849-B7D0-8771057584BF}" type="slidenum">
              <a:rPr lang="en-US" altLang="en-US" sz="1200"/>
              <a:pPr eaLnBrk="1" hangingPunct="1"/>
              <a:t>224</a:t>
            </a:fld>
            <a:endParaRPr lang="en-US" altLang="en-US" sz="1200" dirty="0"/>
          </a:p>
        </p:txBody>
      </p:sp>
    </p:spTree>
    <p:extLst>
      <p:ext uri="{BB962C8B-B14F-4D97-AF65-F5344CB8AC3E}">
        <p14:creationId xmlns:p14="http://schemas.microsoft.com/office/powerpoint/2010/main" val="1765365353"/>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Slide Image Placeholder 1"/>
          <p:cNvSpPr>
            <a:spLocks noGrp="1" noRot="1" noChangeAspect="1" noTextEdit="1"/>
          </p:cNvSpPr>
          <p:nvPr>
            <p:ph type="sldImg"/>
          </p:nvPr>
        </p:nvSpPr>
        <p:spPr>
          <a:ln/>
        </p:spPr>
      </p:sp>
      <p:sp>
        <p:nvSpPr>
          <p:cNvPr id="532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8.    Each individual and each culture expresses grief in a different way.</a:t>
            </a:r>
            <a:endParaRPr lang="en-IN" altLang="en-US" dirty="0">
              <a:latin typeface="Times New Roman" charset="0"/>
              <a:ea typeface="MS PGothic" charset="-128"/>
            </a:endParaRPr>
          </a:p>
          <a:p>
            <a:r>
              <a:rPr lang="en-US" altLang="en-US" dirty="0">
                <a:latin typeface="Times New Roman" charset="0"/>
                <a:ea typeface="MS PGothic" charset="-128"/>
              </a:rPr>
              <a:t>       a.    Some will require intervention.</a:t>
            </a:r>
            <a:endParaRPr lang="en-IN" altLang="en-US" dirty="0">
              <a:latin typeface="Times New Roman" charset="0"/>
              <a:ea typeface="MS PGothic" charset="-128"/>
            </a:endParaRPr>
          </a:p>
          <a:p>
            <a:r>
              <a:rPr lang="en-US" altLang="en-US" dirty="0">
                <a:latin typeface="Times New Roman" charset="0"/>
                <a:ea typeface="MS PGothic" charset="-128"/>
              </a:rPr>
              <a:t>       b.    Most caregivers feel directly responsible for the death of a child.</a:t>
            </a:r>
            <a:endParaRPr lang="en-IN" altLang="en-US" dirty="0">
              <a:latin typeface="Times New Roman" charset="0"/>
              <a:ea typeface="MS PGothic" charset="-128"/>
            </a:endParaRPr>
          </a:p>
          <a:p>
            <a:r>
              <a:rPr lang="en-US" altLang="en-US" dirty="0">
                <a:latin typeface="Times New Roman" charset="0"/>
                <a:ea typeface="MS PGothic" charset="-128"/>
              </a:rPr>
              <a:t>9.    Some EMS systems arrange for home visits after a child’s death so that EMS providers and family members can come to some sort of closure.</a:t>
            </a:r>
            <a:endParaRPr lang="en-IN" altLang="en-US" dirty="0">
              <a:latin typeface="Times New Roman" charset="0"/>
              <a:ea typeface="MS PGothic" charset="-128"/>
            </a:endParaRPr>
          </a:p>
          <a:p>
            <a:r>
              <a:rPr lang="en-US" altLang="en-US" dirty="0">
                <a:latin typeface="Times New Roman" charset="0"/>
                <a:ea typeface="MS PGothic" charset="-128"/>
              </a:rPr>
              <a:t>       a.    You need special training for such visits.</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532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D6577F6-4AB8-9A4E-9A4E-016008A47FEF}" type="slidenum">
              <a:rPr lang="en-US" altLang="en-US" sz="1200"/>
              <a:pPr eaLnBrk="1" hangingPunct="1"/>
              <a:t>225</a:t>
            </a:fld>
            <a:endParaRPr lang="en-US" altLang="en-US" sz="1200" dirty="0"/>
          </a:p>
        </p:txBody>
      </p:sp>
    </p:spTree>
    <p:extLst>
      <p:ext uri="{BB962C8B-B14F-4D97-AF65-F5344CB8AC3E}">
        <p14:creationId xmlns:p14="http://schemas.microsoft.com/office/powerpoint/2010/main" val="861420919"/>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Slide Image Placeholder 1"/>
          <p:cNvSpPr>
            <a:spLocks noGrp="1" noRot="1" noChangeAspect="1" noTextEdit="1"/>
          </p:cNvSpPr>
          <p:nvPr>
            <p:ph type="sldImg"/>
          </p:nvPr>
        </p:nvSpPr>
        <p:spPr>
          <a:ln/>
        </p:spPr>
      </p:sp>
      <p:sp>
        <p:nvSpPr>
          <p:cNvPr id="533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10.    A child’s death can be very stressful.</a:t>
            </a:r>
            <a:endParaRPr lang="en-IN" altLang="en-US" dirty="0">
              <a:latin typeface="Times New Roman" charset="0"/>
              <a:ea typeface="MS PGothic" charset="-128"/>
            </a:endParaRPr>
          </a:p>
          <a:p>
            <a:r>
              <a:rPr lang="en-US" altLang="en-US" dirty="0">
                <a:latin typeface="Times New Roman" charset="0"/>
                <a:ea typeface="MS PGothic" charset="-128"/>
              </a:rPr>
              <a:t>         a.    Take time before going back to the job.</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Talk with other EMS colleagues.</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Be alert for signs of posttraumatic stress in yourself and others.</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Consider the need for professional help if these signs occur.</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533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FF1F11A-ABEA-F240-95E2-20704784F15A}" type="slidenum">
              <a:rPr lang="en-US" altLang="en-US" sz="1200"/>
              <a:pPr eaLnBrk="1" hangingPunct="1"/>
              <a:t>226</a:t>
            </a:fld>
            <a:endParaRPr lang="en-US" altLang="en-US" sz="1200" dirty="0"/>
          </a:p>
        </p:txBody>
      </p:sp>
    </p:spTree>
    <p:extLst>
      <p:ext uri="{BB962C8B-B14F-4D97-AF65-F5344CB8AC3E}">
        <p14:creationId xmlns:p14="http://schemas.microsoft.com/office/powerpoint/2010/main" val="1714121206"/>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Slide Image Placeholder 1"/>
          <p:cNvSpPr>
            <a:spLocks noGrp="1" noRot="1" noChangeAspect="1" noTextEdit="1"/>
          </p:cNvSpPr>
          <p:nvPr>
            <p:ph type="sldImg"/>
          </p:nvPr>
        </p:nvSpPr>
        <p:spPr>
          <a:ln/>
        </p:spPr>
      </p:sp>
      <p:sp>
        <p:nvSpPr>
          <p:cNvPr id="534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Apparent life-threatening event</a:t>
            </a:r>
          </a:p>
          <a:p>
            <a:r>
              <a:rPr lang="en-US" altLang="en-US" dirty="0">
                <a:latin typeface="Times New Roman" charset="0"/>
                <a:ea typeface="MS PGothic" charset="-128"/>
              </a:rPr>
              <a:t>       1.    Infants who are not breathing and are cyanotic and unresponsive when found sometimes resume breathing and color with stimulation.</a:t>
            </a:r>
            <a:endParaRPr lang="en-IN" altLang="en-US" dirty="0">
              <a:latin typeface="Times New Roman" charset="0"/>
              <a:ea typeface="MS PGothic" charset="-128"/>
            </a:endParaRPr>
          </a:p>
          <a:p>
            <a:r>
              <a:rPr lang="en-US" altLang="en-US" dirty="0">
                <a:latin typeface="Times New Roman" charset="0"/>
                <a:ea typeface="MS PGothic" charset="-128"/>
              </a:rPr>
              <a:t>              a.    This is called an apparent life-threatening event (ALTE).</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b.    In addition to cyanosis and apnea, ALTE is characterized by </a:t>
            </a:r>
          </a:p>
          <a:p>
            <a:r>
              <a:rPr lang="en-US" altLang="en-US" dirty="0">
                <a:latin typeface="Times New Roman" charset="0"/>
                <a:ea typeface="MS PGothic" charset="-128"/>
              </a:rPr>
              <a:t>                     i.    A distinct change in muscle tone</a:t>
            </a:r>
            <a:endParaRPr lang="en-IN" altLang="en-US" dirty="0">
              <a:latin typeface="Times New Roman" charset="0"/>
              <a:ea typeface="MS PGothic" charset="-128"/>
            </a:endParaRPr>
          </a:p>
          <a:p>
            <a:r>
              <a:rPr lang="en-US" altLang="en-US" dirty="0">
                <a:latin typeface="Times New Roman" charset="0"/>
                <a:ea typeface="MS PGothic" charset="-128"/>
              </a:rPr>
              <a:t>                     ii.   Choking or gagging</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534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686A807-6EAA-3947-ADC2-A8A971F2C437}" type="slidenum">
              <a:rPr lang="en-US" altLang="en-US" sz="1200"/>
              <a:pPr eaLnBrk="1" hangingPunct="1"/>
              <a:t>227</a:t>
            </a:fld>
            <a:endParaRPr lang="en-US" altLang="en-US" sz="1200" dirty="0"/>
          </a:p>
        </p:txBody>
      </p:sp>
    </p:spTree>
    <p:extLst>
      <p:ext uri="{BB962C8B-B14F-4D97-AF65-F5344CB8AC3E}">
        <p14:creationId xmlns:p14="http://schemas.microsoft.com/office/powerpoint/2010/main" val="741984737"/>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Slide Image Placeholder 1"/>
          <p:cNvSpPr>
            <a:spLocks noGrp="1" noRot="1" noChangeAspect="1" noTextEdit="1"/>
          </p:cNvSpPr>
          <p:nvPr>
            <p:ph type="sldImg"/>
          </p:nvPr>
        </p:nvSpPr>
        <p:spPr>
          <a:ln/>
        </p:spPr>
      </p:sp>
      <p:sp>
        <p:nvSpPr>
          <p:cNvPr id="535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After the event, the child may appear healthy and show no signs of illness or distress.</a:t>
            </a:r>
            <a:endParaRPr lang="en-IN" altLang="en-US" dirty="0">
              <a:latin typeface="Times New Roman" charset="0"/>
              <a:ea typeface="MS PGothic" charset="-128"/>
            </a:endParaRPr>
          </a:p>
          <a:p>
            <a:r>
              <a:rPr lang="en-US" altLang="en-US" dirty="0">
                <a:latin typeface="Times New Roman" charset="0"/>
                <a:ea typeface="MS PGothic" charset="-128"/>
              </a:rPr>
              <a:t>       i.   Complete a careful assessment and provide rapid transport to the ED.</a:t>
            </a:r>
            <a:endParaRPr lang="en-IN" altLang="en-US" dirty="0">
              <a:latin typeface="Times New Roman" charset="0"/>
              <a:ea typeface="MS PGothic" charset="-128"/>
            </a:endParaRPr>
          </a:p>
          <a:p>
            <a:r>
              <a:rPr lang="en-US" altLang="en-US" dirty="0">
                <a:latin typeface="Times New Roman" charset="0"/>
                <a:ea typeface="MS PGothic" charset="-128"/>
              </a:rPr>
              <a:t>d.    Pay strict attention to airway management.</a:t>
            </a:r>
            <a:endParaRPr lang="en-IN" altLang="en-US" dirty="0">
              <a:latin typeface="Times New Roman" charset="0"/>
              <a:ea typeface="MS PGothic" charset="-128"/>
            </a:endParaRPr>
          </a:p>
          <a:p>
            <a:r>
              <a:rPr lang="en-US" altLang="en-US" dirty="0">
                <a:latin typeface="Times New Roman" charset="0"/>
                <a:ea typeface="MS PGothic" charset="-128"/>
              </a:rPr>
              <a:t>e.    Assess the infant’s history and environment.</a:t>
            </a:r>
            <a:endParaRPr lang="en-IN" altLang="en-US" dirty="0">
              <a:latin typeface="Times New Roman" charset="0"/>
              <a:ea typeface="MS PGothic" charset="-128"/>
            </a:endParaRPr>
          </a:p>
          <a:p>
            <a:r>
              <a:rPr lang="en-US" altLang="en-US" dirty="0">
                <a:latin typeface="Times New Roman" charset="0"/>
                <a:ea typeface="MS PGothic" charset="-128"/>
              </a:rPr>
              <a:t>f.     Allow caregivers to ride in the back of the ambulance.</a:t>
            </a:r>
            <a:endParaRPr lang="en-IN" altLang="en-US" dirty="0">
              <a:latin typeface="Times New Roman" charset="0"/>
              <a:ea typeface="MS PGothic" charset="-128"/>
            </a:endParaRPr>
          </a:p>
          <a:p>
            <a:r>
              <a:rPr lang="en-US" altLang="en-US" dirty="0">
                <a:latin typeface="Times New Roman" charset="0"/>
                <a:ea typeface="MS PGothic" charset="-128"/>
              </a:rPr>
              <a:t>g.    Physicians will have to determine the cause.</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535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AE0E5CB-6780-D74E-B4A4-3B39075EACFF}" type="slidenum">
              <a:rPr lang="en-US" altLang="en-US" sz="1200"/>
              <a:pPr eaLnBrk="1" hangingPunct="1"/>
              <a:t>228</a:t>
            </a:fld>
            <a:endParaRPr lang="en-US" altLang="en-US" sz="1200" dirty="0"/>
          </a:p>
        </p:txBody>
      </p:sp>
    </p:spTree>
    <p:extLst>
      <p:ext uri="{BB962C8B-B14F-4D97-AF65-F5344CB8AC3E}">
        <p14:creationId xmlns:p14="http://schemas.microsoft.com/office/powerpoint/2010/main" val="99936630"/>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Times New Roman" pitchFamily="18" charset="0"/>
                <a:ea typeface="MS PGothic" pitchFamily="34" charset="-128"/>
                <a:cs typeface="MS PGothic" charset="0"/>
              </a:rPr>
              <a:t>F.   Brief Resolved Unexplained Event</a:t>
            </a:r>
          </a:p>
          <a:p>
            <a:r>
              <a:rPr lang="en-US" sz="1200" kern="1200" dirty="0">
                <a:solidFill>
                  <a:schemeClr val="tx1"/>
                </a:solidFill>
                <a:effectLst/>
                <a:latin typeface="Times New Roman" pitchFamily="18" charset="0"/>
                <a:ea typeface="MS PGothic" pitchFamily="34" charset="-128"/>
                <a:cs typeface="MS PGothic" charset="0"/>
              </a:rPr>
              <a:t>     1.   Signs and symptoms include:</a:t>
            </a:r>
          </a:p>
          <a:p>
            <a:r>
              <a:rPr lang="en-US" sz="1200" kern="1200" dirty="0">
                <a:solidFill>
                  <a:schemeClr val="tx1"/>
                </a:solidFill>
                <a:effectLst/>
                <a:latin typeface="Times New Roman" pitchFamily="18" charset="0"/>
                <a:ea typeface="MS PGothic" pitchFamily="34" charset="-128"/>
                <a:cs typeface="MS PGothic" charset="0"/>
              </a:rPr>
              <a:t>           a.   Brief changes in color such as pale skin or cyanosis</a:t>
            </a:r>
          </a:p>
          <a:p>
            <a:r>
              <a:rPr lang="en-US" sz="1200" kern="1200" dirty="0">
                <a:solidFill>
                  <a:schemeClr val="tx1"/>
                </a:solidFill>
                <a:effectLst/>
                <a:latin typeface="Times New Roman" pitchFamily="18" charset="0"/>
                <a:ea typeface="MS PGothic" pitchFamily="34" charset="-128"/>
                <a:cs typeface="MS PGothic" charset="0"/>
              </a:rPr>
              <a:t>           b.   Choking</a:t>
            </a:r>
          </a:p>
          <a:p>
            <a:r>
              <a:rPr lang="en-US" sz="1200" kern="1200" dirty="0">
                <a:solidFill>
                  <a:schemeClr val="tx1"/>
                </a:solidFill>
                <a:effectLst/>
                <a:latin typeface="Times New Roman" pitchFamily="18" charset="0"/>
                <a:ea typeface="MS PGothic" pitchFamily="34" charset="-128"/>
                <a:cs typeface="MS PGothic" charset="0"/>
              </a:rPr>
              <a:t>           c.   Absent, slow, or irregular breathing</a:t>
            </a:r>
          </a:p>
          <a:p>
            <a:r>
              <a:rPr lang="en-US" sz="1200" kern="1200" dirty="0">
                <a:solidFill>
                  <a:schemeClr val="tx1"/>
                </a:solidFill>
                <a:effectLst/>
                <a:latin typeface="Times New Roman" pitchFamily="18" charset="0"/>
                <a:ea typeface="MS PGothic" pitchFamily="34" charset="-128"/>
                <a:cs typeface="MS PGothic" charset="0"/>
              </a:rPr>
              <a:t>           d.   Abnormal muscle tone (limp or stiff)</a:t>
            </a:r>
          </a:p>
          <a:p>
            <a:r>
              <a:rPr lang="en-US" sz="1200" kern="1200" dirty="0">
                <a:solidFill>
                  <a:schemeClr val="tx1"/>
                </a:solidFill>
                <a:effectLst/>
                <a:latin typeface="Times New Roman" pitchFamily="18" charset="0"/>
                <a:ea typeface="MS PGothic" pitchFamily="34" charset="-128"/>
                <a:cs typeface="MS PGothic" charset="0"/>
              </a:rPr>
              <a:t>           e.   Decreased level of consciousness</a:t>
            </a:r>
          </a:p>
          <a:p>
            <a:r>
              <a:rPr lang="en-US" sz="1200" kern="1200" dirty="0">
                <a:solidFill>
                  <a:schemeClr val="tx1"/>
                </a:solidFill>
                <a:effectLst/>
                <a:latin typeface="Times New Roman" pitchFamily="18" charset="0"/>
                <a:ea typeface="MS PGothic" pitchFamily="34" charset="-128"/>
                <a:cs typeface="MS PGothic" charset="0"/>
              </a:rPr>
              <a:t>     2.   No abnormality found on assessment</a:t>
            </a:r>
          </a:p>
          <a:p>
            <a:r>
              <a:rPr lang="en-US" sz="1200" kern="1200" dirty="0">
                <a:solidFill>
                  <a:schemeClr val="tx1"/>
                </a:solidFill>
                <a:effectLst/>
                <a:latin typeface="Times New Roman" pitchFamily="18" charset="0"/>
                <a:ea typeface="MS PGothic" pitchFamily="34" charset="-128"/>
                <a:cs typeface="MS PGothic" charset="0"/>
              </a:rPr>
              <a:t>     3.   Transport is required for evaluation</a:t>
            </a:r>
          </a:p>
          <a:p>
            <a:endParaRPr lang="en-US" dirty="0"/>
          </a:p>
        </p:txBody>
      </p:sp>
      <p:sp>
        <p:nvSpPr>
          <p:cNvPr id="4" name="Slide Number Placeholder 3"/>
          <p:cNvSpPr>
            <a:spLocks noGrp="1"/>
          </p:cNvSpPr>
          <p:nvPr>
            <p:ph type="sldNum" sz="quarter" idx="5"/>
          </p:nvPr>
        </p:nvSpPr>
        <p:spPr/>
        <p:txBody>
          <a:bodyPr/>
          <a:lstStyle/>
          <a:p>
            <a:fld id="{A4C107A1-34D3-7240-8F4E-CFE4637DE8F8}" type="slidenum">
              <a:rPr lang="en-US" altLang="en-US" smtClean="0"/>
              <a:pPr/>
              <a:t>229</a:t>
            </a:fld>
            <a:endParaRPr lang="en-US" altLang="en-US" dirty="0"/>
          </a:p>
        </p:txBody>
      </p:sp>
    </p:spTree>
    <p:extLst>
      <p:ext uri="{BB962C8B-B14F-4D97-AF65-F5344CB8AC3E}">
        <p14:creationId xmlns:p14="http://schemas.microsoft.com/office/powerpoint/2010/main" val="3921016640"/>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Slide Image Placeholder 1"/>
          <p:cNvSpPr>
            <a:spLocks noGrp="1" noRot="1" noChangeAspect="1" noTextEdit="1"/>
          </p:cNvSpPr>
          <p:nvPr>
            <p:ph type="sldImg"/>
          </p:nvPr>
        </p:nvSpPr>
        <p:spPr>
          <a:ln/>
        </p:spPr>
      </p:sp>
      <p:sp>
        <p:nvSpPr>
          <p:cNvPr id="536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
        <p:nvSpPr>
          <p:cNvPr id="536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D6D71B9-2F47-D148-B382-66A568268713}" type="slidenum">
              <a:rPr lang="en-US" altLang="en-US" sz="1200"/>
              <a:pPr eaLnBrk="1" hangingPunct="1"/>
              <a:t>230</a:t>
            </a:fld>
            <a:endParaRPr lang="en-US" altLang="en-US" sz="1200" dirty="0"/>
          </a:p>
        </p:txBody>
      </p:sp>
    </p:spTree>
    <p:extLst>
      <p:ext uri="{BB962C8B-B14F-4D97-AF65-F5344CB8AC3E}">
        <p14:creationId xmlns:p14="http://schemas.microsoft.com/office/powerpoint/2010/main" val="302728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Assessment</a:t>
            </a:r>
            <a:endParaRPr lang="en-IN" altLang="en-US" dirty="0">
              <a:latin typeface="Times New Roman" charset="0"/>
              <a:ea typeface="MS PGothic" charset="-128"/>
            </a:endParaRPr>
          </a:p>
          <a:p>
            <a:r>
              <a:rPr lang="en-US" altLang="en-US" dirty="0">
                <a:latin typeface="Times New Roman" charset="0"/>
                <a:ea typeface="MS PGothic" charset="-128"/>
              </a:rPr>
              <a:t>       a.    Can understand directions and be specific in describing painful areas.</a:t>
            </a:r>
            <a:endParaRPr lang="en-IN" altLang="en-US" dirty="0">
              <a:latin typeface="Times New Roman" charset="0"/>
              <a:ea typeface="MS PGothic" charset="-128"/>
            </a:endParaRPr>
          </a:p>
          <a:p>
            <a:r>
              <a:rPr lang="en-US" altLang="en-US" dirty="0">
                <a:latin typeface="Times New Roman" charset="0"/>
                <a:ea typeface="MS PGothic" charset="-128"/>
              </a:rPr>
              <a:t>       b.    Despite increased ability to communicate, much of the history must still be obtained from the caregivers.</a:t>
            </a:r>
            <a:endParaRPr lang="en-IN" altLang="en-US" dirty="0">
              <a:latin typeface="Times New Roman" charset="0"/>
              <a:ea typeface="MS PGothic" charset="-128"/>
            </a:endParaRPr>
          </a:p>
          <a:p>
            <a:r>
              <a:rPr lang="en-US" altLang="en-US" dirty="0">
                <a:latin typeface="Times New Roman" charset="0"/>
                <a:ea typeface="MS PGothic" charset="-128"/>
              </a:rPr>
              <a:t>       c.    Communicate simply and directly.</a:t>
            </a:r>
            <a:endParaRPr lang="en-IN" altLang="en-US" dirty="0">
              <a:latin typeface="Times New Roman" charset="0"/>
              <a:ea typeface="MS PGothic" charset="-128"/>
            </a:endParaRPr>
          </a:p>
          <a:p>
            <a:r>
              <a:rPr lang="en-US" altLang="en-US" dirty="0">
                <a:latin typeface="Times New Roman" charset="0"/>
                <a:ea typeface="MS PGothic" charset="-128"/>
              </a:rPr>
              <a:t>       d.    Appealing to the child’s imagination may facilitate the examination process.</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319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372819E-9848-A548-84E3-1954D5B0A8AB}" type="slidenum">
              <a:rPr lang="en-US" altLang="en-US" sz="1200"/>
              <a:pPr eaLnBrk="1" hangingPunct="1"/>
              <a:t>24</a:t>
            </a:fld>
            <a:endParaRPr lang="en-US" altLang="en-US" sz="1200" dirty="0"/>
          </a:p>
        </p:txBody>
      </p:sp>
    </p:spTree>
    <p:extLst>
      <p:ext uri="{BB962C8B-B14F-4D97-AF65-F5344CB8AC3E}">
        <p14:creationId xmlns:p14="http://schemas.microsoft.com/office/powerpoint/2010/main" val="1491223883"/>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Slide Image Placeholder 1"/>
          <p:cNvSpPr>
            <a:spLocks noGrp="1" noRot="1" noChangeAspect="1" noTextEdit="1"/>
          </p:cNvSpPr>
          <p:nvPr>
            <p:ph type="sldImg"/>
          </p:nvPr>
        </p:nvSpPr>
        <p:spPr>
          <a:ln/>
        </p:spPr>
      </p:sp>
      <p:sp>
        <p:nvSpPr>
          <p:cNvPr id="537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IN" altLang="en-US" dirty="0">
              <a:latin typeface="Times New Roman" charset="0"/>
              <a:ea typeface="MS PGothic" charset="-128"/>
            </a:endParaRPr>
          </a:p>
        </p:txBody>
      </p:sp>
      <p:sp>
        <p:nvSpPr>
          <p:cNvPr id="537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5D0D8B1-9B24-0746-A6EB-88DACE1A83B5}" type="slidenum">
              <a:rPr lang="en-US" altLang="en-US" sz="1200"/>
              <a:pPr eaLnBrk="1" hangingPunct="1"/>
              <a:t>231</a:t>
            </a:fld>
            <a:endParaRPr lang="en-US" altLang="en-US" sz="1200" dirty="0"/>
          </a:p>
        </p:txBody>
      </p:sp>
    </p:spTree>
    <p:extLst>
      <p:ext uri="{BB962C8B-B14F-4D97-AF65-F5344CB8AC3E}">
        <p14:creationId xmlns:p14="http://schemas.microsoft.com/office/powerpoint/2010/main" val="568400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a:ln/>
        </p:spPr>
      </p:sp>
      <p:sp>
        <p:nvSpPr>
          <p:cNvPr id="320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Do not lie to a patient of this age—hard to regain lost trust.</a:t>
            </a:r>
            <a:endParaRPr lang="en-IN" altLang="en-US" dirty="0">
              <a:latin typeface="Times New Roman" charset="0"/>
              <a:ea typeface="MS PGothic" charset="-128"/>
            </a:endParaRPr>
          </a:p>
          <a:p>
            <a:r>
              <a:rPr lang="en-US" altLang="en-US" dirty="0">
                <a:latin typeface="Times New Roman" charset="0"/>
                <a:ea typeface="MS PGothic" charset="-128"/>
              </a:rPr>
              <a:t>f.     The patient may be easily distracted by games or a toy, or conversation.</a:t>
            </a:r>
            <a:endParaRPr lang="en-IN" altLang="en-US" dirty="0">
              <a:latin typeface="Times New Roman" charset="0"/>
              <a:ea typeface="MS PGothic" charset="-128"/>
            </a:endParaRPr>
          </a:p>
          <a:p>
            <a:r>
              <a:rPr lang="en-US" altLang="en-US" dirty="0">
                <a:latin typeface="Times New Roman" charset="0"/>
                <a:ea typeface="MS PGothic" charset="-128"/>
              </a:rPr>
              <a:t>g.    Begin the assessment at the feet and move toward the head.</a:t>
            </a:r>
            <a:endParaRPr lang="en-IN" altLang="en-US" dirty="0">
              <a:latin typeface="Times New Roman" charset="0"/>
              <a:ea typeface="MS PGothic" charset="-128"/>
            </a:endParaRPr>
          </a:p>
          <a:p>
            <a:r>
              <a:rPr lang="en-US" altLang="en-US" dirty="0" err="1">
                <a:latin typeface="Times New Roman" charset="0"/>
                <a:ea typeface="MS PGothic" charset="-128"/>
              </a:rPr>
              <a:t>h.</a:t>
            </a:r>
            <a:r>
              <a:rPr lang="en-US" altLang="en-US" dirty="0">
                <a:latin typeface="Times New Roman" charset="0"/>
                <a:ea typeface="MS PGothic" charset="-128"/>
              </a:rPr>
              <a:t>    Use adhesive bandages to cover the site of an injection or other small wound.</a:t>
            </a:r>
            <a:endParaRPr lang="en-IN" altLang="en-US" dirty="0">
              <a:latin typeface="Times New Roman" charset="0"/>
              <a:ea typeface="MS PGothic" charset="-128"/>
            </a:endParaRPr>
          </a:p>
          <a:p>
            <a:r>
              <a:rPr lang="en-US" altLang="en-US" dirty="0" err="1">
                <a:latin typeface="Times New Roman" charset="0"/>
                <a:ea typeface="MS PGothic" charset="-128"/>
              </a:rPr>
              <a:t>i.</a:t>
            </a:r>
            <a:r>
              <a:rPr lang="en-US" altLang="en-US" dirty="0">
                <a:latin typeface="Times New Roman" charset="0"/>
                <a:ea typeface="MS PGothic" charset="-128"/>
              </a:rPr>
              <a:t>     Modesty is developing, so keep the child covered as much as possible.</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320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7F2671A-BB98-034C-B96E-BE51D940E1B2}" type="slidenum">
              <a:rPr lang="en-US" altLang="en-US" sz="1200"/>
              <a:pPr eaLnBrk="1" hangingPunct="1"/>
              <a:t>25</a:t>
            </a:fld>
            <a:endParaRPr lang="en-US" altLang="en-US" sz="1200" dirty="0"/>
          </a:p>
        </p:txBody>
      </p:sp>
    </p:spTree>
    <p:extLst>
      <p:ext uri="{BB962C8B-B14F-4D97-AF65-F5344CB8AC3E}">
        <p14:creationId xmlns:p14="http://schemas.microsoft.com/office/powerpoint/2010/main" val="1865641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a:ln/>
        </p:spPr>
      </p:sp>
      <p:sp>
        <p:nvSpPr>
          <p:cNvPr id="322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School-age years (ages 6 to 12 years)</a:t>
            </a:r>
          </a:p>
          <a:p>
            <a:r>
              <a:rPr lang="en-US" altLang="en-US" dirty="0">
                <a:latin typeface="Times New Roman" charset="0"/>
                <a:ea typeface="MS PGothic" charset="-128"/>
              </a:rPr>
              <a:t>       1.    At this stage, children begin to understand death is final, but their understanding of what death is and why it occurs is still unrealistic.</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322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7F53770-F454-8E40-8376-4107A276C387}" type="slidenum">
              <a:rPr lang="en-US" altLang="en-US" sz="1200"/>
              <a:pPr eaLnBrk="1" hangingPunct="1"/>
              <a:t>26</a:t>
            </a:fld>
            <a:endParaRPr lang="en-US" altLang="en-US" sz="1200" dirty="0"/>
          </a:p>
        </p:txBody>
      </p:sp>
    </p:spTree>
    <p:extLst>
      <p:ext uri="{BB962C8B-B14F-4D97-AF65-F5344CB8AC3E}">
        <p14:creationId xmlns:p14="http://schemas.microsoft.com/office/powerpoint/2010/main" val="1243701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a:ln/>
        </p:spPr>
      </p:sp>
      <p:sp>
        <p:nvSpPr>
          <p:cNvPr id="323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2.   Assessment</a:t>
            </a:r>
            <a:endParaRPr lang="en-IN" altLang="en-US" dirty="0">
              <a:latin typeface="Times New Roman" charset="0"/>
              <a:ea typeface="MS PGothic" charset="-128"/>
            </a:endParaRPr>
          </a:p>
          <a:p>
            <a:r>
              <a:rPr lang="en-US" altLang="en-US" dirty="0">
                <a:latin typeface="Times New Roman" charset="0"/>
                <a:ea typeface="MS PGothic" charset="-128"/>
              </a:rPr>
              <a:t>      a.    Assessment begins to be more like an adult assessment.</a:t>
            </a:r>
            <a:endParaRPr lang="en-IN" altLang="en-US" dirty="0">
              <a:latin typeface="Times New Roman" charset="0"/>
              <a:ea typeface="MS PGothic" charset="-128"/>
            </a:endParaRPr>
          </a:p>
          <a:p>
            <a:r>
              <a:rPr lang="en-US" altLang="en-US" dirty="0">
                <a:latin typeface="Times New Roman" charset="0"/>
                <a:ea typeface="MS PGothic" charset="-128"/>
              </a:rPr>
              <a:t>      b.    To help gain trust, talk to the child, not just the caregiver.</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The child is probably familiar with the process of a physical exam.</a:t>
            </a:r>
            <a:endParaRPr lang="en-IN" altLang="en-US" dirty="0">
              <a:latin typeface="Times New Roman" charset="0"/>
              <a:ea typeface="MS PGothic" charset="-128"/>
            </a:endParaRPr>
          </a:p>
          <a:p>
            <a:r>
              <a:rPr lang="en-US" altLang="en-US" dirty="0">
                <a:latin typeface="Times New Roman" charset="0"/>
                <a:ea typeface="MS PGothic" charset="-128"/>
              </a:rPr>
              <a:t>      d.    Start with head and work toward the feet, as in an adult assessment.</a:t>
            </a:r>
            <a:endParaRPr lang="en-IN" altLang="en-US" dirty="0">
              <a:latin typeface="Times New Roman" charset="0"/>
              <a:ea typeface="MS PGothic" charset="-128"/>
            </a:endParaRPr>
          </a:p>
          <a:p>
            <a:r>
              <a:rPr lang="en-US" altLang="en-US" dirty="0">
                <a:latin typeface="Times New Roman" charset="0"/>
                <a:ea typeface="MS PGothic" charset="-128"/>
              </a:rPr>
              <a:t>      e.    If possible, give the child choices. For example:</a:t>
            </a:r>
            <a:endParaRPr lang="en-IN" altLang="en-US" dirty="0">
              <a:latin typeface="Times New Roman" charset="0"/>
              <a:ea typeface="MS PGothic" charset="-128"/>
            </a:endParaRPr>
          </a:p>
          <a:p>
            <a:r>
              <a:rPr lang="en-US" altLang="en-US" dirty="0">
                <a:latin typeface="Times New Roman" charset="0"/>
                <a:ea typeface="MS PGothic" charset="-128"/>
              </a:rPr>
              <a:t>      f.     Ask only the type of questions that let you control the answer. </a:t>
            </a:r>
          </a:p>
        </p:txBody>
      </p:sp>
      <p:sp>
        <p:nvSpPr>
          <p:cNvPr id="323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D3EF4EB-9DA8-0C47-978B-7405E60A3621}" type="slidenum">
              <a:rPr lang="en-US" altLang="en-US" sz="1200"/>
              <a:pPr eaLnBrk="1" hangingPunct="1"/>
              <a:t>27</a:t>
            </a:fld>
            <a:endParaRPr lang="en-US" altLang="en-US" sz="1200" dirty="0"/>
          </a:p>
        </p:txBody>
      </p:sp>
    </p:spTree>
    <p:extLst>
      <p:ext uri="{BB962C8B-B14F-4D97-AF65-F5344CB8AC3E}">
        <p14:creationId xmlns:p14="http://schemas.microsoft.com/office/powerpoint/2010/main" val="1428824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p:cNvSpPr>
            <a:spLocks noGrp="1" noRot="1" noChangeAspect="1" noTextEdit="1"/>
          </p:cNvSpPr>
          <p:nvPr>
            <p:ph type="sldImg"/>
          </p:nvPr>
        </p:nvSpPr>
        <p:spPr>
          <a:ln/>
        </p:spPr>
      </p:sp>
      <p:sp>
        <p:nvSpPr>
          <p:cNvPr id="324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Allow the child to listen to his or her own heartbeat through the stethoscope.</a:t>
            </a:r>
            <a:endParaRPr lang="en-IN" altLang="en-US" dirty="0">
              <a:latin typeface="Times New Roman" charset="0"/>
              <a:ea typeface="MS PGothic" charset="-128"/>
            </a:endParaRPr>
          </a:p>
          <a:p>
            <a:r>
              <a:rPr lang="en-US" altLang="en-US" dirty="0">
                <a:latin typeface="Times New Roman" charset="0"/>
                <a:ea typeface="MS PGothic" charset="-128"/>
              </a:rPr>
              <a:t>h.    These children can understand the difference between physical and emotional pain.</a:t>
            </a:r>
            <a:endParaRPr lang="en-IN" altLang="en-US" dirty="0">
              <a:latin typeface="Times New Roman" charset="0"/>
              <a:ea typeface="MS PGothic" charset="-128"/>
            </a:endParaRPr>
          </a:p>
          <a:p>
            <a:r>
              <a:rPr lang="en-US" altLang="en-US" dirty="0">
                <a:latin typeface="Times New Roman" charset="0"/>
                <a:ea typeface="MS PGothic" charset="-128"/>
              </a:rPr>
              <a:t>i.     Give them simple explanations about what is causing their pain and what will be done about it.</a:t>
            </a:r>
            <a:endParaRPr lang="en-IN" altLang="en-US" dirty="0">
              <a:latin typeface="Times New Roman" charset="0"/>
              <a:ea typeface="MS PGothic" charset="-128"/>
            </a:endParaRPr>
          </a:p>
          <a:p>
            <a:r>
              <a:rPr lang="en-US" altLang="en-US" dirty="0">
                <a:latin typeface="Times New Roman" charset="0"/>
                <a:ea typeface="MS PGothic" charset="-128"/>
              </a:rPr>
              <a:t>j.     Ask the parent’s or caregiver’s advice about which distraction will work best.</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324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F28112E-8079-8E47-957A-F0B8B1CFD823}" type="slidenum">
              <a:rPr lang="en-US" altLang="en-US" sz="1200"/>
              <a:pPr eaLnBrk="1" hangingPunct="1"/>
              <a:t>28</a:t>
            </a:fld>
            <a:endParaRPr lang="en-US" altLang="en-US" sz="1200" dirty="0"/>
          </a:p>
        </p:txBody>
      </p:sp>
    </p:spTree>
    <p:extLst>
      <p:ext uri="{BB962C8B-B14F-4D97-AF65-F5344CB8AC3E}">
        <p14:creationId xmlns:p14="http://schemas.microsoft.com/office/powerpoint/2010/main" val="1092978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a:ln/>
        </p:spPr>
      </p:sp>
      <p:sp>
        <p:nvSpPr>
          <p:cNvPr id="325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Adolescents (ages 13 to 18 years)</a:t>
            </a:r>
          </a:p>
          <a:p>
            <a:r>
              <a:rPr lang="en-US" altLang="en-US" dirty="0">
                <a:latin typeface="Times New Roman" charset="0"/>
                <a:ea typeface="MS PGothic" charset="-128"/>
              </a:rPr>
              <a:t>      1.    Physically similar to adults, but they are still children on the emotional level.</a:t>
            </a:r>
            <a:endParaRPr lang="en-IN" altLang="en-US" dirty="0">
              <a:latin typeface="Times New Roman" charset="0"/>
              <a:ea typeface="MS PGothic"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charset="0"/>
                <a:ea typeface="MS PGothic" charset="-128"/>
              </a:rPr>
              <a:t>      2.    Time of experimentation and risk-taking behaviors.</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325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BF6D618-ABF4-2F47-852D-01ACCBADB4BF}" type="slidenum">
              <a:rPr lang="en-US" altLang="en-US" sz="1200"/>
              <a:pPr eaLnBrk="1" hangingPunct="1"/>
              <a:t>29</a:t>
            </a:fld>
            <a:endParaRPr lang="en-US" altLang="en-US" sz="1200" dirty="0"/>
          </a:p>
        </p:txBody>
      </p:sp>
    </p:spTree>
    <p:extLst>
      <p:ext uri="{BB962C8B-B14F-4D97-AF65-F5344CB8AC3E}">
        <p14:creationId xmlns:p14="http://schemas.microsoft.com/office/powerpoint/2010/main" val="1174574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a:ln/>
        </p:spPr>
      </p:sp>
      <p:sp>
        <p:nvSpPr>
          <p:cNvPr id="327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Assessment</a:t>
            </a:r>
            <a:endParaRPr lang="en-IN" altLang="en-US" dirty="0">
              <a:latin typeface="Times New Roman" charset="0"/>
              <a:ea typeface="MS PGothic" charset="-128"/>
            </a:endParaRPr>
          </a:p>
          <a:p>
            <a:r>
              <a:rPr lang="en-US" altLang="en-US" dirty="0">
                <a:latin typeface="Times New Roman" charset="0"/>
                <a:ea typeface="MS PGothic" charset="-128"/>
              </a:rPr>
              <a:t>       a.    Adolescents can often understand very complex concepts and treatment options.</a:t>
            </a:r>
            <a:endParaRPr lang="en-IN" altLang="en-US" dirty="0">
              <a:latin typeface="Times New Roman" charset="0"/>
              <a:ea typeface="MS PGothic" charset="-128"/>
            </a:endParaRPr>
          </a:p>
          <a:p>
            <a:r>
              <a:rPr lang="en-US" altLang="en-US" dirty="0">
                <a:latin typeface="Times New Roman" charset="0"/>
                <a:ea typeface="MS PGothic" charset="-128"/>
              </a:rPr>
              <a:t>       b.    Allow adolescents to be involved in their own care.</a:t>
            </a:r>
            <a:endParaRPr lang="en-IN" altLang="en-US" dirty="0">
              <a:latin typeface="Times New Roman" charset="0"/>
              <a:ea typeface="MS PGothic" charset="-128"/>
            </a:endParaRPr>
          </a:p>
          <a:p>
            <a:r>
              <a:rPr lang="en-US" altLang="en-US" dirty="0">
                <a:latin typeface="Times New Roman" charset="0"/>
                <a:ea typeface="MS PGothic" charset="-128"/>
              </a:rPr>
              <a:t>       c.    An EMT of the same gender should perform the physical examination, if possible, to lessen the stress of the event.</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327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F471D84-D4A5-EE40-9FB1-20F892DDB279}" type="slidenum">
              <a:rPr lang="en-US" altLang="en-US" sz="1200"/>
              <a:pPr eaLnBrk="1" hangingPunct="1"/>
              <a:t>30</a:t>
            </a:fld>
            <a:endParaRPr lang="en-US" altLang="en-US" sz="1200" dirty="0"/>
          </a:p>
        </p:txBody>
      </p:sp>
    </p:spTree>
    <p:extLst>
      <p:ext uri="{BB962C8B-B14F-4D97-AF65-F5344CB8AC3E}">
        <p14:creationId xmlns:p14="http://schemas.microsoft.com/office/powerpoint/2010/main" val="257848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a:ln/>
        </p:spPr>
      </p:sp>
      <p:sp>
        <p:nvSpPr>
          <p:cNvPr id="294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pPr marL="0" indent="0">
              <a:buFontTx/>
              <a:buNone/>
              <a:defRPr/>
            </a:pPr>
            <a:r>
              <a:rPr lang="en-US" dirty="0"/>
              <a:t>Health care implications of</a:t>
            </a:r>
          </a:p>
          <a:p>
            <a:pPr lvl="1">
              <a:defRPr/>
            </a:pPr>
            <a:r>
              <a:rPr lang="en-US" dirty="0"/>
              <a:t>Abuse </a:t>
            </a:r>
          </a:p>
          <a:p>
            <a:pPr lvl="1">
              <a:defRPr/>
            </a:pPr>
            <a:r>
              <a:rPr lang="en-US" dirty="0"/>
              <a:t>Neglect </a:t>
            </a:r>
          </a:p>
        </p:txBody>
      </p:sp>
      <p:sp>
        <p:nvSpPr>
          <p:cNvPr id="294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E3AC5DA-83CB-8D4E-A3AC-4D7492F1CE28}" type="slidenum">
              <a:rPr lang="en-US" altLang="en-US" sz="1200"/>
              <a:pPr eaLnBrk="1" hangingPunct="1"/>
              <a:t>4</a:t>
            </a:fld>
            <a:endParaRPr lang="en-US" altLang="en-US" sz="1200" dirty="0"/>
          </a:p>
        </p:txBody>
      </p:sp>
    </p:spTree>
    <p:extLst>
      <p:ext uri="{BB962C8B-B14F-4D97-AF65-F5344CB8AC3E}">
        <p14:creationId xmlns:p14="http://schemas.microsoft.com/office/powerpoint/2010/main" val="2090543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a:ln/>
        </p:spPr>
      </p:sp>
      <p:sp>
        <p:nvSpPr>
          <p:cNvPr id="328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Allow the adolescent to speak openly and ask questions.</a:t>
            </a:r>
            <a:endParaRPr lang="en-IN" altLang="en-US" dirty="0">
              <a:latin typeface="Times New Roman" charset="0"/>
              <a:ea typeface="MS PGothic" charset="-128"/>
            </a:endParaRPr>
          </a:p>
          <a:p>
            <a:r>
              <a:rPr lang="en-US" altLang="en-US" dirty="0">
                <a:latin typeface="Times New Roman" charset="0"/>
                <a:ea typeface="MS PGothic" charset="-128"/>
              </a:rPr>
              <a:t>e.    Risk-taking behaviors are common at this age.</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328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1360BF0-E316-C742-94D2-AFA3AC0F1B10}" type="slidenum">
              <a:rPr lang="en-US" altLang="en-US" sz="1200"/>
              <a:pPr eaLnBrk="1" hangingPunct="1"/>
              <a:t>31</a:t>
            </a:fld>
            <a:endParaRPr lang="en-US" altLang="en-US" sz="1200" dirty="0"/>
          </a:p>
        </p:txBody>
      </p:sp>
    </p:spTree>
    <p:extLst>
      <p:ext uri="{BB962C8B-B14F-4D97-AF65-F5344CB8AC3E}">
        <p14:creationId xmlns:p14="http://schemas.microsoft.com/office/powerpoint/2010/main" val="421264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a:ln/>
        </p:spPr>
      </p:sp>
      <p:sp>
        <p:nvSpPr>
          <p:cNvPr id="329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f.   Female patients may be pregnant.</a:t>
            </a:r>
            <a:endParaRPr lang="en-IN" altLang="en-US" dirty="0">
              <a:latin typeface="Times New Roman" charset="0"/>
              <a:ea typeface="MS PGothic" charset="-128"/>
            </a:endParaRPr>
          </a:p>
          <a:p>
            <a:r>
              <a:rPr lang="en-US" altLang="en-US" dirty="0">
                <a:latin typeface="Times New Roman" charset="0"/>
                <a:ea typeface="MS PGothic" charset="-128"/>
              </a:rPr>
              <a:t>g.  Adolescents have a clear understanding of the purpose and meaning of pain.</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329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24E270B-6060-D04E-A9BC-D7FA2C958138}" type="slidenum">
              <a:rPr lang="en-US" altLang="en-US" sz="1200"/>
              <a:pPr eaLnBrk="1" hangingPunct="1"/>
              <a:t>32</a:t>
            </a:fld>
            <a:endParaRPr lang="en-US" altLang="en-US" sz="1200" dirty="0"/>
          </a:p>
        </p:txBody>
      </p:sp>
    </p:spTree>
    <p:extLst>
      <p:ext uri="{BB962C8B-B14F-4D97-AF65-F5344CB8AC3E}">
        <p14:creationId xmlns:p14="http://schemas.microsoft.com/office/powerpoint/2010/main" val="14976463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a:ln/>
        </p:spPr>
      </p:sp>
      <p:sp>
        <p:nvSpPr>
          <p:cNvPr id="330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IV. Anatomy and Physiology</a:t>
            </a:r>
          </a:p>
          <a:p>
            <a:r>
              <a:rPr lang="en-US" altLang="en-US" dirty="0">
                <a:latin typeface="Times New Roman" charset="0"/>
                <a:ea typeface="MS PGothic" charset="-128"/>
              </a:rPr>
              <a:t>A.    The body is growing and changing rapidly during childhood.</a:t>
            </a:r>
            <a:endParaRPr lang="en-IN" altLang="en-US" dirty="0">
              <a:latin typeface="Times New Roman" charset="0"/>
              <a:ea typeface="MS PGothic" charset="-128"/>
            </a:endParaRPr>
          </a:p>
          <a:p>
            <a:r>
              <a:rPr lang="en-US" altLang="en-US" dirty="0">
                <a:latin typeface="Times New Roman" charset="0"/>
                <a:ea typeface="MS PGothic" charset="-128"/>
              </a:rPr>
              <a:t>       1.    You must understand the physical differences between children and adults and alter your patient care accordingly.</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330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4CA92D0-B90C-EA41-A43D-15DCE20EB0CC}" type="slidenum">
              <a:rPr lang="en-US" altLang="en-US" sz="1200"/>
              <a:pPr eaLnBrk="1" hangingPunct="1"/>
              <a:t>33</a:t>
            </a:fld>
            <a:endParaRPr lang="en-US" altLang="en-US" sz="1200" dirty="0"/>
          </a:p>
        </p:txBody>
      </p:sp>
    </p:spTree>
    <p:extLst>
      <p:ext uri="{BB962C8B-B14F-4D97-AF65-F5344CB8AC3E}">
        <p14:creationId xmlns:p14="http://schemas.microsoft.com/office/powerpoint/2010/main" val="2856048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a:ln/>
        </p:spPr>
      </p:sp>
      <p:sp>
        <p:nvSpPr>
          <p:cNvPr id="331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The respiratory system</a:t>
            </a:r>
          </a:p>
          <a:p>
            <a:r>
              <a:rPr lang="en-US" altLang="en-US" dirty="0">
                <a:latin typeface="Times New Roman" charset="0"/>
                <a:ea typeface="MS PGothic" charset="-128"/>
              </a:rPr>
              <a:t>       1.    Anatomy of pediatric airway differs from adults.</a:t>
            </a:r>
            <a:endParaRPr lang="en-IN" altLang="en-US" dirty="0">
              <a:latin typeface="Times New Roman" charset="0"/>
              <a:ea typeface="MS PGothic" charset="-128"/>
            </a:endParaRPr>
          </a:p>
          <a:p>
            <a:r>
              <a:rPr lang="en-US" altLang="en-US" dirty="0">
                <a:latin typeface="Times New Roman" charset="0"/>
                <a:ea typeface="MS PGothic" charset="-128"/>
              </a:rPr>
              <a:t>              a.    Pediatric airway is smaller in diameter and shorter in length.</a:t>
            </a:r>
            <a:endParaRPr lang="en-IN" altLang="en-US" dirty="0">
              <a:latin typeface="Times New Roman" charset="0"/>
              <a:ea typeface="MS PGothic" charset="-128"/>
            </a:endParaRPr>
          </a:p>
          <a:p>
            <a:r>
              <a:rPr lang="en-US" altLang="en-US" dirty="0">
                <a:latin typeface="Times New Roman" charset="0"/>
                <a:ea typeface="MS PGothic" charset="-128"/>
              </a:rPr>
              <a:t>              b.    Lungs are smaller.</a:t>
            </a:r>
            <a:endParaRPr lang="en-IN" altLang="en-US" dirty="0">
              <a:latin typeface="Times New Roman" charset="0"/>
              <a:ea typeface="MS PGothic" charset="-128"/>
            </a:endParaRPr>
          </a:p>
          <a:p>
            <a:r>
              <a:rPr lang="en-US" altLang="en-US" dirty="0">
                <a:latin typeface="Times New Roman" charset="0"/>
                <a:ea typeface="MS PGothic" charset="-128"/>
              </a:rPr>
              <a:t>              c.    Heart is higher in a child’s chest.</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331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38ADAB9-971F-CA4C-BC4A-B090679E8A31}" type="slidenum">
              <a:rPr lang="en-US" altLang="en-US" sz="1200"/>
              <a:pPr eaLnBrk="1" hangingPunct="1"/>
              <a:t>34</a:t>
            </a:fld>
            <a:endParaRPr lang="en-US" altLang="en-US" sz="1200" dirty="0"/>
          </a:p>
        </p:txBody>
      </p:sp>
    </p:spTree>
    <p:extLst>
      <p:ext uri="{BB962C8B-B14F-4D97-AF65-F5344CB8AC3E}">
        <p14:creationId xmlns:p14="http://schemas.microsoft.com/office/powerpoint/2010/main" val="534611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a:ln/>
        </p:spPr>
      </p:sp>
      <p:sp>
        <p:nvSpPr>
          <p:cNvPr id="332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Glottic opening is higher and positioned more anteriorly, and the neck appears to be nonexistent.</a:t>
            </a:r>
            <a:endParaRPr lang="en-IN" altLang="en-US" dirty="0">
              <a:latin typeface="Times New Roman" charset="0"/>
              <a:ea typeface="MS PGothic" charset="-128"/>
            </a:endParaRPr>
          </a:p>
          <a:p>
            <a:r>
              <a:rPr lang="en-US" altLang="en-US" dirty="0">
                <a:latin typeface="Times New Roman" charset="0"/>
                <a:ea typeface="MS PGothic" charset="-128"/>
              </a:rPr>
              <a:t>e.    As children develop, the neck gets proportionally longer as the vocal cords and epiglottis achieve anatomically correct adult position.</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332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3DCC3F5-833C-5846-B0CB-EB0E8C4109B4}" type="slidenum">
              <a:rPr lang="en-US" altLang="en-US" sz="1200"/>
              <a:pPr eaLnBrk="1" hangingPunct="1"/>
              <a:t>35</a:t>
            </a:fld>
            <a:endParaRPr lang="en-US" altLang="en-US" sz="1200" dirty="0"/>
          </a:p>
        </p:txBody>
      </p:sp>
    </p:spTree>
    <p:extLst>
      <p:ext uri="{BB962C8B-B14F-4D97-AF65-F5344CB8AC3E}">
        <p14:creationId xmlns:p14="http://schemas.microsoft.com/office/powerpoint/2010/main" val="1462880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a:ln/>
        </p:spPr>
      </p:sp>
      <p:sp>
        <p:nvSpPr>
          <p:cNvPr id="333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Occiput is larger and rounder, which requires more careful positioning of the airway.</a:t>
            </a:r>
            <a:endParaRPr lang="en-IN" altLang="en-US" dirty="0">
              <a:latin typeface="Times New Roman" charset="0"/>
              <a:ea typeface="MS PGothic" charset="-128"/>
            </a:endParaRPr>
          </a:p>
          <a:p>
            <a:r>
              <a:rPr lang="en-US" altLang="en-US" dirty="0">
                <a:latin typeface="Times New Roman" charset="0"/>
                <a:ea typeface="MS PGothic" charset="-128"/>
              </a:rPr>
              <a:t>g.    Tongue is larger relative to the size of the mouth and in a more anterior location in the mouth. Child’s tongue can easily block the airway.</a:t>
            </a:r>
            <a:endParaRPr lang="en-IN" altLang="en-US" dirty="0">
              <a:latin typeface="Times New Roman" charset="0"/>
              <a:ea typeface="MS PGothic" charset="-128"/>
            </a:endParaRPr>
          </a:p>
          <a:p>
            <a:r>
              <a:rPr lang="en-US" altLang="en-US" dirty="0">
                <a:latin typeface="Times New Roman" charset="0"/>
                <a:ea typeface="MS PGothic" charset="-128"/>
              </a:rPr>
              <a:t>h.    Long, floppy, U-shaped epiglottis in infants and toddlers is larger than adult’s.</a:t>
            </a:r>
            <a:endParaRPr lang="en-IN" altLang="en-US" dirty="0">
              <a:latin typeface="Times New Roman" charset="0"/>
              <a:ea typeface="MS PGothic" charset="-128"/>
            </a:endParaRPr>
          </a:p>
          <a:p>
            <a:r>
              <a:rPr lang="en-US" altLang="en-US" dirty="0">
                <a:latin typeface="Times New Roman" charset="0"/>
                <a:ea typeface="MS PGothic" charset="-128"/>
              </a:rPr>
              <a:t>i.     Rings of cartilage in the trachea are less developed and may easily collapse if the neck is flexed or hyperextended.</a:t>
            </a:r>
            <a:endParaRPr lang="en-IN" altLang="en-US" dirty="0">
              <a:latin typeface="Times New Roman" charset="0"/>
              <a:ea typeface="MS PGothic" charset="-128"/>
            </a:endParaRPr>
          </a:p>
          <a:p>
            <a:r>
              <a:rPr lang="en-US" altLang="en-US" dirty="0">
                <a:latin typeface="Times New Roman" charset="0"/>
                <a:ea typeface="MS PGothic" charset="-128"/>
              </a:rPr>
              <a:t>j.     The upper airway has a narrowing funnel shape compared to the cylinder shape of the lower airway.</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333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68FA96A-B0A1-7142-B999-FF515DF46E3C}" type="slidenum">
              <a:rPr lang="en-US" altLang="en-US" sz="1200"/>
              <a:pPr eaLnBrk="1" hangingPunct="1"/>
              <a:t>36</a:t>
            </a:fld>
            <a:endParaRPr lang="en-US" altLang="en-US" sz="1200" dirty="0"/>
          </a:p>
        </p:txBody>
      </p:sp>
    </p:spTree>
    <p:extLst>
      <p:ext uri="{BB962C8B-B14F-4D97-AF65-F5344CB8AC3E}">
        <p14:creationId xmlns:p14="http://schemas.microsoft.com/office/powerpoint/2010/main" val="19418969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a:ln/>
        </p:spPr>
      </p:sp>
      <p:sp>
        <p:nvSpPr>
          <p:cNvPr id="334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k.    Diameter of trachea in infants is about the same as a drinking straw.</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334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F1418BC-3BD3-9B49-AB6F-AF1B3BA581D6}" type="slidenum">
              <a:rPr lang="en-US" altLang="en-US" sz="1200"/>
              <a:pPr eaLnBrk="1" hangingPunct="1"/>
              <a:t>37</a:t>
            </a:fld>
            <a:endParaRPr lang="en-US" altLang="en-US" sz="1200" dirty="0"/>
          </a:p>
        </p:txBody>
      </p:sp>
    </p:spTree>
    <p:extLst>
      <p:ext uri="{BB962C8B-B14F-4D97-AF65-F5344CB8AC3E}">
        <p14:creationId xmlns:p14="http://schemas.microsoft.com/office/powerpoint/2010/main" val="56387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a:ln/>
        </p:spPr>
      </p:sp>
      <p:sp>
        <p:nvSpPr>
          <p:cNvPr id="335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l.    Children have an oxygen demand twice that of an adult.</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335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28A70D2-DB2A-2D4C-88D8-96C70B2FA4B8}" type="slidenum">
              <a:rPr lang="en-US" altLang="en-US" sz="1200"/>
              <a:pPr eaLnBrk="1" hangingPunct="1"/>
              <a:t>38</a:t>
            </a:fld>
            <a:endParaRPr lang="en-US" altLang="en-US" sz="1200" dirty="0"/>
          </a:p>
        </p:txBody>
      </p:sp>
    </p:spTree>
    <p:extLst>
      <p:ext uri="{BB962C8B-B14F-4D97-AF65-F5344CB8AC3E}">
        <p14:creationId xmlns:p14="http://schemas.microsoft.com/office/powerpoint/2010/main" val="2815605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a:ln/>
        </p:spPr>
      </p:sp>
      <p:sp>
        <p:nvSpPr>
          <p:cNvPr id="336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n.    The muscles of the diaphragm dictate the amount of air  a child inspires.</a:t>
            </a:r>
            <a:endParaRPr lang="en-IN" altLang="en-US" dirty="0">
              <a:latin typeface="Times New Roman" charset="0"/>
              <a:ea typeface="MS PGothic" charset="-128"/>
            </a:endParaRPr>
          </a:p>
          <a:p>
            <a:r>
              <a:rPr lang="en-US" altLang="en-US" dirty="0">
                <a:latin typeface="Times New Roman" charset="0"/>
                <a:ea typeface="MS PGothic" charset="-128"/>
              </a:rPr>
              <a:t>        i.    Anything that places pressure on the abdomen of a young child can block the movement of the diaphragm and cause respiratory compromise.</a:t>
            </a:r>
            <a:endParaRPr lang="en-IN" altLang="en-US" dirty="0">
              <a:latin typeface="Times New Roman" charset="0"/>
              <a:ea typeface="MS PGothic" charset="-128"/>
            </a:endParaRPr>
          </a:p>
          <a:p>
            <a:r>
              <a:rPr lang="en-US" altLang="en-US" dirty="0">
                <a:latin typeface="Times New Roman" charset="0"/>
                <a:ea typeface="MS PGothic" charset="-128"/>
              </a:rPr>
              <a:t>        ii.    Must use caution when applying the straps of a spinal immobilization device because it may hinder the tidal volume.</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336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EA39B57-ECD5-234C-9313-149378F3C02C}" type="slidenum">
              <a:rPr lang="en-US" altLang="en-US" sz="1200"/>
              <a:pPr eaLnBrk="1" hangingPunct="1"/>
              <a:t>39</a:t>
            </a:fld>
            <a:endParaRPr lang="en-US" altLang="en-US" sz="1200" dirty="0"/>
          </a:p>
        </p:txBody>
      </p:sp>
    </p:spTree>
    <p:extLst>
      <p:ext uri="{BB962C8B-B14F-4D97-AF65-F5344CB8AC3E}">
        <p14:creationId xmlns:p14="http://schemas.microsoft.com/office/powerpoint/2010/main" val="12814542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noTextEdit="1"/>
          </p:cNvSpPr>
          <p:nvPr>
            <p:ph type="sldImg"/>
          </p:nvPr>
        </p:nvSpPr>
        <p:spPr>
          <a:ln/>
        </p:spPr>
      </p:sp>
      <p:sp>
        <p:nvSpPr>
          <p:cNvPr id="337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o.    Gastric distention can interfere with movement of the diaphragm and lead to hypoventilation.</a:t>
            </a:r>
            <a:endParaRPr lang="en-IN" altLang="en-US" dirty="0">
              <a:latin typeface="Times New Roman" charset="0"/>
              <a:ea typeface="MS PGothic" charset="-128"/>
            </a:endParaRPr>
          </a:p>
          <a:p>
            <a:r>
              <a:rPr lang="en-US" altLang="en-US" dirty="0">
                <a:latin typeface="Times New Roman" charset="0"/>
                <a:ea typeface="MS PGothic" charset="-128"/>
              </a:rPr>
              <a:t>p.    Breath sounds are more easily heard because of their thinner chest walls.</a:t>
            </a:r>
            <a:endParaRPr lang="en-IN" altLang="en-US" dirty="0">
              <a:latin typeface="Times New Roman" charset="0"/>
              <a:ea typeface="MS PGothic" charset="-128"/>
            </a:endParaRPr>
          </a:p>
          <a:p>
            <a:r>
              <a:rPr lang="en-US" altLang="en-US" dirty="0">
                <a:latin typeface="Times New Roman" charset="0"/>
                <a:ea typeface="MS PGothic" charset="-128"/>
              </a:rPr>
              <a:t>q.    Less air is exchanged with each breath, so detection of poor air movement or complete absence of breath sounds may be more difficult.</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337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C8A70CE-046E-B148-B4D5-05382D204C81}" type="slidenum">
              <a:rPr lang="en-US" altLang="en-US" sz="1200"/>
              <a:pPr eaLnBrk="1" hangingPunct="1"/>
              <a:t>40</a:t>
            </a:fld>
            <a:endParaRPr lang="en-US" altLang="en-US" sz="1200" dirty="0"/>
          </a:p>
        </p:txBody>
      </p:sp>
    </p:spTree>
    <p:extLst>
      <p:ext uri="{BB962C8B-B14F-4D97-AF65-F5344CB8AC3E}">
        <p14:creationId xmlns:p14="http://schemas.microsoft.com/office/powerpoint/2010/main" val="287428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a:ln/>
        </p:spPr>
      </p:sp>
      <p:sp>
        <p:nvSpPr>
          <p:cNvPr id="295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i="1" dirty="0">
              <a:latin typeface="Times New Roman" charset="0"/>
              <a:ea typeface="MS PGothic" charset="-128"/>
            </a:endParaRPr>
          </a:p>
          <a:p>
            <a:r>
              <a:rPr lang="en-US" altLang="en-US" dirty="0">
                <a:latin typeface="Times New Roman" charset="0"/>
                <a:ea typeface="MS PGothic" charset="-128"/>
              </a:rPr>
              <a:t>Pediatrics</a:t>
            </a:r>
          </a:p>
          <a:p>
            <a:r>
              <a:rPr lang="en-US" altLang="en-US" dirty="0">
                <a:latin typeface="Times New Roman" charset="0"/>
                <a:ea typeface="MS PGothic" charset="-128"/>
              </a:rPr>
              <a:t>• Age-related assessment findings, and age-related assessment and treatment modifications for pediatric-specific major diseases and/or emergencies</a:t>
            </a:r>
          </a:p>
          <a:p>
            <a:r>
              <a:rPr lang="en-US" altLang="en-US" dirty="0">
                <a:latin typeface="Times New Roman" charset="0"/>
                <a:ea typeface="MS PGothic" charset="-128"/>
              </a:rPr>
              <a:t>   • Upper airway obstruction </a:t>
            </a:r>
          </a:p>
          <a:p>
            <a:r>
              <a:rPr lang="en-US" altLang="en-US" dirty="0">
                <a:latin typeface="Times New Roman" charset="0"/>
                <a:ea typeface="MS PGothic" charset="-128"/>
              </a:rPr>
              <a:t>   • Lower airway reactive disease </a:t>
            </a:r>
          </a:p>
          <a:p>
            <a:r>
              <a:rPr lang="en-US" altLang="en-US" dirty="0">
                <a:latin typeface="Times New Roman" charset="0"/>
                <a:ea typeface="MS PGothic" charset="-128"/>
              </a:rPr>
              <a:t>   • Respiratory distress/failure/arrest</a:t>
            </a:r>
          </a:p>
        </p:txBody>
      </p:sp>
      <p:sp>
        <p:nvSpPr>
          <p:cNvPr id="295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D1288E9-1E91-E746-9022-5FC0660686C4}" type="slidenum">
              <a:rPr lang="en-US" altLang="en-US" sz="1200"/>
              <a:pPr eaLnBrk="1" hangingPunct="1"/>
              <a:t>5</a:t>
            </a:fld>
            <a:endParaRPr lang="en-US" altLang="en-US" sz="1200" dirty="0"/>
          </a:p>
        </p:txBody>
      </p:sp>
    </p:spTree>
    <p:extLst>
      <p:ext uri="{BB962C8B-B14F-4D97-AF65-F5344CB8AC3E}">
        <p14:creationId xmlns:p14="http://schemas.microsoft.com/office/powerpoint/2010/main" val="7857483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The circulatory system</a:t>
            </a:r>
          </a:p>
          <a:p>
            <a:r>
              <a:rPr lang="en-US" altLang="en-US" dirty="0">
                <a:latin typeface="Times New Roman" charset="0"/>
                <a:ea typeface="MS PGothic" charset="-128"/>
              </a:rPr>
              <a:t>       1.    Important to know the normal pulse ranges when evaluating children.</a:t>
            </a:r>
            <a:endParaRPr lang="en-IN" altLang="en-US" dirty="0">
              <a:latin typeface="Times New Roman" charset="0"/>
              <a:ea typeface="MS PGothic" charset="-128"/>
            </a:endParaRPr>
          </a:p>
          <a:p>
            <a:r>
              <a:rPr lang="en-US" altLang="en-US" dirty="0">
                <a:latin typeface="Times New Roman" charset="0"/>
                <a:ea typeface="MS PGothic" charset="-128"/>
              </a:rPr>
              <a:t>              a.    An infant’s heart can beat 160 times or more per minute.</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Children are able to compensate for decreased perfusion by constricting the vessels in the skin.</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Signs of vasoconstriction include pallor (early sign), weak distal pulses in the extremities, delayed capillary refill, and cool hands or feet.</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338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1FD2B36-DF64-6A4E-AD9B-1B5D43437B3B}" type="slidenum">
              <a:rPr lang="en-US" altLang="en-US" sz="1200"/>
              <a:pPr eaLnBrk="1" hangingPunct="1"/>
              <a:t>41</a:t>
            </a:fld>
            <a:endParaRPr lang="en-US" altLang="en-US" sz="1200" dirty="0"/>
          </a:p>
        </p:txBody>
      </p:sp>
    </p:spTree>
    <p:extLst>
      <p:ext uri="{BB962C8B-B14F-4D97-AF65-F5344CB8AC3E}">
        <p14:creationId xmlns:p14="http://schemas.microsoft.com/office/powerpoint/2010/main" val="11203126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a:ln/>
        </p:spPr>
      </p:sp>
      <p:sp>
        <p:nvSpPr>
          <p:cNvPr id="339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table on this slide lists responsive pediatric pulse rates.</a:t>
            </a:r>
          </a:p>
        </p:txBody>
      </p:sp>
      <p:sp>
        <p:nvSpPr>
          <p:cNvPr id="339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965A48E-84BA-4E47-83D6-10D1B9269946}" type="slidenum">
              <a:rPr lang="en-US" altLang="en-US" sz="1200"/>
              <a:pPr eaLnBrk="1" hangingPunct="1"/>
              <a:t>42</a:t>
            </a:fld>
            <a:endParaRPr lang="en-US" altLang="en-US" sz="1200" dirty="0"/>
          </a:p>
        </p:txBody>
      </p:sp>
    </p:spTree>
    <p:extLst>
      <p:ext uri="{BB962C8B-B14F-4D97-AF65-F5344CB8AC3E}">
        <p14:creationId xmlns:p14="http://schemas.microsoft.com/office/powerpoint/2010/main" val="21063316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a:ln/>
        </p:spPr>
      </p:sp>
      <p:sp>
        <p:nvSpPr>
          <p:cNvPr id="340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The nervous system</a:t>
            </a:r>
          </a:p>
          <a:p>
            <a:r>
              <a:rPr lang="en-US" altLang="en-US" dirty="0">
                <a:latin typeface="Times New Roman" charset="0"/>
                <a:ea typeface="MS PGothic" charset="-128"/>
              </a:rPr>
              <a:t>        1.    The pediatric nervous system is immature, underdeveloped, and not well protected.</a:t>
            </a:r>
            <a:endParaRPr lang="en-IN" altLang="en-US" dirty="0">
              <a:latin typeface="Times New Roman" charset="0"/>
              <a:ea typeface="MS PGothic" charset="-128"/>
            </a:endParaRPr>
          </a:p>
          <a:p>
            <a:r>
              <a:rPr lang="en-US" altLang="en-US" dirty="0">
                <a:latin typeface="Times New Roman" charset="0"/>
                <a:ea typeface="MS PGothic" charset="-128"/>
              </a:rPr>
              <a:t>               a.    Head-to-body ratio of infant and young child is disproportionately larger.</a:t>
            </a:r>
            <a:endParaRPr lang="en-IN" altLang="en-US" dirty="0">
              <a:latin typeface="Times New Roman" charset="0"/>
              <a:ea typeface="MS PGothic" charset="-128"/>
            </a:endParaRPr>
          </a:p>
          <a:p>
            <a:r>
              <a:rPr lang="en-US" altLang="en-US" dirty="0">
                <a:latin typeface="Times New Roman" charset="0"/>
                <a:ea typeface="MS PGothic" charset="-128"/>
              </a:rPr>
              <a:t>               b.    Occipital region of the head is larger, which increases the momentum of the head during a fall.</a:t>
            </a:r>
            <a:endParaRPr lang="en-IN" altLang="en-US" dirty="0">
              <a:latin typeface="Times New Roman" charset="0"/>
              <a:ea typeface="MS PGothic" charset="-128"/>
            </a:endParaRPr>
          </a:p>
          <a:p>
            <a:r>
              <a:rPr lang="en-US" altLang="en-US" dirty="0">
                <a:latin typeface="Times New Roman" charset="0"/>
                <a:ea typeface="MS PGothic" charset="-128"/>
              </a:rPr>
              <a:t>               c.    The subarachnoid space is relatively smaller, leaving less cushioning for the brain.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d.    The brain tissue and cerebral vasculature are fragile and prone to bleeding from shearing forces.</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340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E6B32AC-BC85-5740-80FB-1D36991675FF}" type="slidenum">
              <a:rPr lang="en-US" altLang="en-US" sz="1200"/>
              <a:pPr eaLnBrk="1" hangingPunct="1"/>
              <a:t>43</a:t>
            </a:fld>
            <a:endParaRPr lang="en-US" altLang="en-US" sz="1200" dirty="0"/>
          </a:p>
        </p:txBody>
      </p:sp>
    </p:spTree>
    <p:extLst>
      <p:ext uri="{BB962C8B-B14F-4D97-AF65-F5344CB8AC3E}">
        <p14:creationId xmlns:p14="http://schemas.microsoft.com/office/powerpoint/2010/main" val="19950329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a:ln/>
        </p:spPr>
      </p:sp>
      <p:sp>
        <p:nvSpPr>
          <p:cNvPr id="342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Pediatric brain also requires a higher amount of cerebral blood flow, oxygen, and glucose than does adult brain tissue.</a:t>
            </a:r>
            <a:endParaRPr lang="en-IN" altLang="en-US" dirty="0">
              <a:latin typeface="Times New Roman" charset="0"/>
              <a:ea typeface="MS PGothic" charset="-128"/>
            </a:endParaRPr>
          </a:p>
          <a:p>
            <a:r>
              <a:rPr lang="en-US" altLang="en-US" dirty="0">
                <a:latin typeface="Times New Roman" charset="0"/>
                <a:ea typeface="MS PGothic" charset="-128"/>
              </a:rPr>
              <a:t>       a.    At risk for secondary brain damage from hypotension and hypoxic events.</a:t>
            </a:r>
            <a:endParaRPr lang="en-IN" altLang="en-US" dirty="0">
              <a:latin typeface="Times New Roman" charset="0"/>
              <a:ea typeface="MS PGothic" charset="-128"/>
            </a:endParaRPr>
          </a:p>
          <a:p>
            <a:r>
              <a:rPr lang="en-US" altLang="en-US" dirty="0">
                <a:latin typeface="Times New Roman" charset="0"/>
                <a:ea typeface="MS PGothic" charset="-128"/>
              </a:rPr>
              <a:t>3.    Spinal cord injuries are less common in pediatric patients.</a:t>
            </a:r>
            <a:endParaRPr lang="en-IN" altLang="en-US" dirty="0">
              <a:latin typeface="Times New Roman" charset="0"/>
              <a:ea typeface="MS PGothic" charset="-128"/>
            </a:endParaRPr>
          </a:p>
          <a:p>
            <a:r>
              <a:rPr lang="en-US" altLang="en-US" dirty="0">
                <a:latin typeface="Times New Roman" charset="0"/>
                <a:ea typeface="MS PGothic" charset="-128"/>
              </a:rPr>
              <a:t>       a.    If cervical spine is injured, it is more likely to be an injury to the ligaments because of a fall.</a:t>
            </a:r>
          </a:p>
          <a:p>
            <a:r>
              <a:rPr lang="en-US" altLang="en-US" dirty="0">
                <a:latin typeface="Times New Roman" charset="0"/>
                <a:ea typeface="MS PGothic" charset="-128"/>
              </a:rPr>
              <a:t>       b.    For suspected neck injury, perform manual in-line stabilization or follow local protocols.</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342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C95A9E2-069F-944F-8F6F-2E1EA03ED7B6}" type="slidenum">
              <a:rPr lang="en-US" altLang="en-US" sz="1200"/>
              <a:pPr eaLnBrk="1" hangingPunct="1"/>
              <a:t>44</a:t>
            </a:fld>
            <a:endParaRPr lang="en-US" altLang="en-US" sz="1200" dirty="0"/>
          </a:p>
        </p:txBody>
      </p:sp>
    </p:spTree>
    <p:extLst>
      <p:ext uri="{BB962C8B-B14F-4D97-AF65-F5344CB8AC3E}">
        <p14:creationId xmlns:p14="http://schemas.microsoft.com/office/powerpoint/2010/main" val="18568453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a:ln/>
        </p:spPr>
      </p:sp>
      <p:sp>
        <p:nvSpPr>
          <p:cNvPr id="343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The gastrointestinal system</a:t>
            </a:r>
          </a:p>
          <a:p>
            <a:r>
              <a:rPr lang="en-US" altLang="en-US" dirty="0">
                <a:latin typeface="Times New Roman" charset="0"/>
                <a:ea typeface="MS PGothic" charset="-128"/>
              </a:rPr>
              <a:t>       1.    Abdominal muscles are less developed in pediatric patients.</a:t>
            </a:r>
            <a:endParaRPr lang="en-IN" altLang="en-US" dirty="0">
              <a:latin typeface="Times New Roman" charset="0"/>
              <a:ea typeface="MS PGothic" charset="-128"/>
            </a:endParaRPr>
          </a:p>
          <a:p>
            <a:r>
              <a:rPr lang="en-US" altLang="en-US" dirty="0">
                <a:latin typeface="Times New Roman" charset="0"/>
                <a:ea typeface="MS PGothic" charset="-128"/>
              </a:rPr>
              <a:t>              a.   Less protection from trauma.</a:t>
            </a:r>
            <a:endParaRPr lang="en-IN" altLang="en-US" dirty="0">
              <a:latin typeface="Times New Roman" charset="0"/>
              <a:ea typeface="MS PGothic" charset="-128"/>
            </a:endParaRPr>
          </a:p>
          <a:p>
            <a:r>
              <a:rPr lang="en-US" altLang="en-US" dirty="0">
                <a:latin typeface="Times New Roman" charset="0"/>
                <a:ea typeface="MS PGothic" charset="-128"/>
              </a:rPr>
              <a:t>              b.   Liver, spleen, and kidneys are proportionally larger and situated more anteriorly, so they are prone to bleeding and injury caused by minimal direct impact.</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343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844C225-CEBA-824F-B5DD-647E51928D3B}" type="slidenum">
              <a:rPr lang="en-US" altLang="en-US" sz="1200"/>
              <a:pPr eaLnBrk="1" hangingPunct="1"/>
              <a:t>45</a:t>
            </a:fld>
            <a:endParaRPr lang="en-US" altLang="en-US" sz="1200" dirty="0"/>
          </a:p>
        </p:txBody>
      </p:sp>
    </p:spTree>
    <p:extLst>
      <p:ext uri="{BB962C8B-B14F-4D97-AF65-F5344CB8AC3E}">
        <p14:creationId xmlns:p14="http://schemas.microsoft.com/office/powerpoint/2010/main" val="7672207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a:ln/>
        </p:spPr>
      </p:sp>
      <p:sp>
        <p:nvSpPr>
          <p:cNvPr id="344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The musculoskeletal system</a:t>
            </a:r>
          </a:p>
          <a:p>
            <a:r>
              <a:rPr lang="en-US" altLang="en-US" dirty="0">
                <a:latin typeface="Times New Roman" charset="0"/>
                <a:ea typeface="MS PGothic" charset="-128"/>
              </a:rPr>
              <a:t>       1.    A child’s bones are softer than those of an adult</a:t>
            </a:r>
            <a:endParaRPr lang="en-IN"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S PGothic" charset="0"/>
              </a:rPr>
              <a:t>       2.   Open growth plates allow bones to grow during childhood.</a:t>
            </a:r>
          </a:p>
          <a:p>
            <a:r>
              <a:rPr lang="en-US" sz="1200" kern="1200" dirty="0">
                <a:solidFill>
                  <a:schemeClr val="tx1"/>
                </a:solidFill>
                <a:effectLst/>
                <a:latin typeface="Times New Roman" pitchFamily="18" charset="0"/>
                <a:ea typeface="MS PGothic" pitchFamily="34" charset="-128"/>
                <a:cs typeface="MS PGothic" charset="0"/>
              </a:rPr>
              <a:t>             a.   As a result of open growth plates, bones are softer and more flexible, making them prone to stress fractures.</a:t>
            </a:r>
          </a:p>
          <a:p>
            <a:r>
              <a:rPr lang="en-US" sz="1200" kern="1200" dirty="0">
                <a:solidFill>
                  <a:schemeClr val="tx1"/>
                </a:solidFill>
                <a:effectLst/>
                <a:latin typeface="Times New Roman" pitchFamily="18" charset="0"/>
                <a:ea typeface="MS PGothic" pitchFamily="34" charset="-128"/>
                <a:cs typeface="MS PGothic" charset="0"/>
              </a:rPr>
              <a:t>             b.   Bone length discrepancies can occur if there is injury to a growth plate.</a:t>
            </a:r>
          </a:p>
          <a:p>
            <a:endParaRPr lang="en-US" altLang="en-US" dirty="0">
              <a:latin typeface="Times New Roman" charset="0"/>
              <a:ea typeface="MS PGothic" charset="-128"/>
            </a:endParaRPr>
          </a:p>
        </p:txBody>
      </p:sp>
      <p:sp>
        <p:nvSpPr>
          <p:cNvPr id="344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BF5241C-C2A3-9C45-9649-88181C53E097}" type="slidenum">
              <a:rPr lang="en-US" altLang="en-US" sz="1200"/>
              <a:pPr eaLnBrk="1" hangingPunct="1"/>
              <a:t>46</a:t>
            </a:fld>
            <a:endParaRPr lang="en-US" altLang="en-US" sz="1200" dirty="0"/>
          </a:p>
        </p:txBody>
      </p:sp>
    </p:spTree>
    <p:extLst>
      <p:ext uri="{BB962C8B-B14F-4D97-AF65-F5344CB8AC3E}">
        <p14:creationId xmlns:p14="http://schemas.microsoft.com/office/powerpoint/2010/main" val="11874126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a:ln/>
        </p:spPr>
      </p:sp>
      <p:sp>
        <p:nvSpPr>
          <p:cNvPr id="345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The bones of an infant’s head are flexible and soft.</a:t>
            </a:r>
            <a:endParaRPr lang="en-IN" altLang="en-US" dirty="0">
              <a:latin typeface="Times New Roman" charset="0"/>
              <a:ea typeface="MS PGothic" charset="-128"/>
            </a:endParaRPr>
          </a:p>
          <a:p>
            <a:r>
              <a:rPr lang="en-US" altLang="en-US" dirty="0">
                <a:latin typeface="Times New Roman" charset="0"/>
                <a:ea typeface="MS PGothic" charset="-128"/>
              </a:rPr>
              <a:t>       a.   Soft spots (fontanelles) are located at the front and back of the head.</a:t>
            </a:r>
            <a:endParaRPr lang="en-IN" altLang="en-US" dirty="0">
              <a:latin typeface="Times New Roman" charset="0"/>
              <a:ea typeface="MS PGothic"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b.   The fontanelles can be used as an assessment tool for such issues as increased intracranial pressure or dehydration.</a:t>
            </a:r>
          </a:p>
          <a:p>
            <a:r>
              <a:rPr lang="en-US" altLang="en-US" dirty="0">
                <a:latin typeface="Times New Roman" charset="0"/>
                <a:ea typeface="MS PGothic" charset="-128"/>
              </a:rPr>
              <a:t>	</a:t>
            </a:r>
          </a:p>
        </p:txBody>
      </p:sp>
      <p:sp>
        <p:nvSpPr>
          <p:cNvPr id="345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E98BAC7-D451-E94E-B7CA-03BF30AE3A67}" type="slidenum">
              <a:rPr lang="en-US" altLang="en-US" sz="1200"/>
              <a:pPr eaLnBrk="1" hangingPunct="1"/>
              <a:t>47</a:t>
            </a:fld>
            <a:endParaRPr lang="en-US" altLang="en-US" sz="1200" dirty="0"/>
          </a:p>
        </p:txBody>
      </p:sp>
    </p:spTree>
    <p:extLst>
      <p:ext uri="{BB962C8B-B14F-4D97-AF65-F5344CB8AC3E}">
        <p14:creationId xmlns:p14="http://schemas.microsoft.com/office/powerpoint/2010/main" val="2796669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a:ln/>
        </p:spPr>
      </p:sp>
      <p:sp>
        <p:nvSpPr>
          <p:cNvPr id="346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4.    The thoracic cage in children is highly elastic and pliable because it is primarily composed of cartilaginous connective tissue.</a:t>
            </a:r>
            <a:endParaRPr lang="en-IN" altLang="en-US" dirty="0">
              <a:latin typeface="Times New Roman" charset="0"/>
              <a:ea typeface="MS PGothic" charset="-128"/>
            </a:endParaRPr>
          </a:p>
          <a:p>
            <a:r>
              <a:rPr lang="en-US" altLang="en-US" dirty="0">
                <a:latin typeface="Times New Roman" charset="0"/>
                <a:ea typeface="MS PGothic" charset="-128"/>
              </a:rPr>
              <a:t>       a.    The ribs and vital organs are less protected by muscle and fat.</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346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CD05E59-895F-D34F-B028-0BD53EF3268C}" type="slidenum">
              <a:rPr lang="en-US" altLang="en-US" sz="1200"/>
              <a:pPr eaLnBrk="1" hangingPunct="1"/>
              <a:t>48</a:t>
            </a:fld>
            <a:endParaRPr lang="en-US" altLang="en-US" sz="1200" dirty="0"/>
          </a:p>
        </p:txBody>
      </p:sp>
    </p:spTree>
    <p:extLst>
      <p:ext uri="{BB962C8B-B14F-4D97-AF65-F5344CB8AC3E}">
        <p14:creationId xmlns:p14="http://schemas.microsoft.com/office/powerpoint/2010/main" val="16675031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Image Placeholder 1"/>
          <p:cNvSpPr>
            <a:spLocks noGrp="1" noRot="1" noChangeAspect="1" noTextEdit="1"/>
          </p:cNvSpPr>
          <p:nvPr>
            <p:ph type="sldImg"/>
          </p:nvPr>
        </p:nvSpPr>
        <p:spPr>
          <a:ln/>
        </p:spPr>
      </p:sp>
      <p:sp>
        <p:nvSpPr>
          <p:cNvPr id="347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The integumentary system</a:t>
            </a:r>
          </a:p>
          <a:p>
            <a:r>
              <a:rPr lang="en-US" altLang="en-US" dirty="0">
                <a:latin typeface="Times New Roman" charset="0"/>
                <a:ea typeface="MS PGothic" charset="-128"/>
              </a:rPr>
              <a:t>       1.    The integumentary system of the pediatric population differs in a few ways:</a:t>
            </a:r>
            <a:endParaRPr lang="en-IN" altLang="en-US" dirty="0">
              <a:latin typeface="Times New Roman" charset="0"/>
              <a:ea typeface="MS PGothic" charset="-128"/>
            </a:endParaRPr>
          </a:p>
          <a:p>
            <a:r>
              <a:rPr lang="en-US" altLang="en-US" dirty="0">
                <a:latin typeface="Times New Roman" charset="0"/>
                <a:ea typeface="MS PGothic" charset="-128"/>
              </a:rPr>
              <a:t>              a.    The skin is thinner with less subcutaneous fat.</a:t>
            </a:r>
            <a:endParaRPr lang="en-IN" altLang="en-US" dirty="0">
              <a:latin typeface="Times New Roman" charset="0"/>
              <a:ea typeface="MS PGothic" charset="-128"/>
            </a:endParaRPr>
          </a:p>
          <a:p>
            <a:r>
              <a:rPr lang="en-US" altLang="en-US" dirty="0">
                <a:latin typeface="Times New Roman" charset="0"/>
                <a:ea typeface="MS PGothic" charset="-128"/>
              </a:rPr>
              <a:t>              b.    Composition of skin is thinner and tends to burn more deeply and easily with less exposure.</a:t>
            </a:r>
            <a:endParaRPr lang="en-IN" altLang="en-US" dirty="0">
              <a:latin typeface="Times New Roman" charset="0"/>
              <a:ea typeface="MS PGothic" charset="-128"/>
            </a:endParaRPr>
          </a:p>
          <a:p>
            <a:r>
              <a:rPr lang="en-US" altLang="en-US" dirty="0">
                <a:latin typeface="Times New Roman" charset="0"/>
                <a:ea typeface="MS PGothic" charset="-128"/>
              </a:rPr>
              <a:t>              c.    Higher ratio of body surface area to body mass can lead to larger fluid and heat losses.</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347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514FB6B-A99C-D043-97FF-57B5574CF229}" type="slidenum">
              <a:rPr lang="en-US" altLang="en-US" sz="1200"/>
              <a:pPr eaLnBrk="1" hangingPunct="1"/>
              <a:t>49</a:t>
            </a:fld>
            <a:endParaRPr lang="en-US" altLang="en-US" sz="1200" dirty="0"/>
          </a:p>
        </p:txBody>
      </p:sp>
    </p:spTree>
    <p:extLst>
      <p:ext uri="{BB962C8B-B14F-4D97-AF65-F5344CB8AC3E}">
        <p14:creationId xmlns:p14="http://schemas.microsoft.com/office/powerpoint/2010/main" val="10633444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a:ln/>
        </p:spPr>
      </p:sp>
      <p:sp>
        <p:nvSpPr>
          <p:cNvPr id="348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IV. Patient Assessment</a:t>
            </a:r>
          </a:p>
          <a:p>
            <a:r>
              <a:rPr lang="en-US" altLang="en-US" dirty="0">
                <a:latin typeface="Times New Roman" charset="0"/>
                <a:ea typeface="MS PGothic" charset="-128"/>
              </a:rPr>
              <a:t>A.    Scene size-up</a:t>
            </a:r>
          </a:p>
          <a:p>
            <a:r>
              <a:rPr lang="en-US" altLang="en-US" dirty="0">
                <a:latin typeface="Times New Roman" charset="0"/>
                <a:ea typeface="MS PGothic" charset="-128"/>
              </a:rPr>
              <a:t>       1.    Assessment begins at the time of initial dispatch.</a:t>
            </a:r>
            <a:endParaRPr lang="en-IN" altLang="en-US" dirty="0">
              <a:latin typeface="Times New Roman" charset="0"/>
              <a:ea typeface="MS PGothic" charset="-128"/>
            </a:endParaRPr>
          </a:p>
          <a:p>
            <a:r>
              <a:rPr lang="en-US" altLang="en-US" dirty="0">
                <a:latin typeface="Times New Roman" charset="0"/>
                <a:ea typeface="MS PGothic" charset="-128"/>
              </a:rPr>
              <a:t>              a.    Prepare mentally for approaching and treating an infant or child.</a:t>
            </a:r>
            <a:endParaRPr lang="en-IN" altLang="en-US" dirty="0">
              <a:latin typeface="Times New Roman" charset="0"/>
              <a:ea typeface="MS PGothic" charset="-128"/>
            </a:endParaRPr>
          </a:p>
          <a:p>
            <a:r>
              <a:rPr lang="en-US" altLang="en-US" dirty="0">
                <a:latin typeface="Times New Roman" charset="0"/>
                <a:ea typeface="MS PGothic" charset="-128"/>
              </a:rPr>
              <a:t>              b.    Plan for pediatric scene size-up, pediatric equipment, and age-appropriate physical assessment.</a:t>
            </a:r>
            <a:endParaRPr lang="en-IN" altLang="en-US" dirty="0">
              <a:latin typeface="Times New Roman" charset="0"/>
              <a:ea typeface="MS PGothic" charset="-128"/>
            </a:endParaRPr>
          </a:p>
          <a:p>
            <a:r>
              <a:rPr lang="en-US" altLang="en-US" dirty="0">
                <a:latin typeface="Times New Roman" charset="0"/>
                <a:ea typeface="MS PGothic" charset="-128"/>
              </a:rPr>
              <a:t>              c.    If possible, collect age and gender of child, location of the scene, NOI or MOI, and chief complaint from dispatch.</a:t>
            </a:r>
            <a:endParaRPr lang="en-IN" altLang="en-US" dirty="0">
              <a:latin typeface="Times New Roman" charset="0"/>
              <a:ea typeface="MS PGothic" charset="-128"/>
            </a:endParaRPr>
          </a:p>
        </p:txBody>
      </p:sp>
      <p:sp>
        <p:nvSpPr>
          <p:cNvPr id="348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6E84887-858F-4B44-A9EC-FCD3D1A6FC6F}" type="slidenum">
              <a:rPr lang="en-US" altLang="en-US" sz="1200"/>
              <a:pPr eaLnBrk="1" hangingPunct="1"/>
              <a:t>50</a:t>
            </a:fld>
            <a:endParaRPr lang="en-US" altLang="en-US" sz="1200" dirty="0"/>
          </a:p>
        </p:txBody>
      </p:sp>
    </p:spTree>
    <p:extLst>
      <p:ext uri="{BB962C8B-B14F-4D97-AF65-F5344CB8AC3E}">
        <p14:creationId xmlns:p14="http://schemas.microsoft.com/office/powerpoint/2010/main" val="271933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a:ln/>
        </p:spPr>
      </p:sp>
      <p:sp>
        <p:nvSpPr>
          <p:cNvPr id="296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 Shock </a:t>
            </a:r>
          </a:p>
          <a:p>
            <a:r>
              <a:rPr lang="en-US" altLang="en-US" dirty="0">
                <a:latin typeface="Times New Roman" charset="0"/>
                <a:ea typeface="MS PGothic" charset="-128"/>
              </a:rPr>
              <a:t>• Seizures </a:t>
            </a:r>
          </a:p>
          <a:p>
            <a:r>
              <a:rPr lang="en-US" altLang="en-US" dirty="0">
                <a:latin typeface="Times New Roman" charset="0"/>
                <a:ea typeface="MS PGothic" charset="-128"/>
              </a:rPr>
              <a:t>• Sudden infant death syndrome </a:t>
            </a:r>
          </a:p>
        </p:txBody>
      </p:sp>
      <p:sp>
        <p:nvSpPr>
          <p:cNvPr id="296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FAF00D6-B0CF-3244-B77B-1C8BA034BCCE}" type="slidenum">
              <a:rPr lang="en-US" altLang="en-US" sz="1200"/>
              <a:pPr eaLnBrk="1" hangingPunct="1"/>
              <a:t>6</a:t>
            </a:fld>
            <a:endParaRPr lang="en-US" altLang="en-US" sz="1200" dirty="0"/>
          </a:p>
        </p:txBody>
      </p:sp>
    </p:spTree>
    <p:extLst>
      <p:ext uri="{BB962C8B-B14F-4D97-AF65-F5344CB8AC3E}">
        <p14:creationId xmlns:p14="http://schemas.microsoft.com/office/powerpoint/2010/main" val="11962117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a:ln/>
        </p:spPr>
      </p:sp>
      <p:sp>
        <p:nvSpPr>
          <p:cNvPr id="349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2.    Scene safety</a:t>
            </a:r>
            <a:endParaRPr lang="en-IN" altLang="en-US" dirty="0">
              <a:latin typeface="Times New Roman" charset="0"/>
              <a:ea typeface="MS PGothic" charset="-128"/>
            </a:endParaRPr>
          </a:p>
          <a:p>
            <a:r>
              <a:rPr lang="en-US" altLang="en-US" dirty="0">
                <a:latin typeface="Times New Roman" charset="0"/>
                <a:ea typeface="MS PGothic" charset="-128"/>
              </a:rPr>
              <a:t>       a.    Note the position in which the patient is found.</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b.</a:t>
            </a:r>
            <a:r>
              <a:rPr lang="en-US" sz="1200" kern="1200" dirty="0">
                <a:solidFill>
                  <a:schemeClr val="tx1"/>
                </a:solidFill>
                <a:effectLst/>
                <a:latin typeface="Times New Roman" pitchFamily="18" charset="0"/>
                <a:ea typeface="MS PGothic" pitchFamily="34" charset="-128"/>
                <a:cs typeface="MS PGothic" charset="0"/>
              </a:rPr>
              <a:t>    Patient may be a safety threat if he or she has an infectious disease.</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c.</a:t>
            </a:r>
            <a:r>
              <a:rPr lang="en-US" sz="1200" kern="1200" dirty="0">
                <a:solidFill>
                  <a:schemeClr val="tx1"/>
                </a:solidFill>
                <a:effectLst/>
                <a:latin typeface="Times New Roman" pitchFamily="18" charset="0"/>
                <a:ea typeface="MS PGothic" pitchFamily="34" charset="-128"/>
                <a:cs typeface="MS PGothic" charset="0"/>
              </a:rPr>
              <a:t>    Complete an environmental assessment.</a:t>
            </a:r>
          </a:p>
          <a:p>
            <a:endParaRPr lang="en-US" altLang="en-US" dirty="0">
              <a:latin typeface="Times New Roman" charset="0"/>
              <a:ea typeface="MS PGothic" charset="-128"/>
            </a:endParaRPr>
          </a:p>
        </p:txBody>
      </p:sp>
      <p:sp>
        <p:nvSpPr>
          <p:cNvPr id="349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70238BE-429A-4D4E-A3ED-238A8872D2EA}" type="slidenum">
              <a:rPr lang="en-US" altLang="en-US" sz="1200"/>
              <a:pPr eaLnBrk="1" hangingPunct="1"/>
              <a:t>51</a:t>
            </a:fld>
            <a:endParaRPr lang="en-US" altLang="en-US" sz="1200" dirty="0"/>
          </a:p>
        </p:txBody>
      </p:sp>
    </p:spTree>
    <p:extLst>
      <p:ext uri="{BB962C8B-B14F-4D97-AF65-F5344CB8AC3E}">
        <p14:creationId xmlns:p14="http://schemas.microsoft.com/office/powerpoint/2010/main" val="5343436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a:ln/>
        </p:spPr>
      </p:sp>
      <p:sp>
        <p:nvSpPr>
          <p:cNvPr id="352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Primary assessment</a:t>
            </a:r>
          </a:p>
          <a:p>
            <a:r>
              <a:rPr lang="en-US" altLang="en-US" dirty="0">
                <a:latin typeface="Times New Roman" charset="0"/>
                <a:ea typeface="MS PGothic" charset="-128"/>
              </a:rPr>
              <a:t>       1.   The objective of the primary assessment is to identify and treat immediate or potential threats to life.</a:t>
            </a:r>
            <a:endParaRPr lang="en-IN" altLang="en-US" dirty="0">
              <a:latin typeface="Times New Roman" charset="0"/>
              <a:ea typeface="MS PGothic" charset="-128"/>
            </a:endParaRPr>
          </a:p>
          <a:p>
            <a:r>
              <a:rPr lang="en-US" altLang="en-US" dirty="0">
                <a:latin typeface="Times New Roman" charset="0"/>
                <a:ea typeface="MS PGothic" charset="-128"/>
              </a:rPr>
              <a:t>       2.   Pediatric Assessment Triangle (PAT)</a:t>
            </a:r>
            <a:endParaRPr lang="en-IN" altLang="en-US" dirty="0">
              <a:latin typeface="Times New Roman" charset="0"/>
              <a:ea typeface="MS PGothic" charset="-128"/>
            </a:endParaRPr>
          </a:p>
          <a:p>
            <a:r>
              <a:rPr lang="en-US" altLang="en-US" dirty="0">
                <a:latin typeface="Times New Roman" charset="0"/>
                <a:ea typeface="MS PGothic" charset="-128"/>
              </a:rPr>
              <a:t>             a.    Use the pediatric assessment triangle to determine if the patient is sick or not sick.</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    Can be performed in less than 30 seconds</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352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8925E9F-EAAE-764A-83A8-7356132CCA62}" type="slidenum">
              <a:rPr lang="en-US" altLang="en-US" sz="1200"/>
              <a:pPr eaLnBrk="1" hangingPunct="1"/>
              <a:t>52</a:t>
            </a:fld>
            <a:endParaRPr lang="en-US" altLang="en-US" sz="1200" dirty="0"/>
          </a:p>
        </p:txBody>
      </p:sp>
    </p:spTree>
    <p:extLst>
      <p:ext uri="{BB962C8B-B14F-4D97-AF65-F5344CB8AC3E}">
        <p14:creationId xmlns:p14="http://schemas.microsoft.com/office/powerpoint/2010/main" val="7618241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p:cNvSpPr>
            <a:spLocks noGrp="1" noRot="1" noChangeAspect="1" noTextEdit="1"/>
          </p:cNvSpPr>
          <p:nvPr>
            <p:ph type="sldImg"/>
          </p:nvPr>
        </p:nvSpPr>
        <p:spPr>
          <a:ln/>
        </p:spPr>
      </p:sp>
      <p:sp>
        <p:nvSpPr>
          <p:cNvPr id="353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    PAT consists of three elements and requires no equipment:</a:t>
            </a:r>
            <a:endParaRPr lang="en-IN" altLang="en-US" dirty="0">
              <a:latin typeface="Times New Roman" charset="0"/>
              <a:ea typeface="MS PGothic" charset="-128"/>
            </a:endParaRPr>
          </a:p>
          <a:p>
            <a:r>
              <a:rPr lang="en-US" altLang="en-US" dirty="0">
                <a:latin typeface="Times New Roman" charset="0"/>
                <a:ea typeface="MS PGothic" charset="-128"/>
              </a:rPr>
              <a:t>       (a)    Appearance (muscle tone and mental status)</a:t>
            </a:r>
            <a:endParaRPr lang="en-IN" altLang="en-US" dirty="0">
              <a:latin typeface="Times New Roman" charset="0"/>
              <a:ea typeface="MS PGothic" charset="-128"/>
            </a:endParaRPr>
          </a:p>
          <a:p>
            <a:r>
              <a:rPr lang="en-US" altLang="en-US" dirty="0">
                <a:latin typeface="Times New Roman" charset="0"/>
                <a:ea typeface="MS PGothic" charset="-128"/>
              </a:rPr>
              <a:t>       (b)    Work of breathing</a:t>
            </a:r>
            <a:endParaRPr lang="en-IN" altLang="en-US" dirty="0">
              <a:latin typeface="Times New Roman" charset="0"/>
              <a:ea typeface="MS PGothic" charset="-128"/>
            </a:endParaRPr>
          </a:p>
          <a:p>
            <a:r>
              <a:rPr lang="en-US" altLang="en-US" dirty="0">
                <a:latin typeface="Times New Roman" charset="0"/>
                <a:ea typeface="MS PGothic" charset="-128"/>
              </a:rPr>
              <a:t>       (c)    Circulation to the skin</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353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5EE5B8C-79BB-1C47-B967-DE4AF28FF785}" type="slidenum">
              <a:rPr lang="en-US" altLang="en-US" sz="1200"/>
              <a:pPr eaLnBrk="1" hangingPunct="1"/>
              <a:t>53</a:t>
            </a:fld>
            <a:endParaRPr lang="en-US" altLang="en-US" sz="1200" dirty="0"/>
          </a:p>
        </p:txBody>
      </p:sp>
    </p:spTree>
    <p:extLst>
      <p:ext uri="{BB962C8B-B14F-4D97-AF65-F5344CB8AC3E}">
        <p14:creationId xmlns:p14="http://schemas.microsoft.com/office/powerpoint/2010/main" val="6804478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a:ln/>
        </p:spPr>
      </p:sp>
      <p:sp>
        <p:nvSpPr>
          <p:cNvPr id="354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Appearance </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 i.   Note the level of consciousness or interactiveness and muscle tone.</a:t>
            </a:r>
          </a:p>
          <a:p>
            <a:r>
              <a:rPr lang="en-US" sz="1200" kern="1200" dirty="0">
                <a:solidFill>
                  <a:schemeClr val="tx1"/>
                </a:solidFill>
                <a:effectLst/>
                <a:latin typeface="Times New Roman" pitchFamily="18" charset="0"/>
                <a:ea typeface="MS PGothic" pitchFamily="34" charset="-128"/>
                <a:cs typeface="MS PGothic" charset="0"/>
              </a:rPr>
              <a:t>       ii.  These will provide you with information about the adequacy of the patient’s cerebral perfusion and overall function of the central nervous system.</a:t>
            </a:r>
          </a:p>
          <a:p>
            <a:r>
              <a:rPr lang="en-US" sz="1200" kern="1200" dirty="0">
                <a:solidFill>
                  <a:schemeClr val="tx1"/>
                </a:solidFill>
                <a:effectLst/>
                <a:latin typeface="Times New Roman" pitchFamily="18" charset="0"/>
                <a:ea typeface="MS PGothic" pitchFamily="34" charset="-128"/>
                <a:cs typeface="MS PGothic" charset="0"/>
              </a:rPr>
              <a:t>       iii. The mnemonic TICLS can also help to determine if the patient is sick or not.</a:t>
            </a:r>
          </a:p>
          <a:p>
            <a:r>
              <a:rPr lang="en-US" sz="1200" kern="1200" dirty="0">
                <a:solidFill>
                  <a:schemeClr val="tx1"/>
                </a:solidFill>
                <a:effectLst/>
                <a:latin typeface="Times New Roman" pitchFamily="18" charset="0"/>
                <a:ea typeface="MS PGothic" pitchFamily="34" charset="-128"/>
                <a:cs typeface="MS PGothic" charset="0"/>
              </a:rPr>
              <a:t>       iv. TICLS includes Tone, Interactiveness, Consolability, Look or gaze, and Speech or cry.</a:t>
            </a:r>
            <a:endParaRPr lang="en-US" altLang="en-US" dirty="0">
              <a:latin typeface="Times New Roman" charset="0"/>
              <a:ea typeface="MS PGothic" charset="-128"/>
            </a:endParaRPr>
          </a:p>
        </p:txBody>
      </p:sp>
      <p:sp>
        <p:nvSpPr>
          <p:cNvPr id="354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FFBE3F2-3E07-F144-A07A-9D29D1ACA077}" type="slidenum">
              <a:rPr lang="en-US" altLang="en-US" sz="1200"/>
              <a:pPr eaLnBrk="1" hangingPunct="1"/>
              <a:t>54</a:t>
            </a:fld>
            <a:endParaRPr lang="en-US" altLang="en-US" sz="1200" dirty="0"/>
          </a:p>
        </p:txBody>
      </p:sp>
    </p:spTree>
    <p:extLst>
      <p:ext uri="{BB962C8B-B14F-4D97-AF65-F5344CB8AC3E}">
        <p14:creationId xmlns:p14="http://schemas.microsoft.com/office/powerpoint/2010/main" val="9359560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a:ln/>
        </p:spPr>
      </p:sp>
      <p:sp>
        <p:nvSpPr>
          <p:cNvPr id="355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Work of breathing</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 i.   Signs of increased work of breathing often presents with abnormal airway noise accessory muscle use, retractions, head bobbing, nasal flaring, tachypnea, and tripod position.</a:t>
            </a:r>
            <a:endParaRPr lang="en-IN" altLang="en-US" dirty="0">
              <a:latin typeface="Times New Roman" charset="0"/>
              <a:ea typeface="MS PGothic" charset="-128"/>
            </a:endParaRPr>
          </a:p>
        </p:txBody>
      </p:sp>
      <p:sp>
        <p:nvSpPr>
          <p:cNvPr id="355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941D11C-377B-3242-8D3F-A875C64770C0}" type="slidenum">
              <a:rPr lang="en-US" altLang="en-US" sz="1200"/>
              <a:pPr eaLnBrk="1" hangingPunct="1"/>
              <a:t>55</a:t>
            </a:fld>
            <a:endParaRPr lang="en-US" altLang="en-US" sz="1200" dirty="0"/>
          </a:p>
        </p:txBody>
      </p:sp>
    </p:spTree>
    <p:extLst>
      <p:ext uri="{BB962C8B-B14F-4D97-AF65-F5344CB8AC3E}">
        <p14:creationId xmlns:p14="http://schemas.microsoft.com/office/powerpoint/2010/main" val="2949289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a:ln/>
        </p:spPr>
      </p:sp>
      <p:sp>
        <p:nvSpPr>
          <p:cNvPr id="356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Circulation to the skin</a:t>
            </a:r>
            <a:endParaRPr lang="en-IN" altLang="en-US" dirty="0">
              <a:latin typeface="Times New Roman" charset="0"/>
              <a:ea typeface="MS PGothic" charset="-128"/>
            </a:endParaRPr>
          </a:p>
          <a:p>
            <a:r>
              <a:rPr lang="en-US" altLang="en-US" dirty="0">
                <a:latin typeface="Times New Roman" charset="0"/>
                <a:ea typeface="MS PGothic" charset="-128"/>
              </a:rPr>
              <a:t>       i.    Pallor of the skin and mucous membranes may be seen in compensated shock; it may also be a sign of anemia or hypoxia</a:t>
            </a:r>
            <a:endParaRPr lang="en-IN" altLang="en-US" dirty="0">
              <a:latin typeface="Times New Roman" charset="0"/>
              <a:ea typeface="MS PGothic" charset="-128"/>
            </a:endParaRPr>
          </a:p>
          <a:p>
            <a:r>
              <a:rPr lang="en-US" altLang="en-US" dirty="0">
                <a:latin typeface="Times New Roman" charset="0"/>
                <a:ea typeface="MS PGothic" charset="-128"/>
              </a:rPr>
              <a:t>       ii.   Mottling is another sign of poor perfusion.</a:t>
            </a:r>
            <a:endParaRPr lang="en-IN" altLang="en-US" dirty="0">
              <a:latin typeface="Times New Roman" charset="0"/>
              <a:ea typeface="MS PGothic" charset="-128"/>
            </a:endParaRPr>
          </a:p>
          <a:p>
            <a:r>
              <a:rPr lang="en-US" altLang="en-US" dirty="0">
                <a:latin typeface="Times New Roman" charset="0"/>
                <a:ea typeface="MS PGothic" charset="-128"/>
              </a:rPr>
              <a:t>       iii.  Cyanosis reflects a decreased level of oxygen in the blood.</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356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3A172A8-6193-5D44-9895-A0BC3CFB74A9}" type="slidenum">
              <a:rPr lang="en-US" altLang="en-US" sz="1200"/>
              <a:pPr eaLnBrk="1" hangingPunct="1"/>
              <a:t>56</a:t>
            </a:fld>
            <a:endParaRPr lang="en-US" altLang="en-US" sz="1200" dirty="0"/>
          </a:p>
        </p:txBody>
      </p:sp>
    </p:spTree>
    <p:extLst>
      <p:ext uri="{BB962C8B-B14F-4D97-AF65-F5344CB8AC3E}">
        <p14:creationId xmlns:p14="http://schemas.microsoft.com/office/powerpoint/2010/main" val="4792440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a:ln/>
        </p:spPr>
      </p:sp>
      <p:sp>
        <p:nvSpPr>
          <p:cNvPr id="357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From the PAT findings, you will decide if the pediatric patient is stable or requires urgent care.</a:t>
            </a:r>
            <a:endParaRPr lang="en-IN" altLang="en-US" dirty="0">
              <a:latin typeface="Times New Roman" charset="0"/>
              <a:ea typeface="MS PGothic" charset="-128"/>
            </a:endParaRPr>
          </a:p>
          <a:p>
            <a:r>
              <a:rPr lang="en-US" altLang="en-US" dirty="0">
                <a:latin typeface="Times New Roman" charset="0"/>
                <a:ea typeface="MS PGothic" charset="-128"/>
              </a:rPr>
              <a:t>       i.    If the patient is unstable, assess the XABCs, treat any life threats, and transport immediately.</a:t>
            </a:r>
            <a:endParaRPr lang="en-IN" altLang="en-US" dirty="0">
              <a:latin typeface="Times New Roman" charset="0"/>
              <a:ea typeface="MS PGothic" charset="-128"/>
            </a:endParaRPr>
          </a:p>
          <a:p>
            <a:r>
              <a:rPr lang="en-US" altLang="en-US" dirty="0">
                <a:latin typeface="Times New Roman" charset="0"/>
                <a:ea typeface="MS PGothic" charset="-128"/>
              </a:rPr>
              <a:t>       ii.   If the patient is stable, continue with the remainder of the patient assessment process, perform necessary interventions, and discuss transport options with the parents or caregivers.</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357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D6D5A98-0240-EE4D-B9D8-EAA4DC17DA63}" type="slidenum">
              <a:rPr lang="en-US" altLang="en-US" sz="1200"/>
              <a:pPr eaLnBrk="1" hangingPunct="1"/>
              <a:t>57</a:t>
            </a:fld>
            <a:endParaRPr lang="en-US" altLang="en-US" sz="1200" dirty="0"/>
          </a:p>
        </p:txBody>
      </p:sp>
    </p:spTree>
    <p:extLst>
      <p:ext uri="{BB962C8B-B14F-4D97-AF65-F5344CB8AC3E}">
        <p14:creationId xmlns:p14="http://schemas.microsoft.com/office/powerpoint/2010/main" val="15909040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a:ln/>
        </p:spPr>
      </p:sp>
      <p:sp>
        <p:nvSpPr>
          <p:cNvPr id="358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Hands-on XABCs</a:t>
            </a:r>
            <a:endParaRPr lang="en-IN" altLang="en-US" dirty="0">
              <a:latin typeface="Times New Roman" charset="0"/>
              <a:ea typeface="MS PGothic" charset="-128"/>
            </a:endParaRPr>
          </a:p>
          <a:p>
            <a:r>
              <a:rPr lang="en-US" altLang="en-US" dirty="0">
                <a:latin typeface="Times New Roman" charset="0"/>
                <a:ea typeface="MS PGothic" charset="-128"/>
              </a:rPr>
              <a:t>       a.     Assess and treat any life threats as you identify them by following the XABCDE format:</a:t>
            </a:r>
            <a:r>
              <a:rPr lang="en-US" altLang="en-US" sz="1200" kern="1200" dirty="0">
                <a:solidFill>
                  <a:schemeClr val="tx1"/>
                </a:solidFill>
                <a:effectLst/>
                <a:latin typeface="Times New Roman" pitchFamily="18" charset="0"/>
                <a:ea typeface="MS PGothic" pitchFamily="34" charset="-128"/>
              </a:rPr>
              <a:t> </a:t>
            </a:r>
            <a:r>
              <a:rPr lang="en-US" sz="1200" kern="1200" dirty="0">
                <a:solidFill>
                  <a:schemeClr val="tx1"/>
                </a:solidFill>
                <a:effectLst/>
                <a:latin typeface="Times New Roman" pitchFamily="18" charset="0"/>
                <a:ea typeface="MS PGothic" pitchFamily="34" charset="-128"/>
                <a:cs typeface="MS PGothic" charset="0"/>
              </a:rPr>
              <a:t>exsanguination, airway, breathing, circulation, disability, and exposure.</a:t>
            </a:r>
          </a:p>
          <a:p>
            <a:endParaRPr lang="en-US" altLang="en-US" dirty="0">
              <a:latin typeface="Times New Roman" charset="0"/>
              <a:ea typeface="MS PGothic" charset="-128"/>
            </a:endParaRPr>
          </a:p>
        </p:txBody>
      </p:sp>
      <p:sp>
        <p:nvSpPr>
          <p:cNvPr id="358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1678778-7371-C84B-BCA4-4E2B5DDE7EB6}" type="slidenum">
              <a:rPr lang="en-US" altLang="en-US" sz="1200"/>
              <a:pPr eaLnBrk="1" hangingPunct="1"/>
              <a:t>58</a:t>
            </a:fld>
            <a:endParaRPr lang="en-US" altLang="en-US" sz="1200" dirty="0"/>
          </a:p>
        </p:txBody>
      </p:sp>
    </p:spTree>
    <p:extLst>
      <p:ext uri="{BB962C8B-B14F-4D97-AF65-F5344CB8AC3E}">
        <p14:creationId xmlns:p14="http://schemas.microsoft.com/office/powerpoint/2010/main" val="51434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a:ln/>
        </p:spPr>
      </p:sp>
      <p:sp>
        <p:nvSpPr>
          <p:cNvPr id="359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Airway</a:t>
            </a:r>
            <a:endParaRPr lang="en-IN" altLang="en-US" dirty="0">
              <a:latin typeface="Times New Roman" charset="0"/>
              <a:ea typeface="MS PGothic" charset="-128"/>
            </a:endParaRPr>
          </a:p>
          <a:p>
            <a:r>
              <a:rPr lang="en-US" altLang="en-US" dirty="0">
                <a:latin typeface="Times New Roman" charset="0"/>
                <a:ea typeface="MS PGothic" charset="-128"/>
              </a:rPr>
              <a:t>       i.    If airway is open and patient can adequately keep it open, assess respiratory adequacy.</a:t>
            </a:r>
            <a:endParaRPr lang="en-IN" altLang="en-US" dirty="0">
              <a:latin typeface="Times New Roman" charset="0"/>
              <a:ea typeface="MS PGothic" charset="-128"/>
            </a:endParaRPr>
          </a:p>
          <a:p>
            <a:r>
              <a:rPr lang="en-US" altLang="en-US" dirty="0">
                <a:latin typeface="Times New Roman" charset="0"/>
                <a:ea typeface="MS PGothic" charset="-128"/>
              </a:rPr>
              <a:t>       ii.   If patient is unresponsive or has difficulty keeping the airway clear, ensure that it is properly positioned and that it is clear of mucus, vomitus, blood, and foreign bodies.</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359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25E6C49-D4BD-6145-8F81-F28DC71279E5}" type="slidenum">
              <a:rPr lang="en-US" altLang="en-US" sz="1200"/>
              <a:pPr eaLnBrk="1" hangingPunct="1"/>
              <a:t>59</a:t>
            </a:fld>
            <a:endParaRPr lang="en-US" altLang="en-US" sz="1200" dirty="0"/>
          </a:p>
        </p:txBody>
      </p:sp>
    </p:spTree>
    <p:extLst>
      <p:ext uri="{BB962C8B-B14F-4D97-AF65-F5344CB8AC3E}">
        <p14:creationId xmlns:p14="http://schemas.microsoft.com/office/powerpoint/2010/main" val="5459964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Image Placeholder 1"/>
          <p:cNvSpPr>
            <a:spLocks noGrp="1" noRot="1" noChangeAspect="1" noTextEdit="1"/>
          </p:cNvSpPr>
          <p:nvPr>
            <p:ph type="sldImg"/>
          </p:nvPr>
        </p:nvSpPr>
        <p:spPr>
          <a:ln/>
        </p:spPr>
      </p:sp>
      <p:sp>
        <p:nvSpPr>
          <p:cNvPr id="360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iii.  Always position the airway in a neutral sniffing position (see Skill Drill 35-1).</a:t>
            </a:r>
            <a:endParaRPr lang="en-IN" altLang="en-US" dirty="0">
              <a:latin typeface="Times New Roman" charset="0"/>
              <a:ea typeface="MS PGothic" charset="-128"/>
            </a:endParaRPr>
          </a:p>
          <a:p>
            <a:r>
              <a:rPr lang="en-US" altLang="en-US" dirty="0">
                <a:latin typeface="Times New Roman" charset="0"/>
                <a:ea typeface="MS PGothic" charset="-128"/>
              </a:rPr>
              <a:t>iv.  Establish whether the patient can maintain his or her own airway.</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360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8421B20-BFC4-4F4A-AE36-F2031626C002}" type="slidenum">
              <a:rPr lang="en-US" altLang="en-US" sz="1200"/>
              <a:pPr eaLnBrk="1" hangingPunct="1"/>
              <a:t>60</a:t>
            </a:fld>
            <a:endParaRPr lang="en-US" altLang="en-US" sz="1200" dirty="0"/>
          </a:p>
        </p:txBody>
      </p:sp>
    </p:spTree>
    <p:extLst>
      <p:ext uri="{BB962C8B-B14F-4D97-AF65-F5344CB8AC3E}">
        <p14:creationId xmlns:p14="http://schemas.microsoft.com/office/powerpoint/2010/main" val="364056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a:ln/>
        </p:spPr>
      </p:sp>
      <p:sp>
        <p:nvSpPr>
          <p:cNvPr id="297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i="1" dirty="0">
              <a:latin typeface="Times New Roman" charset="0"/>
              <a:ea typeface="MS PGothic" charset="-128"/>
            </a:endParaRPr>
          </a:p>
          <a:p>
            <a:r>
              <a:rPr lang="en-US" altLang="en-US" dirty="0">
                <a:latin typeface="Times New Roman" charset="0"/>
                <a:ea typeface="MS PGothic" charset="-128"/>
              </a:rPr>
              <a:t>Age-related assessment findings, and developmental stage-related assessment and treatment modifications for pediatric-specific major diseases and/or emergencies</a:t>
            </a:r>
          </a:p>
          <a:p>
            <a:r>
              <a:rPr lang="en-US" altLang="en-US" dirty="0">
                <a:latin typeface="Times New Roman" charset="0"/>
                <a:ea typeface="MS PGothic" charset="-128"/>
              </a:rPr>
              <a:t>• Upper airway obstruction </a:t>
            </a:r>
          </a:p>
          <a:p>
            <a:r>
              <a:rPr lang="en-US" altLang="en-US" dirty="0">
                <a:latin typeface="Times New Roman" charset="0"/>
                <a:ea typeface="MS PGothic" charset="-128"/>
              </a:rPr>
              <a:t>• Lower airway reactive disease </a:t>
            </a:r>
          </a:p>
          <a:p>
            <a:r>
              <a:rPr lang="en-US" altLang="en-US" dirty="0">
                <a:latin typeface="Times New Roman" charset="0"/>
                <a:ea typeface="MS PGothic" charset="-128"/>
              </a:rPr>
              <a:t>• Respiratory distress/failure/arrest </a:t>
            </a:r>
          </a:p>
          <a:p>
            <a:r>
              <a:rPr lang="en-US" altLang="en-US" dirty="0">
                <a:latin typeface="Times New Roman" charset="0"/>
                <a:ea typeface="MS PGothic" charset="-128"/>
              </a:rPr>
              <a:t>• Shock</a:t>
            </a:r>
          </a:p>
        </p:txBody>
      </p:sp>
      <p:sp>
        <p:nvSpPr>
          <p:cNvPr id="297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243BBC0-46CB-A546-8758-42A079A048D9}" type="slidenum">
              <a:rPr lang="en-US" altLang="en-US" sz="1200"/>
              <a:pPr eaLnBrk="1" hangingPunct="1"/>
              <a:t>7</a:t>
            </a:fld>
            <a:endParaRPr lang="en-US" altLang="en-US" sz="1200" dirty="0"/>
          </a:p>
        </p:txBody>
      </p:sp>
    </p:spTree>
    <p:extLst>
      <p:ext uri="{BB962C8B-B14F-4D97-AF65-F5344CB8AC3E}">
        <p14:creationId xmlns:p14="http://schemas.microsoft.com/office/powerpoint/2010/main" val="21358408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a:ln/>
        </p:spPr>
      </p:sp>
      <p:sp>
        <p:nvSpPr>
          <p:cNvPr id="361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Breathing</a:t>
            </a:r>
            <a:endParaRPr lang="en-IN" altLang="en-US" dirty="0">
              <a:latin typeface="Times New Roman" charset="0"/>
              <a:ea typeface="MS PGothic" charset="-128"/>
            </a:endParaRPr>
          </a:p>
          <a:p>
            <a:r>
              <a:rPr lang="en-US" altLang="en-US" dirty="0">
                <a:latin typeface="Times New Roman" charset="0"/>
                <a:ea typeface="MS PGothic" charset="-128"/>
              </a:rPr>
              <a:t>       i.    Look, listen, feel technique</a:t>
            </a:r>
            <a:endParaRPr lang="en-IN" altLang="en-US" dirty="0">
              <a:latin typeface="Times New Roman" charset="0"/>
              <a:ea typeface="MS PGothic" charset="-128"/>
            </a:endParaRPr>
          </a:p>
          <a:p>
            <a:r>
              <a:rPr lang="en-US" altLang="en-US" dirty="0">
                <a:latin typeface="Times New Roman" charset="0"/>
                <a:ea typeface="MS PGothic" charset="-128"/>
              </a:rPr>
              <a:t>       ii.   Place both hands on the patient’s chest to feel for the rise and fall of the chest wall.</a:t>
            </a:r>
            <a:endParaRPr lang="en-IN" altLang="en-US" dirty="0">
              <a:latin typeface="Times New Roman" charset="0"/>
              <a:ea typeface="MS PGothic" charset="-128"/>
            </a:endParaRPr>
          </a:p>
          <a:p>
            <a:r>
              <a:rPr lang="en-US" altLang="en-US" dirty="0">
                <a:latin typeface="Times New Roman" charset="0"/>
                <a:ea typeface="MS PGothic" charset="-128"/>
              </a:rPr>
              <a:t>       iii.   Belly breathing in infants is considered adequate because of the soft pliable bones of   the chest and the strong muscular diaphragm.</a:t>
            </a:r>
            <a:endParaRPr lang="en-IN" altLang="en-US" dirty="0">
              <a:latin typeface="Times New Roman" charset="0"/>
              <a:ea typeface="MS PGothic" charset="-128"/>
            </a:endParaRPr>
          </a:p>
          <a:p>
            <a:r>
              <a:rPr lang="en-US" altLang="en-US" dirty="0">
                <a:latin typeface="Times New Roman" charset="0"/>
                <a:ea typeface="MS PGothic" charset="-128"/>
              </a:rPr>
              <a:t>       iv.   Bradypnea is an ominous sign and indicates impending respiratory arrest.</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361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E57C585-948A-4547-8B64-819B814263FE}" type="slidenum">
              <a:rPr lang="en-US" altLang="en-US" sz="1200"/>
              <a:pPr eaLnBrk="1" hangingPunct="1"/>
              <a:t>61</a:t>
            </a:fld>
            <a:endParaRPr lang="en-US" altLang="en-US" sz="1200" dirty="0"/>
          </a:p>
        </p:txBody>
      </p:sp>
    </p:spTree>
    <p:extLst>
      <p:ext uri="{BB962C8B-B14F-4D97-AF65-F5344CB8AC3E}">
        <p14:creationId xmlns:p14="http://schemas.microsoft.com/office/powerpoint/2010/main" val="5090548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Slide Image Placeholder 1"/>
          <p:cNvSpPr>
            <a:spLocks noGrp="1" noRot="1" noChangeAspect="1" noTextEdit="1"/>
          </p:cNvSpPr>
          <p:nvPr>
            <p:ph type="sldImg"/>
          </p:nvPr>
        </p:nvSpPr>
        <p:spPr>
          <a:ln/>
        </p:spPr>
      </p:sp>
      <p:sp>
        <p:nvSpPr>
          <p:cNvPr id="362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Circulation</a:t>
            </a:r>
            <a:endParaRPr lang="en-IN" altLang="en-US" dirty="0">
              <a:latin typeface="Times New Roman" charset="0"/>
              <a:ea typeface="MS PGothic" charset="-128"/>
            </a:endParaRPr>
          </a:p>
          <a:p>
            <a:r>
              <a:rPr lang="en-US" altLang="en-US" dirty="0">
                <a:latin typeface="Times New Roman" charset="0"/>
                <a:ea typeface="MS PGothic" charset="-128"/>
              </a:rPr>
              <a:t>       i.    Must determine if the patient has a pulse, is bleeding, or is in shock.</a:t>
            </a:r>
            <a:endParaRPr lang="en-IN" altLang="en-US" dirty="0">
              <a:latin typeface="Times New Roman" charset="0"/>
              <a:ea typeface="MS PGothic" charset="-128"/>
            </a:endParaRPr>
          </a:p>
          <a:p>
            <a:r>
              <a:rPr lang="en-US" altLang="en-US" dirty="0">
                <a:latin typeface="Times New Roman" charset="0"/>
                <a:ea typeface="MS PGothic" charset="-128"/>
              </a:rPr>
              <a:t>       ii.   In infants, palpate the brachial pulse or femoral pulse.</a:t>
            </a:r>
            <a:endParaRPr lang="en-IN" altLang="en-US" dirty="0">
              <a:latin typeface="Times New Roman" charset="0"/>
              <a:ea typeface="MS PGothic" charset="-128"/>
            </a:endParaRPr>
          </a:p>
          <a:p>
            <a:r>
              <a:rPr lang="en-US" altLang="en-US" dirty="0">
                <a:latin typeface="Times New Roman" charset="0"/>
                <a:ea typeface="MS PGothic" charset="-128"/>
              </a:rPr>
              <a:t>       iii.  In children older than 1 year, palpate the carotid pulse.</a:t>
            </a:r>
            <a:endParaRPr lang="en-IN" altLang="en-US" dirty="0">
              <a:latin typeface="Times New Roman" charset="0"/>
              <a:ea typeface="MS PGothic" charset="-128"/>
            </a:endParaRPr>
          </a:p>
          <a:p>
            <a:r>
              <a:rPr lang="en-US" altLang="en-US" dirty="0">
                <a:latin typeface="Times New Roman" charset="0"/>
                <a:ea typeface="MS PGothic" charset="-128"/>
              </a:rPr>
              <a:t>       iv.  Strong central pulses usually indicate that the child is not hypotensive, but does not rule out the possibility of compensation.</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362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802E9B4-C30E-CE42-ABF8-BCA7CEF2A86A}" type="slidenum">
              <a:rPr lang="en-US" altLang="en-US" sz="1200"/>
              <a:pPr eaLnBrk="1" hangingPunct="1"/>
              <a:t>62</a:t>
            </a:fld>
            <a:endParaRPr lang="en-US" altLang="en-US" sz="1200" dirty="0"/>
          </a:p>
        </p:txBody>
      </p:sp>
    </p:spTree>
    <p:extLst>
      <p:ext uri="{BB962C8B-B14F-4D97-AF65-F5344CB8AC3E}">
        <p14:creationId xmlns:p14="http://schemas.microsoft.com/office/powerpoint/2010/main" val="1094932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a:ln/>
        </p:spPr>
      </p:sp>
      <p:sp>
        <p:nvSpPr>
          <p:cNvPr id="363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    Weak or absent peripheral pulses indicate decreased perfusion.</a:t>
            </a:r>
            <a:endParaRPr lang="en-IN" altLang="en-US" dirty="0">
              <a:latin typeface="Times New Roman" charset="0"/>
              <a:ea typeface="MS PGothic" charset="-128"/>
            </a:endParaRPr>
          </a:p>
          <a:p>
            <a:r>
              <a:rPr lang="en-US" altLang="en-US" dirty="0">
                <a:latin typeface="Times New Roman" charset="0"/>
                <a:ea typeface="MS PGothic" charset="-128"/>
              </a:rPr>
              <a:t>vi.   Tachycardia may be an early sign of hypoxia or shock or a less serious condition such as fever, anxiety, pain, or excitement.</a:t>
            </a:r>
            <a:endParaRPr lang="en-IN" altLang="en-US" dirty="0">
              <a:latin typeface="Times New Roman" charset="0"/>
              <a:ea typeface="MS PGothic" charset="-128"/>
            </a:endParaRPr>
          </a:p>
          <a:p>
            <a:r>
              <a:rPr lang="en-US" altLang="en-US" dirty="0">
                <a:latin typeface="Times New Roman" charset="0"/>
                <a:ea typeface="MS PGothic" charset="-128"/>
              </a:rPr>
              <a:t>vii.  Interpret the pulse within the context of the overall history, the PAT, and primary assessment.</a:t>
            </a:r>
            <a:endParaRPr lang="en-IN" altLang="en-US" dirty="0">
              <a:latin typeface="Times New Roman" charset="0"/>
              <a:ea typeface="MS PGothic" charset="-128"/>
            </a:endParaRPr>
          </a:p>
          <a:p>
            <a:r>
              <a:rPr lang="en-US" altLang="en-US" dirty="0">
                <a:latin typeface="Times New Roman" charset="0"/>
                <a:ea typeface="MS PGothic" charset="-128"/>
              </a:rPr>
              <a:t>viii.  A trend of an increasing or decreasing pulse rate may suggest worsening hypoxia or shock or improvement after treatment.</a:t>
            </a:r>
            <a:endParaRPr lang="en-IN" altLang="en-US" dirty="0">
              <a:latin typeface="Times New Roman" charset="0"/>
              <a:ea typeface="MS PGothic" charset="-128"/>
            </a:endParaRPr>
          </a:p>
          <a:p>
            <a:r>
              <a:rPr lang="en-US" altLang="en-US" dirty="0">
                <a:latin typeface="Times New Roman" charset="0"/>
                <a:ea typeface="MS PGothic" charset="-128"/>
              </a:rPr>
              <a:t>ix.   Feel the skin for temperature and moisture.</a:t>
            </a:r>
            <a:endParaRPr lang="en-IN" altLang="en-US" dirty="0">
              <a:latin typeface="Times New Roman" charset="0"/>
              <a:ea typeface="MS PGothic" charset="-128"/>
            </a:endParaRPr>
          </a:p>
          <a:p>
            <a:r>
              <a:rPr lang="en-US" altLang="en-US" dirty="0">
                <a:latin typeface="Times New Roman" charset="0"/>
                <a:ea typeface="MS PGothic" charset="-128"/>
              </a:rPr>
              <a:t>x.    Estimate the capillary refill time.</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363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E554F2D-C8BC-BE4E-B95C-1D28BE641210}" type="slidenum">
              <a:rPr lang="en-US" altLang="en-US" sz="1200"/>
              <a:pPr eaLnBrk="1" hangingPunct="1"/>
              <a:t>63</a:t>
            </a:fld>
            <a:endParaRPr lang="en-US" altLang="en-US" sz="1200" dirty="0"/>
          </a:p>
        </p:txBody>
      </p:sp>
    </p:spTree>
    <p:extLst>
      <p:ext uri="{BB962C8B-B14F-4D97-AF65-F5344CB8AC3E}">
        <p14:creationId xmlns:p14="http://schemas.microsoft.com/office/powerpoint/2010/main" val="20076391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a:ln/>
        </p:spPr>
      </p:sp>
      <p:sp>
        <p:nvSpPr>
          <p:cNvPr id="364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Disability</a:t>
            </a:r>
            <a:endParaRPr lang="en-IN" altLang="en-US" dirty="0">
              <a:latin typeface="Times New Roman" charset="0"/>
              <a:ea typeface="MS PGothic" charset="-128"/>
            </a:endParaRPr>
          </a:p>
          <a:p>
            <a:r>
              <a:rPr lang="en-US" altLang="en-US" dirty="0">
                <a:latin typeface="Times New Roman" charset="0"/>
                <a:ea typeface="MS PGothic" charset="-128"/>
              </a:rPr>
              <a:t>      i.    Use the AVPU scale or the pediatric Glasgow Coma Scale to assess level of consciousness.</a:t>
            </a:r>
            <a:endParaRPr lang="en-IN" altLang="en-US" dirty="0">
              <a:latin typeface="Times New Roman" charset="0"/>
              <a:ea typeface="MS PGothic" charset="-128"/>
            </a:endParaRPr>
          </a:p>
          <a:p>
            <a:r>
              <a:rPr lang="en-US" altLang="en-US" dirty="0">
                <a:latin typeface="Times New Roman" charset="0"/>
                <a:ea typeface="MS PGothic" charset="-128"/>
              </a:rPr>
              <a:t>      ii.   Check the responses of pupils.</a:t>
            </a:r>
            <a:endParaRPr lang="en-IN" altLang="en-US" dirty="0">
              <a:latin typeface="Times New Roman" charset="0"/>
              <a:ea typeface="MS PGothic" charset="-128"/>
            </a:endParaRPr>
          </a:p>
          <a:p>
            <a:r>
              <a:rPr lang="en-US" altLang="en-US" dirty="0">
                <a:latin typeface="Times New Roman" charset="0"/>
                <a:ea typeface="MS PGothic" charset="-128"/>
              </a:rPr>
              <a:t>      iii.   Look for symmetric movement of the extremities.</a:t>
            </a:r>
            <a:endParaRPr lang="en-IN" altLang="en-US" dirty="0">
              <a:latin typeface="Times New Roman" charset="0"/>
              <a:ea typeface="MS PGothic" charset="-128"/>
            </a:endParaRPr>
          </a:p>
          <a:p>
            <a:r>
              <a:rPr lang="en-US" altLang="en-US" dirty="0">
                <a:latin typeface="Times New Roman" charset="0"/>
                <a:ea typeface="MS PGothic" charset="-128"/>
              </a:rPr>
              <a:t>      iv.   Pain is present with most types of injury.</a:t>
            </a:r>
            <a:endParaRPr lang="en-IN" altLang="en-US" dirty="0">
              <a:latin typeface="Times New Roman" charset="0"/>
              <a:ea typeface="MS PGothic" charset="-128"/>
            </a:endParaRPr>
          </a:p>
          <a:p>
            <a:r>
              <a:rPr lang="en-US" altLang="en-US" dirty="0">
                <a:latin typeface="Times New Roman" charset="0"/>
                <a:ea typeface="MS PGothic" charset="-128"/>
              </a:rPr>
              <a:t>      v.    Assessment of pain must take into consideration the developmental age of the patient.</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364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83D6CC3-50AD-BC4E-9834-E10BA62E4C71}" type="slidenum">
              <a:rPr lang="en-US" altLang="en-US" sz="1200"/>
              <a:pPr eaLnBrk="1" hangingPunct="1"/>
              <a:t>64</a:t>
            </a:fld>
            <a:endParaRPr lang="en-US" altLang="en-US" sz="1200" dirty="0"/>
          </a:p>
        </p:txBody>
      </p:sp>
    </p:spTree>
    <p:extLst>
      <p:ext uri="{BB962C8B-B14F-4D97-AF65-F5344CB8AC3E}">
        <p14:creationId xmlns:p14="http://schemas.microsoft.com/office/powerpoint/2010/main" val="11283508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a:ln/>
        </p:spPr>
      </p:sp>
      <p:sp>
        <p:nvSpPr>
          <p:cNvPr id="365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Exposure</a:t>
            </a:r>
            <a:endParaRPr lang="en-IN" altLang="en-US" dirty="0">
              <a:latin typeface="Times New Roman" charset="0"/>
              <a:ea typeface="MS PGothic" charset="-128"/>
            </a:endParaRPr>
          </a:p>
          <a:p>
            <a:r>
              <a:rPr lang="en-US" altLang="en-US" dirty="0">
                <a:latin typeface="Times New Roman" charset="0"/>
                <a:ea typeface="MS PGothic" charset="-128"/>
              </a:rPr>
              <a:t>       i.    The hands-on ABCs require that the caregiver remove part of the pediatric patient’s clothing to allow observation of the face, chest wall, and skin.</a:t>
            </a:r>
            <a:endParaRPr lang="en-IN" altLang="en-US" dirty="0">
              <a:latin typeface="Times New Roman" charset="0"/>
              <a:ea typeface="MS PGothic" charset="-128"/>
            </a:endParaRPr>
          </a:p>
          <a:p>
            <a:r>
              <a:rPr lang="en-US" altLang="en-US" dirty="0">
                <a:latin typeface="Times New Roman" charset="0"/>
                <a:ea typeface="MS PGothic" charset="-128"/>
              </a:rPr>
              <a:t>       ii.   Pediatric population is more prone to hypothermic events due to immature thermoregulatory system, thinner skin, and a lack of subcutaneous fat.</a:t>
            </a:r>
            <a:endParaRPr lang="en-IN" altLang="en-US" dirty="0">
              <a:latin typeface="Times New Roman" charset="0"/>
              <a:ea typeface="MS PGothic" charset="-128"/>
            </a:endParaRPr>
          </a:p>
          <a:p>
            <a:r>
              <a:rPr lang="en-US" altLang="en-US" dirty="0">
                <a:latin typeface="Times New Roman" charset="0"/>
                <a:ea typeface="MS PGothic" charset="-128"/>
              </a:rPr>
              <a:t>       iii.  Infants and young children should be kept warm during transport or when the patient is exposed to assess or reassess an injury.</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365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27924EB-2C15-3246-8E92-159B1D513EAC}" type="slidenum">
              <a:rPr lang="en-US" altLang="en-US" sz="1200"/>
              <a:pPr eaLnBrk="1" hangingPunct="1"/>
              <a:t>65</a:t>
            </a:fld>
            <a:endParaRPr lang="en-US" altLang="en-US" sz="1200" dirty="0"/>
          </a:p>
        </p:txBody>
      </p:sp>
    </p:spTree>
    <p:extLst>
      <p:ext uri="{BB962C8B-B14F-4D97-AF65-F5344CB8AC3E}">
        <p14:creationId xmlns:p14="http://schemas.microsoft.com/office/powerpoint/2010/main" val="19125867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Image Placeholder 1"/>
          <p:cNvSpPr>
            <a:spLocks noGrp="1" noRot="1" noChangeAspect="1" noTextEdit="1"/>
          </p:cNvSpPr>
          <p:nvPr>
            <p:ph type="sldImg"/>
          </p:nvPr>
        </p:nvSpPr>
        <p:spPr>
          <a:ln/>
        </p:spPr>
      </p:sp>
      <p:sp>
        <p:nvSpPr>
          <p:cNvPr id="366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4.   Transport decision</a:t>
            </a:r>
          </a:p>
          <a:p>
            <a:r>
              <a:rPr lang="en-US" altLang="en-US" dirty="0">
                <a:latin typeface="Times New Roman" charset="0"/>
                <a:ea typeface="MS PGothic" charset="-128"/>
              </a:rPr>
              <a:t>       a.   Determine whether rapid transport to the hospital is indicated.</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If the pediatric patient is in stable condition, obtain a patient history, perform a secondary assessment at the scene, transport, and provide additional treatment as needed.</a:t>
            </a:r>
            <a:endParaRPr lang="en-IN" altLang="en-US" dirty="0">
              <a:latin typeface="Times New Roman" charset="0"/>
              <a:ea typeface="MS PGothic" charset="-128"/>
            </a:endParaRPr>
          </a:p>
          <a:p>
            <a:r>
              <a:rPr lang="en-US" altLang="en-US" dirty="0">
                <a:latin typeface="Times New Roman" charset="0"/>
                <a:ea typeface="MS PGothic" charset="-128"/>
              </a:rPr>
              <a:t>             ii.   Rapid transport is indicated if any of the following conditions exist:</a:t>
            </a:r>
            <a:endParaRPr lang="en-IN" altLang="en-US" dirty="0">
              <a:latin typeface="Times New Roman" charset="0"/>
              <a:ea typeface="MS PGothic" charset="-128"/>
            </a:endParaRPr>
          </a:p>
          <a:p>
            <a:r>
              <a:rPr lang="en-US" altLang="en-US" dirty="0">
                <a:latin typeface="Times New Roman" charset="0"/>
                <a:ea typeface="MS PGothic" charset="-128"/>
              </a:rPr>
              <a:t>                  (a)    A significant MOI </a:t>
            </a:r>
          </a:p>
          <a:p>
            <a:r>
              <a:rPr lang="en-US" altLang="en-US" dirty="0">
                <a:latin typeface="Times New Roman" charset="0"/>
                <a:ea typeface="MS PGothic" charset="-128"/>
              </a:rPr>
              <a:t>                  (b)    A history compatible with a serious illness</a:t>
            </a:r>
            <a:endParaRPr lang="en-IN" altLang="en-US" dirty="0">
              <a:latin typeface="Times New Roman" charset="0"/>
              <a:ea typeface="MS PGothic" charset="-128"/>
            </a:endParaRPr>
          </a:p>
          <a:p>
            <a:r>
              <a:rPr lang="en-US" altLang="en-US" dirty="0">
                <a:latin typeface="Times New Roman" charset="0"/>
                <a:ea typeface="MS PGothic" charset="-128"/>
              </a:rPr>
              <a:t>                  (c)    A physical abnormality noted during the primary assessment</a:t>
            </a:r>
            <a:endParaRPr lang="en-IN" altLang="en-US" dirty="0">
              <a:latin typeface="Times New Roman" charset="0"/>
              <a:ea typeface="MS PGothic" charset="-128"/>
            </a:endParaRPr>
          </a:p>
          <a:p>
            <a:r>
              <a:rPr lang="en-US" altLang="en-US" dirty="0">
                <a:latin typeface="Times New Roman" charset="0"/>
                <a:ea typeface="MS PGothic" charset="-128"/>
              </a:rPr>
              <a:t>                  (d)    A potentially serious anatomic abnormality</a:t>
            </a:r>
            <a:endParaRPr lang="en-IN" altLang="en-US" dirty="0">
              <a:latin typeface="Times New Roman" charset="0"/>
              <a:ea typeface="MS PGothic" charset="-128"/>
            </a:endParaRPr>
          </a:p>
          <a:p>
            <a:r>
              <a:rPr lang="en-US" altLang="en-US" dirty="0">
                <a:latin typeface="Times New Roman" charset="0"/>
                <a:ea typeface="MS PGothic" charset="-128"/>
              </a:rPr>
              <a:t>                  (e)    Significant pain</a:t>
            </a:r>
            <a:endParaRPr lang="en-IN" altLang="en-US" dirty="0">
              <a:latin typeface="Times New Roman" charset="0"/>
              <a:ea typeface="MS PGothic" charset="-128"/>
            </a:endParaRPr>
          </a:p>
          <a:p>
            <a:r>
              <a:rPr lang="en-US" altLang="en-US" dirty="0">
                <a:latin typeface="Times New Roman" charset="0"/>
                <a:ea typeface="MS PGothic" charset="-128"/>
              </a:rPr>
              <a:t>                  (f)     Abnormal level of consciousness, AMS, and/or any signs or symptoms of shock</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366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C016896-DECA-9644-A074-48B09538AEE3}" type="slidenum">
              <a:rPr lang="en-US" altLang="en-US" sz="1200"/>
              <a:pPr eaLnBrk="1" hangingPunct="1"/>
              <a:t>66</a:t>
            </a:fld>
            <a:endParaRPr lang="en-US" altLang="en-US" sz="1200" dirty="0"/>
          </a:p>
        </p:txBody>
      </p:sp>
    </p:spTree>
    <p:extLst>
      <p:ext uri="{BB962C8B-B14F-4D97-AF65-F5344CB8AC3E}">
        <p14:creationId xmlns:p14="http://schemas.microsoft.com/office/powerpoint/2010/main" val="13099260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a:ln/>
        </p:spPr>
      </p:sp>
      <p:sp>
        <p:nvSpPr>
          <p:cNvPr id="367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Also consider the following:</a:t>
            </a:r>
            <a:endParaRPr lang="en-IN" altLang="en-US" dirty="0">
              <a:latin typeface="Times New Roman" charset="0"/>
              <a:ea typeface="MS PGothic" charset="-128"/>
            </a:endParaRPr>
          </a:p>
          <a:p>
            <a:r>
              <a:rPr lang="en-US" altLang="en-US" dirty="0">
                <a:latin typeface="Times New Roman" charset="0"/>
                <a:ea typeface="MS PGothic" charset="-128"/>
              </a:rPr>
              <a:t>       i.    The type of clinical problem.</a:t>
            </a:r>
            <a:endParaRPr lang="en-IN" altLang="en-US" dirty="0">
              <a:latin typeface="Times New Roman" charset="0"/>
              <a:ea typeface="MS PGothic" charset="-128"/>
            </a:endParaRPr>
          </a:p>
          <a:p>
            <a:r>
              <a:rPr lang="en-US" altLang="en-US" dirty="0">
                <a:latin typeface="Times New Roman" charset="0"/>
                <a:ea typeface="MS PGothic" charset="-128"/>
              </a:rPr>
              <a:t>       ii.   The expected benefits of ALS treatment in the field.</a:t>
            </a:r>
            <a:endParaRPr lang="en-IN" altLang="en-US" dirty="0">
              <a:latin typeface="Times New Roman" charset="0"/>
              <a:ea typeface="MS PGothic" charset="-128"/>
            </a:endParaRPr>
          </a:p>
          <a:p>
            <a:r>
              <a:rPr lang="en-US" altLang="en-US" dirty="0">
                <a:latin typeface="Times New Roman" charset="0"/>
                <a:ea typeface="MS PGothic" charset="-128"/>
              </a:rPr>
              <a:t>       iii.  Local EMS system treatment and transport protocols.</a:t>
            </a:r>
            <a:endParaRPr lang="en-IN" altLang="en-US" dirty="0">
              <a:latin typeface="Times New Roman" charset="0"/>
              <a:ea typeface="MS PGothic" charset="-128"/>
            </a:endParaRPr>
          </a:p>
          <a:p>
            <a:r>
              <a:rPr lang="en-US" altLang="en-US" dirty="0">
                <a:latin typeface="Times New Roman" charset="0"/>
                <a:ea typeface="MS PGothic" charset="-128"/>
              </a:rPr>
              <a:t>       iv.  Your comfort level.</a:t>
            </a:r>
            <a:endParaRPr lang="en-IN" altLang="en-US" dirty="0">
              <a:latin typeface="Times New Roman" charset="0"/>
              <a:ea typeface="MS PGothic" charset="-128"/>
            </a:endParaRPr>
          </a:p>
          <a:p>
            <a:r>
              <a:rPr lang="en-US" altLang="en-US" dirty="0">
                <a:latin typeface="Times New Roman" charset="0"/>
                <a:ea typeface="MS PGothic" charset="-128"/>
              </a:rPr>
              <a:t>       v.   Transport time to the hospital.</a:t>
            </a:r>
            <a:endParaRPr lang="en-IN" altLang="en-US" dirty="0">
              <a:latin typeface="Times New Roman" charset="0"/>
              <a:ea typeface="MS PGothic" charset="-128"/>
            </a:endParaRPr>
          </a:p>
          <a:p>
            <a:r>
              <a:rPr lang="en-US" altLang="en-US" dirty="0" err="1">
                <a:latin typeface="Times New Roman" charset="0"/>
                <a:ea typeface="MS PGothic" charset="-128"/>
              </a:rPr>
              <a:t>c.</a:t>
            </a:r>
            <a:r>
              <a:rPr lang="en-US" altLang="en-US" dirty="0">
                <a:latin typeface="Times New Roman" charset="0"/>
                <a:ea typeface="MS PGothic" charset="-128"/>
              </a:rPr>
              <a:t>    If the pediatric patient’s condition is urgent, then initiate immediate transport to the closest appropriate facility.</a:t>
            </a:r>
            <a:endParaRPr lang="en-IN" altLang="en-US" dirty="0">
              <a:latin typeface="Times New Roman" charset="0"/>
              <a:ea typeface="MS PGothic" charset="-128"/>
            </a:endParaRPr>
          </a:p>
          <a:p>
            <a:r>
              <a:rPr lang="en-US" altLang="en-US" dirty="0">
                <a:latin typeface="Times New Roman" charset="0"/>
                <a:ea typeface="MS PGothic" charset="-128"/>
              </a:rPr>
              <a:t>d.    Specialty facilities such as trauma centers or children’s hospitals have the training, staff, and equipment to provide complete care for all levels of pediatric patients.</a:t>
            </a:r>
            <a:endParaRPr lang="en-IN" altLang="en-US" dirty="0">
              <a:latin typeface="Times New Roman" charset="0"/>
              <a:ea typeface="MS PGothic" charset="-128"/>
            </a:endParaRPr>
          </a:p>
          <a:p>
            <a:r>
              <a:rPr lang="en-US" altLang="en-US" dirty="0">
                <a:latin typeface="Times New Roman" charset="0"/>
                <a:ea typeface="MS PGothic" charset="-128"/>
              </a:rPr>
              <a:t>e.    The most appropriate facility is not always the closest. Ask yourself:</a:t>
            </a:r>
            <a:endParaRPr lang="en-IN" altLang="en-US" dirty="0">
              <a:latin typeface="Times New Roman" charset="0"/>
              <a:ea typeface="MS PGothic" charset="-128"/>
            </a:endParaRPr>
          </a:p>
          <a:p>
            <a:r>
              <a:rPr lang="en-US" altLang="en-US" dirty="0">
                <a:latin typeface="Times New Roman" charset="0"/>
                <a:ea typeface="MS PGothic" charset="-128"/>
              </a:rPr>
              <a:t>       i.   Can I deliver the pediatric patient to the most appropriate facility without risk or delay to the pediatric patient?</a:t>
            </a:r>
            <a:endParaRPr lang="en-IN" altLang="en-US" dirty="0">
              <a:latin typeface="Times New Roman" charset="0"/>
              <a:ea typeface="MS PGothic" charset="-128"/>
            </a:endParaRPr>
          </a:p>
          <a:p>
            <a:r>
              <a:rPr lang="en-US" altLang="en-US" dirty="0">
                <a:latin typeface="Times New Roman" charset="0"/>
                <a:ea typeface="MS PGothic" charset="-128"/>
              </a:rPr>
              <a:t>       ii.</a:t>
            </a:r>
            <a:r>
              <a:rPr lang="en-US" altLang="en-US" i="1" dirty="0">
                <a:latin typeface="Times New Roman" charset="0"/>
                <a:ea typeface="MS PGothic" charset="-128"/>
              </a:rPr>
              <a:t>  </a:t>
            </a:r>
            <a:r>
              <a:rPr lang="en-US" altLang="en-US" dirty="0">
                <a:latin typeface="Times New Roman" charset="0"/>
                <a:ea typeface="MS PGothic" charset="-128"/>
              </a:rPr>
              <a:t>If the answer is no, transport the pediatric patient to the closest facility.</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367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8EFBFFC-AC0B-694C-8C62-40F3949CDBE4}" type="slidenum">
              <a:rPr lang="en-US" altLang="en-US" sz="1200"/>
              <a:pPr eaLnBrk="1" hangingPunct="1"/>
              <a:t>67</a:t>
            </a:fld>
            <a:endParaRPr lang="en-US" altLang="en-US" sz="1200" dirty="0"/>
          </a:p>
        </p:txBody>
      </p:sp>
    </p:spTree>
    <p:extLst>
      <p:ext uri="{BB962C8B-B14F-4D97-AF65-F5344CB8AC3E}">
        <p14:creationId xmlns:p14="http://schemas.microsoft.com/office/powerpoint/2010/main" val="20715342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a:ln/>
        </p:spPr>
      </p:sp>
      <p:sp>
        <p:nvSpPr>
          <p:cNvPr id="368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Patients weighing less than 40 pounds who do not require spinal immobilization should be transported in a car seat.</a:t>
            </a:r>
            <a:endParaRPr lang="en-IN" altLang="en-US" dirty="0">
              <a:latin typeface="Times New Roman" charset="0"/>
              <a:ea typeface="MS PGothic" charset="-128"/>
            </a:endParaRPr>
          </a:p>
          <a:p>
            <a:r>
              <a:rPr lang="en-US" altLang="en-US" dirty="0">
                <a:latin typeface="Times New Roman" charset="0"/>
                <a:ea typeface="MS PGothic" charset="-128"/>
              </a:rPr>
              <a:t>g.    Mount a car seat to a stretcher:</a:t>
            </a:r>
            <a:endParaRPr lang="en-IN" altLang="en-US" dirty="0">
              <a:latin typeface="Times New Roman" charset="0"/>
              <a:ea typeface="MS PGothic" charset="-128"/>
            </a:endParaRPr>
          </a:p>
          <a:p>
            <a:r>
              <a:rPr lang="en-US" altLang="en-US" dirty="0" err="1">
                <a:latin typeface="Times New Roman" charset="0"/>
                <a:ea typeface="MS PGothic" charset="-128"/>
              </a:rPr>
              <a:t>h.</a:t>
            </a:r>
            <a:r>
              <a:rPr lang="en-US" altLang="en-US" dirty="0">
                <a:latin typeface="Times New Roman" charset="0"/>
                <a:ea typeface="MS PGothic" charset="-128"/>
              </a:rPr>
              <a:t>    Follow the seat manufacturer’s instructions to secure a car seat to a captain’s chair.</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Patients younger than 2 years must be transported in a rear-facing position because of the lack of mature neck muscles.</a:t>
            </a:r>
            <a:endParaRPr lang="en-IN" altLang="en-US" dirty="0">
              <a:latin typeface="Times New Roman" charset="0"/>
              <a:ea typeface="MS PGothic" charset="-128"/>
            </a:endParaRPr>
          </a:p>
          <a:p>
            <a:r>
              <a:rPr lang="en-US" altLang="en-US" dirty="0" err="1">
                <a:latin typeface="Times New Roman" charset="0"/>
                <a:ea typeface="MS PGothic" charset="-128"/>
              </a:rPr>
              <a:t>i.</a:t>
            </a:r>
            <a:r>
              <a:rPr lang="en-US" altLang="en-US" dirty="0">
                <a:latin typeface="Times New Roman" charset="0"/>
                <a:ea typeface="MS PGothic" charset="-128"/>
              </a:rPr>
              <a:t>     For pediatric patients who require spinal immobilization, the patient should be immobilized on a long backboard or other suitable spinal immobilization device.</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368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ABC1C11-F80A-5E4A-B85C-6626F9F1DAF8}" type="slidenum">
              <a:rPr lang="en-US" altLang="en-US" sz="1200"/>
              <a:pPr eaLnBrk="1" hangingPunct="1"/>
              <a:t>68</a:t>
            </a:fld>
            <a:endParaRPr lang="en-US" altLang="en-US" sz="1200" dirty="0"/>
          </a:p>
        </p:txBody>
      </p:sp>
    </p:spTree>
    <p:extLst>
      <p:ext uri="{BB962C8B-B14F-4D97-AF65-F5344CB8AC3E}">
        <p14:creationId xmlns:p14="http://schemas.microsoft.com/office/powerpoint/2010/main" val="12712882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Image Placeholder 1"/>
          <p:cNvSpPr>
            <a:spLocks noGrp="1" noRot="1" noChangeAspect="1" noTextEdit="1"/>
          </p:cNvSpPr>
          <p:nvPr>
            <p:ph type="sldImg"/>
          </p:nvPr>
        </p:nvSpPr>
        <p:spPr>
          <a:ln/>
        </p:spPr>
      </p:sp>
      <p:sp>
        <p:nvSpPr>
          <p:cNvPr id="369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j.    Pediatric patients in cardiopulmonary arrest should be on a device that can be secured to the stretcher.</a:t>
            </a:r>
            <a:endParaRPr lang="en-IN" altLang="en-US" dirty="0">
              <a:latin typeface="Times New Roman" charset="0"/>
              <a:ea typeface="MS PGothic" charset="-128"/>
            </a:endParaRPr>
          </a:p>
          <a:p>
            <a:r>
              <a:rPr lang="en-US" altLang="en-US" dirty="0">
                <a:latin typeface="Times New Roman" charset="0"/>
                <a:ea typeface="MS PGothic" charset="-128"/>
              </a:rPr>
              <a:t>k.   You should not use the pediatric patient’s own car seat.</a:t>
            </a:r>
            <a:endParaRPr lang="en-IN" altLang="en-US" dirty="0">
              <a:latin typeface="Times New Roman" charset="0"/>
              <a:ea typeface="MS PGothic" charset="-128"/>
            </a:endParaRPr>
          </a:p>
          <a:p>
            <a:r>
              <a:rPr lang="en-US" altLang="en-US" dirty="0">
                <a:latin typeface="Times New Roman" charset="0"/>
                <a:ea typeface="MS PGothic" charset="-128"/>
              </a:rPr>
              <a:t>l.    The goal is to secure and protect the pediatric patient for transport in the ambulance.</a:t>
            </a:r>
            <a:endParaRPr lang="en-IN" altLang="en-US" dirty="0">
              <a:latin typeface="Times New Roman" charset="0"/>
              <a:ea typeface="MS PGothic" charset="-128"/>
            </a:endParaRPr>
          </a:p>
        </p:txBody>
      </p:sp>
      <p:sp>
        <p:nvSpPr>
          <p:cNvPr id="369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A09394C-06C3-B843-9657-1D891AC0FFA0}" type="slidenum">
              <a:rPr lang="en-US" altLang="en-US" sz="1200"/>
              <a:pPr eaLnBrk="1" hangingPunct="1"/>
              <a:t>69</a:t>
            </a:fld>
            <a:endParaRPr lang="en-US" altLang="en-US" sz="1200" dirty="0"/>
          </a:p>
        </p:txBody>
      </p:sp>
    </p:spTree>
    <p:extLst>
      <p:ext uri="{BB962C8B-B14F-4D97-AF65-F5344CB8AC3E}">
        <p14:creationId xmlns:p14="http://schemas.microsoft.com/office/powerpoint/2010/main" val="12259733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a:ln/>
        </p:spPr>
      </p:sp>
      <p:sp>
        <p:nvSpPr>
          <p:cNvPr id="370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History taking</a:t>
            </a:r>
          </a:p>
          <a:p>
            <a:r>
              <a:rPr lang="en-US" altLang="en-US" dirty="0">
                <a:latin typeface="Times New Roman" charset="0"/>
                <a:ea typeface="MS PGothic" charset="-128"/>
              </a:rPr>
              <a:t>     1.   Your approach to the history will depend on the age of the pediatric patient. </a:t>
            </a:r>
            <a:endParaRPr lang="en-IN" altLang="en-US" dirty="0">
              <a:latin typeface="Times New Roman" charset="0"/>
              <a:ea typeface="MS PGothic" charset="-128"/>
            </a:endParaRPr>
          </a:p>
          <a:p>
            <a:r>
              <a:rPr lang="en-US" altLang="en-US" dirty="0">
                <a:latin typeface="Times New Roman" charset="0"/>
                <a:ea typeface="MS PGothic" charset="-128"/>
              </a:rPr>
              <a:t>           a.   Historical information for an infant, toddler, or preschool-age child will have to be obtained from the parent or caregiver.</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When dealing with an adolescent, most information will be obtained from the patient.</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Sexual activity, possibility of pregnancy, and drug or alcohol use should be obtained from patient in private.</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Questioning of the parents or child about the immediate illness or injury should be based on the child’s chief complaint.</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370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87C863A-D090-F944-A94D-3852CAE9E247}" type="slidenum">
              <a:rPr lang="en-US" altLang="en-US" sz="1200"/>
              <a:pPr eaLnBrk="1" hangingPunct="1"/>
              <a:t>70</a:t>
            </a:fld>
            <a:endParaRPr lang="en-US" altLang="en-US" sz="1200" dirty="0"/>
          </a:p>
        </p:txBody>
      </p:sp>
    </p:spTree>
    <p:extLst>
      <p:ext uri="{BB962C8B-B14F-4D97-AF65-F5344CB8AC3E}">
        <p14:creationId xmlns:p14="http://schemas.microsoft.com/office/powerpoint/2010/main" val="1976774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a:ln/>
        </p:spPr>
      </p:sp>
      <p:sp>
        <p:nvSpPr>
          <p:cNvPr id="299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 Seizures </a:t>
            </a:r>
          </a:p>
          <a:p>
            <a:r>
              <a:rPr lang="en-US" altLang="en-US" dirty="0">
                <a:latin typeface="Times New Roman" charset="0"/>
                <a:ea typeface="MS PGothic" charset="-128"/>
              </a:rPr>
              <a:t>• Sudden infant death syndrome </a:t>
            </a:r>
          </a:p>
          <a:p>
            <a:r>
              <a:rPr lang="en-US" altLang="en-US" dirty="0">
                <a:latin typeface="Times New Roman" charset="0"/>
                <a:ea typeface="MS PGothic" charset="-128"/>
              </a:rPr>
              <a:t>• Gastrointestinal disease </a:t>
            </a:r>
          </a:p>
          <a:p>
            <a:endParaRPr lang="en-US" altLang="en-US" dirty="0">
              <a:latin typeface="Times New Roman" charset="0"/>
              <a:ea typeface="MS PGothic" charset="-128"/>
            </a:endParaRPr>
          </a:p>
        </p:txBody>
      </p:sp>
      <p:sp>
        <p:nvSpPr>
          <p:cNvPr id="299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18268BE-3755-A44D-9A5D-172F2EA897A9}" type="slidenum">
              <a:rPr lang="en-US" altLang="en-US" sz="1200"/>
              <a:pPr eaLnBrk="1" hangingPunct="1"/>
              <a:t>8</a:t>
            </a:fld>
            <a:endParaRPr lang="en-US" altLang="en-US" sz="1200" dirty="0"/>
          </a:p>
        </p:txBody>
      </p:sp>
    </p:spTree>
    <p:extLst>
      <p:ext uri="{BB962C8B-B14F-4D97-AF65-F5344CB8AC3E}">
        <p14:creationId xmlns:p14="http://schemas.microsoft.com/office/powerpoint/2010/main" val="188756936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lide Image Placeholder 1"/>
          <p:cNvSpPr>
            <a:spLocks noGrp="1" noRot="1" noChangeAspect="1" noTextEdit="1"/>
          </p:cNvSpPr>
          <p:nvPr>
            <p:ph type="sldImg"/>
          </p:nvPr>
        </p:nvSpPr>
        <p:spPr>
          <a:ln/>
        </p:spPr>
      </p:sp>
      <p:sp>
        <p:nvSpPr>
          <p:cNvPr id="371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When interviewing the parent/caregiver or older child about the chief complaint, obtain the following:</a:t>
            </a:r>
            <a:endParaRPr lang="en-IN" altLang="en-US" dirty="0">
              <a:latin typeface="Times New Roman" charset="0"/>
              <a:ea typeface="MS PGothic" charset="-128"/>
            </a:endParaRPr>
          </a:p>
          <a:p>
            <a:r>
              <a:rPr lang="en-US" altLang="en-US" dirty="0">
                <a:latin typeface="Times New Roman" charset="0"/>
                <a:ea typeface="MS PGothic" charset="-128"/>
              </a:rPr>
              <a:t>       i.    NOI or MOI</a:t>
            </a:r>
            <a:endParaRPr lang="en-IN" altLang="en-US" dirty="0">
              <a:latin typeface="Times New Roman" charset="0"/>
              <a:ea typeface="MS PGothic" charset="-128"/>
            </a:endParaRPr>
          </a:p>
          <a:p>
            <a:r>
              <a:rPr lang="en-US" altLang="en-US" dirty="0">
                <a:latin typeface="Times New Roman" charset="0"/>
                <a:ea typeface="MS PGothic" charset="-128"/>
              </a:rPr>
              <a:t>       ii.   How long the pediatric patient has been sick or injured</a:t>
            </a:r>
            <a:endParaRPr lang="en-IN" altLang="en-US" dirty="0">
              <a:latin typeface="Times New Roman" charset="0"/>
              <a:ea typeface="MS PGothic" charset="-128"/>
            </a:endParaRPr>
          </a:p>
          <a:p>
            <a:r>
              <a:rPr lang="en-US" altLang="en-US" dirty="0">
                <a:latin typeface="Times New Roman" charset="0"/>
                <a:ea typeface="MS PGothic" charset="-128"/>
              </a:rPr>
              <a:t>       iii.  The key events leading to the injury or illness</a:t>
            </a:r>
            <a:endParaRPr lang="en-IN" altLang="en-US" dirty="0">
              <a:latin typeface="Times New Roman" charset="0"/>
              <a:ea typeface="MS PGothic" charset="-128"/>
            </a:endParaRPr>
          </a:p>
          <a:p>
            <a:r>
              <a:rPr lang="en-US" altLang="en-US" dirty="0">
                <a:latin typeface="Times New Roman" charset="0"/>
                <a:ea typeface="MS PGothic" charset="-128"/>
              </a:rPr>
              <a:t>       iv.   Presence of fever</a:t>
            </a:r>
            <a:endParaRPr lang="en-IN" altLang="en-US" dirty="0">
              <a:latin typeface="Times New Roman" charset="0"/>
              <a:ea typeface="MS PGothic" charset="-128"/>
            </a:endParaRPr>
          </a:p>
          <a:p>
            <a:r>
              <a:rPr lang="en-US" altLang="en-US" dirty="0">
                <a:latin typeface="Times New Roman" charset="0"/>
                <a:ea typeface="MS PGothic" charset="-128"/>
              </a:rPr>
              <a:t>       v.    Effects of the illness of injury on the pediatric patient’s behavior</a:t>
            </a:r>
            <a:endParaRPr lang="en-IN" altLang="en-US" dirty="0">
              <a:latin typeface="Times New Roman" charset="0"/>
              <a:ea typeface="MS PGothic" charset="-128"/>
            </a:endParaRPr>
          </a:p>
          <a:p>
            <a:r>
              <a:rPr lang="en-US" altLang="en-US" dirty="0">
                <a:latin typeface="Times New Roman" charset="0"/>
                <a:ea typeface="MS PGothic" charset="-128"/>
              </a:rPr>
              <a:t>       vi.   Pediatric patient’s activity level</a:t>
            </a:r>
            <a:endParaRPr lang="en-IN" altLang="en-US" dirty="0">
              <a:latin typeface="Times New Roman" charset="0"/>
              <a:ea typeface="MS PGothic" charset="-128"/>
            </a:endParaRPr>
          </a:p>
          <a:p>
            <a:r>
              <a:rPr lang="en-US" altLang="en-US" dirty="0">
                <a:latin typeface="Times New Roman" charset="0"/>
                <a:ea typeface="MS PGothic" charset="-128"/>
              </a:rPr>
              <a:t>       vii.  Recent eating, drinking, and urine output</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371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83E69B9-9942-D046-94BC-C3024C3760C8}" type="slidenum">
              <a:rPr lang="en-US" altLang="en-US" sz="1200"/>
              <a:pPr eaLnBrk="1" hangingPunct="1"/>
              <a:t>71</a:t>
            </a:fld>
            <a:endParaRPr lang="en-US" altLang="en-US" sz="1200" dirty="0"/>
          </a:p>
        </p:txBody>
      </p:sp>
    </p:spTree>
    <p:extLst>
      <p:ext uri="{BB962C8B-B14F-4D97-AF65-F5344CB8AC3E}">
        <p14:creationId xmlns:p14="http://schemas.microsoft.com/office/powerpoint/2010/main" val="20696241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p:cNvSpPr>
            <a:spLocks noGrp="1" noRot="1" noChangeAspect="1" noTextEdit="1"/>
          </p:cNvSpPr>
          <p:nvPr>
            <p:ph type="sldImg"/>
          </p:nvPr>
        </p:nvSpPr>
        <p:spPr>
          <a:ln/>
        </p:spPr>
      </p:sp>
      <p:sp>
        <p:nvSpPr>
          <p:cNvPr id="372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        viii. Change in bowel or bladder habits</a:t>
            </a:r>
            <a:endParaRPr lang="en-IN" altLang="en-US" dirty="0">
              <a:latin typeface="Times New Roman" charset="0"/>
              <a:ea typeface="MS PGothic" charset="-128"/>
            </a:endParaRPr>
          </a:p>
          <a:p>
            <a:r>
              <a:rPr lang="en-US" altLang="en-US" dirty="0">
                <a:latin typeface="Times New Roman" charset="0"/>
                <a:ea typeface="MS PGothic" charset="-128"/>
              </a:rPr>
              <a:t>        ix.   Presences of vomiting, diarrhea, abdominal pain</a:t>
            </a:r>
            <a:endParaRPr lang="en-IN" altLang="en-US" dirty="0">
              <a:latin typeface="Times New Roman" charset="0"/>
              <a:ea typeface="MS PGothic" charset="-128"/>
            </a:endParaRPr>
          </a:p>
          <a:p>
            <a:r>
              <a:rPr lang="en-US" altLang="en-US" dirty="0">
                <a:latin typeface="Times New Roman" charset="0"/>
                <a:ea typeface="MS PGothic" charset="-128"/>
              </a:rPr>
              <a:t>        x.    Presence of rashes</a:t>
            </a:r>
            <a:endParaRPr lang="en-IN" altLang="en-US" dirty="0">
              <a:latin typeface="Times New Roman" charset="0"/>
              <a:ea typeface="MS PGothic" charset="-128"/>
            </a:endParaRPr>
          </a:p>
          <a:p>
            <a:r>
              <a:rPr lang="en-US" altLang="en-US" dirty="0">
                <a:latin typeface="Times New Roman" charset="0"/>
                <a:ea typeface="MS PGothic" charset="-128"/>
              </a:rPr>
              <a:t>e.     Obtain name and phone number of caregiver if they are not able to come to the hospital with you.</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372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F55E801-405E-AE44-8ED4-C51DC7646906}" type="slidenum">
              <a:rPr lang="en-US" altLang="en-US" sz="1200"/>
              <a:pPr eaLnBrk="1" hangingPunct="1"/>
              <a:t>72</a:t>
            </a:fld>
            <a:endParaRPr lang="en-US" altLang="en-US" sz="1200" dirty="0"/>
          </a:p>
        </p:txBody>
      </p:sp>
    </p:spTree>
    <p:extLst>
      <p:ext uri="{BB962C8B-B14F-4D97-AF65-F5344CB8AC3E}">
        <p14:creationId xmlns:p14="http://schemas.microsoft.com/office/powerpoint/2010/main" val="138024010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p:cNvSpPr>
            <a:spLocks noGrp="1" noRot="1" noChangeAspect="1" noTextEdit="1"/>
          </p:cNvSpPr>
          <p:nvPr>
            <p:ph type="sldImg"/>
          </p:nvPr>
        </p:nvSpPr>
        <p:spPr>
          <a:ln/>
        </p:spPr>
      </p:sp>
      <p:sp>
        <p:nvSpPr>
          <p:cNvPr id="373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SAMPLE history</a:t>
            </a:r>
            <a:endParaRPr lang="en-IN" altLang="en-US" dirty="0">
              <a:latin typeface="Times New Roman" charset="0"/>
              <a:ea typeface="MS PGothic" charset="-128"/>
            </a:endParaRPr>
          </a:p>
          <a:p>
            <a:r>
              <a:rPr lang="en-US" altLang="en-US" dirty="0">
                <a:latin typeface="Times New Roman" charset="0"/>
                <a:ea typeface="MS PGothic" charset="-128"/>
              </a:rPr>
              <a:t>      a.    Same as an adult’s.</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b.    Questions should be based on pediatric patient’s age and developmental stage of life.</a:t>
            </a:r>
          </a:p>
          <a:p>
            <a:r>
              <a:rPr lang="en-US" sz="1200" kern="1200" dirty="0">
                <a:solidFill>
                  <a:schemeClr val="tx1"/>
                </a:solidFill>
                <a:effectLst/>
                <a:latin typeface="Times New Roman" pitchFamily="18" charset="0"/>
                <a:ea typeface="MS PGothic" pitchFamily="34" charset="-128"/>
                <a:cs typeface="MS PGothic" charset="0"/>
              </a:rPr>
              <a:t>      c.    The process for obtaining OPQRST is the same for children and adults. </a:t>
            </a:r>
          </a:p>
          <a:p>
            <a:r>
              <a:rPr lang="en-US" sz="1200" kern="1200" dirty="0">
                <a:solidFill>
                  <a:schemeClr val="tx1"/>
                </a:solidFill>
                <a:effectLst/>
                <a:latin typeface="Times New Roman" pitchFamily="18" charset="0"/>
                <a:ea typeface="MS PGothic" pitchFamily="34" charset="-128"/>
                <a:cs typeface="MS PGothic" charset="0"/>
              </a:rPr>
              <a:t>             i.   Questions should be based on the pediatric patient’s age and developmental stage. </a:t>
            </a:r>
          </a:p>
          <a:p>
            <a:endParaRPr lang="en-US" altLang="en-US" dirty="0">
              <a:latin typeface="Times New Roman" charset="0"/>
              <a:ea typeface="MS PGothic" charset="-128"/>
            </a:endParaRPr>
          </a:p>
        </p:txBody>
      </p:sp>
      <p:sp>
        <p:nvSpPr>
          <p:cNvPr id="373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21E8A8D-36AA-0845-B43F-7D58C8B3F022}" type="slidenum">
              <a:rPr lang="en-US" altLang="en-US" sz="1200"/>
              <a:pPr eaLnBrk="1" hangingPunct="1"/>
              <a:t>73</a:t>
            </a:fld>
            <a:endParaRPr lang="en-US" altLang="en-US" sz="1200" dirty="0"/>
          </a:p>
        </p:txBody>
      </p:sp>
    </p:spTree>
    <p:extLst>
      <p:ext uri="{BB962C8B-B14F-4D97-AF65-F5344CB8AC3E}">
        <p14:creationId xmlns:p14="http://schemas.microsoft.com/office/powerpoint/2010/main" val="5770058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Secondary assessment</a:t>
            </a:r>
          </a:p>
          <a:p>
            <a:r>
              <a:rPr lang="en-US" altLang="en-US" dirty="0">
                <a:latin typeface="Times New Roman" charset="0"/>
                <a:ea typeface="MS PGothic" charset="-128"/>
              </a:rPr>
              <a:t>       1.    Physical examinations</a:t>
            </a:r>
            <a:endParaRPr lang="en-IN" altLang="en-US" dirty="0">
              <a:latin typeface="Times New Roman" charset="0"/>
              <a:ea typeface="MS PGothic" charset="-128"/>
            </a:endParaRPr>
          </a:p>
          <a:p>
            <a:r>
              <a:rPr lang="en-US" altLang="en-US" dirty="0">
                <a:latin typeface="Times New Roman" charset="0"/>
                <a:ea typeface="MS PGothic" charset="-128"/>
              </a:rPr>
              <a:t>              a.    A secondary assessment of the entire body should be used when pediatric patients have the potential for hidden illnesses or injuries (unresponsive or have a significant MOI).</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May help identify problems that were not as obvious during the primary assessment, but over time, the presenting signs and symptoms have become more apparent.</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Use the DCAP-BTLS mnemonic.</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A focused assessment should be performed on pediatric patients without life-threatening illnesses or injuries.</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374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DE23E72-85F2-7749-B2DB-7D643BFF68F7}" type="slidenum">
              <a:rPr lang="en-US" altLang="en-US" sz="1200"/>
              <a:pPr eaLnBrk="1" hangingPunct="1"/>
              <a:t>74</a:t>
            </a:fld>
            <a:endParaRPr lang="en-US" altLang="en-US" sz="1200" dirty="0"/>
          </a:p>
        </p:txBody>
      </p:sp>
    </p:spTree>
    <p:extLst>
      <p:ext uri="{BB962C8B-B14F-4D97-AF65-F5344CB8AC3E}">
        <p14:creationId xmlns:p14="http://schemas.microsoft.com/office/powerpoint/2010/main" val="18479152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Slide Image Placeholder 1"/>
          <p:cNvSpPr>
            <a:spLocks noGrp="1" noRot="1" noChangeAspect="1" noTextEdit="1"/>
          </p:cNvSpPr>
          <p:nvPr>
            <p:ph type="sldImg"/>
          </p:nvPr>
        </p:nvSpPr>
        <p:spPr>
          <a:ln/>
        </p:spPr>
      </p:sp>
      <p:sp>
        <p:nvSpPr>
          <p:cNvPr id="375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err="1">
                <a:latin typeface="Times New Roman" charset="0"/>
                <a:ea typeface="MS PGothic" charset="-128"/>
              </a:rPr>
              <a:t>d.</a:t>
            </a:r>
            <a:r>
              <a:rPr lang="en-US" altLang="en-US" dirty="0">
                <a:latin typeface="Times New Roman" charset="0"/>
                <a:ea typeface="MS PGothic" charset="-128"/>
              </a:rPr>
              <a:t>    Infants, toddlers, and preschool-age children who do not have life-threatening illness or injuries should be assessed starting at the feet and ending at the head.</a:t>
            </a:r>
            <a:endParaRPr lang="en-IN" altLang="en-US" dirty="0">
              <a:latin typeface="Times New Roman" charset="0"/>
              <a:ea typeface="MS PGothic" charset="-128"/>
            </a:endParaRPr>
          </a:p>
          <a:p>
            <a:r>
              <a:rPr lang="en-US" altLang="en-US" dirty="0">
                <a:latin typeface="Times New Roman" charset="0"/>
                <a:ea typeface="MS PGothic" charset="-128"/>
              </a:rPr>
              <a:t>e.    School-age children and adolescents can be assessed using the head-to-toe approach.</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375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F3386EF-93D0-1B43-A691-9CE2479A6A06}" type="slidenum">
              <a:rPr lang="en-US" altLang="en-US" sz="1200"/>
              <a:pPr eaLnBrk="1" hangingPunct="1"/>
              <a:t>75</a:t>
            </a:fld>
            <a:endParaRPr lang="en-US" altLang="en-US" sz="1200" dirty="0"/>
          </a:p>
        </p:txBody>
      </p:sp>
    </p:spTree>
    <p:extLst>
      <p:ext uri="{BB962C8B-B14F-4D97-AF65-F5344CB8AC3E}">
        <p14:creationId xmlns:p14="http://schemas.microsoft.com/office/powerpoint/2010/main" val="100288534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Slide Image Placeholder 1"/>
          <p:cNvSpPr>
            <a:spLocks noGrp="1" noRot="1" noChangeAspect="1" noTextEdit="1"/>
          </p:cNvSpPr>
          <p:nvPr>
            <p:ph type="sldImg"/>
          </p:nvPr>
        </p:nvSpPr>
        <p:spPr>
          <a:ln/>
        </p:spPr>
      </p:sp>
      <p:sp>
        <p:nvSpPr>
          <p:cNvPr id="376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p:txBody>
      </p:sp>
      <p:sp>
        <p:nvSpPr>
          <p:cNvPr id="376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77BC88F-E120-F54F-AB90-472294230154}" type="slidenum">
              <a:rPr lang="en-US" altLang="en-US" sz="1200"/>
              <a:pPr eaLnBrk="1" hangingPunct="1"/>
              <a:t>76</a:t>
            </a:fld>
            <a:endParaRPr lang="en-US" altLang="en-US" sz="1200" dirty="0"/>
          </a:p>
        </p:txBody>
      </p:sp>
    </p:spTree>
    <p:extLst>
      <p:ext uri="{BB962C8B-B14F-4D97-AF65-F5344CB8AC3E}">
        <p14:creationId xmlns:p14="http://schemas.microsoft.com/office/powerpoint/2010/main" val="204233175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Slide Image Placeholder 1"/>
          <p:cNvSpPr>
            <a:spLocks noGrp="1" noRot="1" noChangeAspect="1" noTextEdit="1"/>
          </p:cNvSpPr>
          <p:nvPr>
            <p:ph type="sldImg"/>
          </p:nvPr>
        </p:nvSpPr>
        <p:spPr>
          <a:ln/>
        </p:spPr>
      </p:sp>
      <p:sp>
        <p:nvSpPr>
          <p:cNvPr id="377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377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DADC8B2-DD2E-DA4D-8ABB-74B502558F82}" type="slidenum">
              <a:rPr lang="en-US" altLang="en-US" sz="1200"/>
              <a:pPr eaLnBrk="1" hangingPunct="1"/>
              <a:t>77</a:t>
            </a:fld>
            <a:endParaRPr lang="en-US" altLang="en-US" sz="1200" dirty="0"/>
          </a:p>
        </p:txBody>
      </p:sp>
    </p:spTree>
    <p:extLst>
      <p:ext uri="{BB962C8B-B14F-4D97-AF65-F5344CB8AC3E}">
        <p14:creationId xmlns:p14="http://schemas.microsoft.com/office/powerpoint/2010/main" val="912598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Slide Image Placeholder 1"/>
          <p:cNvSpPr>
            <a:spLocks noGrp="1" noRot="1" noChangeAspect="1" noTextEdit="1"/>
          </p:cNvSpPr>
          <p:nvPr>
            <p:ph type="sldImg"/>
          </p:nvPr>
        </p:nvSpPr>
        <p:spPr>
          <a:ln/>
        </p:spPr>
      </p:sp>
      <p:sp>
        <p:nvSpPr>
          <p:cNvPr id="378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378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95B342F-FD8D-E843-BE23-028DD45B2823}" type="slidenum">
              <a:rPr lang="en-US" altLang="en-US" sz="1200"/>
              <a:pPr eaLnBrk="1" hangingPunct="1"/>
              <a:t>78</a:t>
            </a:fld>
            <a:endParaRPr lang="en-US" altLang="en-US" sz="1200" dirty="0"/>
          </a:p>
        </p:txBody>
      </p:sp>
    </p:spTree>
    <p:extLst>
      <p:ext uri="{BB962C8B-B14F-4D97-AF65-F5344CB8AC3E}">
        <p14:creationId xmlns:p14="http://schemas.microsoft.com/office/powerpoint/2010/main" val="5012270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Slide Image Placeholder 1"/>
          <p:cNvSpPr>
            <a:spLocks noGrp="1" noRot="1" noChangeAspect="1" noTextEdit="1"/>
          </p:cNvSpPr>
          <p:nvPr>
            <p:ph type="sldImg"/>
          </p:nvPr>
        </p:nvSpPr>
        <p:spPr>
          <a:ln/>
        </p:spPr>
      </p:sp>
      <p:sp>
        <p:nvSpPr>
          <p:cNvPr id="379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379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82D3096-2BEF-5D4A-A908-684BC1B1F72D}" type="slidenum">
              <a:rPr lang="en-US" altLang="en-US" sz="1200"/>
              <a:pPr eaLnBrk="1" hangingPunct="1"/>
              <a:t>79</a:t>
            </a:fld>
            <a:endParaRPr lang="en-US" altLang="en-US" sz="1200" dirty="0"/>
          </a:p>
        </p:txBody>
      </p:sp>
    </p:spTree>
    <p:extLst>
      <p:ext uri="{BB962C8B-B14F-4D97-AF65-F5344CB8AC3E}">
        <p14:creationId xmlns:p14="http://schemas.microsoft.com/office/powerpoint/2010/main" val="169295574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Slide Image Placeholder 1"/>
          <p:cNvSpPr>
            <a:spLocks noGrp="1" noRot="1" noChangeAspect="1" noTextEdit="1"/>
          </p:cNvSpPr>
          <p:nvPr>
            <p:ph type="sldImg"/>
          </p:nvPr>
        </p:nvSpPr>
        <p:spPr>
          <a:ln/>
        </p:spPr>
      </p:sp>
      <p:sp>
        <p:nvSpPr>
          <p:cNvPr id="380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380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3A4D750-2F73-844A-A26D-ED70F1EE2B3F}" type="slidenum">
              <a:rPr lang="en-US" altLang="en-US" sz="1200"/>
              <a:pPr eaLnBrk="1" hangingPunct="1"/>
              <a:t>80</a:t>
            </a:fld>
            <a:endParaRPr lang="en-US" altLang="en-US" sz="1200" dirty="0"/>
          </a:p>
        </p:txBody>
      </p:sp>
    </p:spTree>
    <p:extLst>
      <p:ext uri="{BB962C8B-B14F-4D97-AF65-F5344CB8AC3E}">
        <p14:creationId xmlns:p14="http://schemas.microsoft.com/office/powerpoint/2010/main" val="1496367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a:ln/>
        </p:spPr>
      </p:sp>
      <p:sp>
        <p:nvSpPr>
          <p:cNvPr id="300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Trauma</a:t>
            </a:r>
          </a:p>
          <a:p>
            <a:r>
              <a:rPr lang="en-US" altLang="en-US" dirty="0">
                <a:latin typeface="Times New Roman" charset="0"/>
                <a:ea typeface="MS PGothic" charset="-128"/>
              </a:rPr>
              <a:t>Applies fundamental knowledge to provide basic emergency care and transportation based on assessment findings for an acutely injured patient.</a:t>
            </a:r>
          </a:p>
          <a:p>
            <a:endParaRPr lang="en-US" altLang="en-US" dirty="0">
              <a:latin typeface="Times New Roman" charset="0"/>
              <a:ea typeface="MS PGothic" charset="-128"/>
            </a:endParaRPr>
          </a:p>
        </p:txBody>
      </p:sp>
      <p:sp>
        <p:nvSpPr>
          <p:cNvPr id="300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6030784-38E8-CB46-BE8D-6D13779857B2}" type="slidenum">
              <a:rPr lang="en-US" altLang="en-US" sz="1200"/>
              <a:pPr eaLnBrk="1" hangingPunct="1"/>
              <a:t>9</a:t>
            </a:fld>
            <a:endParaRPr lang="en-US" altLang="en-US" sz="1200" dirty="0"/>
          </a:p>
        </p:txBody>
      </p:sp>
    </p:spTree>
    <p:extLst>
      <p:ext uri="{BB962C8B-B14F-4D97-AF65-F5344CB8AC3E}">
        <p14:creationId xmlns:p14="http://schemas.microsoft.com/office/powerpoint/2010/main" val="174985045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p:cNvSpPr>
            <a:spLocks noGrp="1" noRot="1" noChangeAspect="1" noTextEdit="1"/>
          </p:cNvSpPr>
          <p:nvPr>
            <p:ph type="sldImg"/>
          </p:nvPr>
        </p:nvSpPr>
        <p:spPr>
          <a:ln/>
        </p:spPr>
      </p:sp>
      <p:sp>
        <p:nvSpPr>
          <p:cNvPr id="381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Vital signs</a:t>
            </a:r>
            <a:endParaRPr lang="en-IN" altLang="en-US" dirty="0">
              <a:latin typeface="Times New Roman" charset="0"/>
              <a:ea typeface="MS PGothic" charset="-128"/>
            </a:endParaRPr>
          </a:p>
          <a:p>
            <a:r>
              <a:rPr lang="en-US" altLang="en-US" dirty="0">
                <a:latin typeface="Times New Roman" charset="0"/>
                <a:ea typeface="MS PGothic" charset="-128"/>
              </a:rPr>
              <a:t>       a.    Some of the guidelines used to assess adult circulatory status have important limitations in pediatric patients.</a:t>
            </a:r>
            <a:endParaRPr lang="en-IN" altLang="en-US" dirty="0">
              <a:latin typeface="Times New Roman" charset="0"/>
              <a:ea typeface="MS PGothic" charset="-128"/>
            </a:endParaRPr>
          </a:p>
          <a:p>
            <a:r>
              <a:rPr lang="en-US" altLang="en-US" dirty="0">
                <a:latin typeface="Times New Roman" charset="0"/>
                <a:ea typeface="MS PGothic" charset="-128"/>
              </a:rPr>
              <a:t>               i.    Normal heart rates vary with age in pediatric patients.</a:t>
            </a:r>
            <a:endParaRPr lang="en-IN" altLang="en-US" dirty="0">
              <a:latin typeface="Times New Roman" charset="0"/>
              <a:ea typeface="MS PGothic" charset="-128"/>
            </a:endParaRPr>
          </a:p>
          <a:p>
            <a:r>
              <a:rPr lang="en-US" altLang="en-US" dirty="0">
                <a:latin typeface="Times New Roman" charset="0"/>
                <a:ea typeface="MS PGothic" charset="-128"/>
              </a:rPr>
              <a:t>               ii.   Blood pressure is usually not assessed in pediatric patients younger than 3 years.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381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31CC5C1-27FA-9C44-B113-430AEFF9287A}" type="slidenum">
              <a:rPr lang="en-US" altLang="en-US" sz="1200"/>
              <a:pPr eaLnBrk="1" hangingPunct="1"/>
              <a:t>81</a:t>
            </a:fld>
            <a:endParaRPr lang="en-US" altLang="en-US" sz="1200" dirty="0"/>
          </a:p>
        </p:txBody>
      </p:sp>
    </p:spTree>
    <p:extLst>
      <p:ext uri="{BB962C8B-B14F-4D97-AF65-F5344CB8AC3E}">
        <p14:creationId xmlns:p14="http://schemas.microsoft.com/office/powerpoint/2010/main" val="26106136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Slide Image Placeholder 1"/>
          <p:cNvSpPr>
            <a:spLocks noGrp="1" noRot="1" noChangeAspect="1" noTextEdit="1"/>
          </p:cNvSpPr>
          <p:nvPr>
            <p:ph type="sldImg"/>
          </p:nvPr>
        </p:nvSpPr>
        <p:spPr>
          <a:ln/>
        </p:spPr>
      </p:sp>
      <p:sp>
        <p:nvSpPr>
          <p:cNvPr id="382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Assessment of the skin is a better indication of a pediatric patient’s circulatory status.</a:t>
            </a:r>
            <a:endParaRPr lang="en-IN" altLang="en-US" dirty="0">
              <a:latin typeface="Times New Roman" charset="0"/>
              <a:ea typeface="MS PGothic" charset="-128"/>
            </a:endParaRPr>
          </a:p>
          <a:p>
            <a:r>
              <a:rPr lang="en-US" altLang="en-US" dirty="0">
                <a:latin typeface="Times New Roman" charset="0"/>
                <a:ea typeface="MS PGothic" charset="-128"/>
              </a:rPr>
              <a:t>c.    Use appropriately sized equipment when assessing a pediatric patient’s vital signs.</a:t>
            </a:r>
            <a:endParaRPr lang="en-IN" altLang="en-US" dirty="0">
              <a:latin typeface="Times New Roman" charset="0"/>
              <a:ea typeface="MS PGothic" charset="-128"/>
            </a:endParaRPr>
          </a:p>
          <a:p>
            <a:r>
              <a:rPr lang="en-US" altLang="en-US" dirty="0">
                <a:latin typeface="Times New Roman" charset="0"/>
                <a:ea typeface="MS PGothic" charset="-128"/>
              </a:rPr>
              <a:t>       i.  Use a cuff that covers two thirds of the pediatric patient’s upper arm.</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382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94778BD-B426-E341-AFED-6E9EB98FF7F1}" type="slidenum">
              <a:rPr lang="en-US" altLang="en-US" sz="1200"/>
              <a:pPr eaLnBrk="1" hangingPunct="1"/>
              <a:t>82</a:t>
            </a:fld>
            <a:endParaRPr lang="en-US" altLang="en-US" sz="1200" dirty="0"/>
          </a:p>
        </p:txBody>
      </p:sp>
    </p:spTree>
    <p:extLst>
      <p:ext uri="{BB962C8B-B14F-4D97-AF65-F5344CB8AC3E}">
        <p14:creationId xmlns:p14="http://schemas.microsoft.com/office/powerpoint/2010/main" val="34930434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Slide Image Placeholder 1"/>
          <p:cNvSpPr>
            <a:spLocks noGrp="1" noRot="1" noChangeAspect="1" noTextEdit="1"/>
          </p:cNvSpPr>
          <p:nvPr>
            <p:ph type="sldImg"/>
          </p:nvPr>
        </p:nvSpPr>
        <p:spPr>
          <a:ln/>
        </p:spPr>
      </p:sp>
      <p:sp>
        <p:nvSpPr>
          <p:cNvPr id="384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The formula 70 + (2 × child’s age in years) = systolic blood pressure is a useful tool to determine blood pressure in children 1 to 10 years of age.</a:t>
            </a:r>
            <a:endParaRPr lang="en-IN" altLang="en-US" dirty="0">
              <a:latin typeface="Times New Roman" charset="0"/>
              <a:ea typeface="MS PGothic" charset="-128"/>
            </a:endParaRPr>
          </a:p>
          <a:p>
            <a:r>
              <a:rPr lang="en-US" altLang="en-US" dirty="0">
                <a:latin typeface="Times New Roman" charset="0"/>
                <a:ea typeface="MS PGothic" charset="-128"/>
              </a:rPr>
              <a:t>e.     Respiratory rates may be difficult to interpret.</a:t>
            </a:r>
            <a:endParaRPr lang="en-IN" altLang="en-US" dirty="0">
              <a:latin typeface="Times New Roman" charset="0"/>
              <a:ea typeface="MS PGothic" charset="-128"/>
            </a:endParaRPr>
          </a:p>
          <a:p>
            <a:r>
              <a:rPr lang="en-US" altLang="en-US" dirty="0">
                <a:latin typeface="Times New Roman" charset="0"/>
                <a:ea typeface="MS PGothic" charset="-128"/>
              </a:rPr>
              <a:t>        i.     Count the respirations for at least 30 seconds and then double that number</a:t>
            </a:r>
            <a:endParaRPr lang="en-IN" altLang="en-US" dirty="0">
              <a:latin typeface="Times New Roman" charset="0"/>
              <a:ea typeface="MS PGothic" charset="-128"/>
            </a:endParaRPr>
          </a:p>
          <a:p>
            <a:r>
              <a:rPr lang="en-US" altLang="en-US" dirty="0">
                <a:latin typeface="Times New Roman" charset="0"/>
                <a:ea typeface="MS PGothic" charset="-128"/>
              </a:rPr>
              <a:t>        ii.    In infants and children younger than 3 years, evaluate respirations by assessing the rise and fall of the abdomen.</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384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03F984C-B611-D346-818C-C44CAF62D019}" type="slidenum">
              <a:rPr lang="en-US" altLang="en-US" sz="1200"/>
              <a:pPr eaLnBrk="1" hangingPunct="1"/>
              <a:t>83</a:t>
            </a:fld>
            <a:endParaRPr lang="en-US" altLang="en-US" sz="1200" dirty="0"/>
          </a:p>
        </p:txBody>
      </p:sp>
    </p:spTree>
    <p:extLst>
      <p:ext uri="{BB962C8B-B14F-4D97-AF65-F5344CB8AC3E}">
        <p14:creationId xmlns:p14="http://schemas.microsoft.com/office/powerpoint/2010/main" val="168536958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a:ln/>
        </p:spPr>
      </p:sp>
      <p:sp>
        <p:nvSpPr>
          <p:cNvPr id="385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Assess the pulse rate by counting at least 1 minute, noting quality and regularity.</a:t>
            </a:r>
            <a:endParaRPr lang="en-IN" altLang="en-US" dirty="0">
              <a:latin typeface="Times New Roman" charset="0"/>
              <a:ea typeface="MS PGothic" charset="-128"/>
            </a:endParaRPr>
          </a:p>
          <a:p>
            <a:pPr marL="228600" indent="-228600">
              <a:buAutoNum type="alphaLcPeriod" startAt="7"/>
            </a:pPr>
            <a:r>
              <a:rPr lang="en-US" altLang="en-US" dirty="0">
                <a:latin typeface="Times New Roman" charset="0"/>
                <a:ea typeface="MS PGothic" charset="-128"/>
              </a:rPr>
              <a:t>Normal vital signs in pediatric patients vary with age.</a:t>
            </a:r>
            <a:endParaRPr lang="en-IN" altLang="en-US" dirty="0">
              <a:latin typeface="Times New Roman" charset="0"/>
              <a:ea typeface="MS PGothic" charset="-128"/>
            </a:endParaRPr>
          </a:p>
          <a:p>
            <a:pPr marL="0" indent="0">
              <a:buNone/>
            </a:pPr>
            <a:r>
              <a:rPr lang="en-IN" altLang="en-US" dirty="0">
                <a:latin typeface="Times New Roman" charset="0"/>
                <a:ea typeface="MS PGothic" charset="-128"/>
              </a:rPr>
              <a:t>       </a:t>
            </a:r>
            <a:r>
              <a:rPr lang="en-US" altLang="en-US" dirty="0">
                <a:latin typeface="Times New Roman" charset="0"/>
                <a:ea typeface="MS PGothic" charset="-128"/>
              </a:rPr>
              <a:t>i.    Assess respirations and then pulse, and assess blood pressure last.</a:t>
            </a:r>
            <a:endParaRPr lang="en-IN" altLang="en-US" dirty="0">
              <a:latin typeface="Times New Roman" charset="0"/>
              <a:ea typeface="MS PGothic" charset="-128"/>
            </a:endParaRPr>
          </a:p>
          <a:p>
            <a:r>
              <a:rPr lang="en-US" altLang="en-US" dirty="0">
                <a:latin typeface="Times New Roman" charset="0"/>
                <a:ea typeface="MS PGothic" charset="-128"/>
              </a:rPr>
              <a:t>h.    Evaluate pupils using a small penlight.</a:t>
            </a:r>
            <a:endParaRPr lang="en-IN" altLang="en-US" dirty="0">
              <a:latin typeface="Times New Roman" charset="0"/>
              <a:ea typeface="MS PGothic" charset="-128"/>
            </a:endParaRPr>
          </a:p>
          <a:p>
            <a:r>
              <a:rPr lang="en-US" altLang="en-US" dirty="0">
                <a:latin typeface="Times New Roman" charset="0"/>
                <a:ea typeface="MS PGothic" charset="-128"/>
              </a:rPr>
              <a:t>       i.    Compare the size of the pupils against each other.</a:t>
            </a:r>
            <a:endParaRPr lang="en-IN" altLang="en-US" dirty="0">
              <a:latin typeface="Times New Roman" charset="0"/>
              <a:ea typeface="MS PGothic" charset="-128"/>
            </a:endParaRPr>
          </a:p>
          <a:p>
            <a:r>
              <a:rPr lang="en-US" altLang="en-US" dirty="0">
                <a:latin typeface="Times New Roman" charset="0"/>
                <a:ea typeface="MS PGothic" charset="-128"/>
              </a:rPr>
              <a:t>i.     A pulse oximeter is a valuable tool to measure the oxygen saturation in a pediatric patient with respiratory issues. </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385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4826D48-7311-4041-90F7-8620D3AF8949}" type="slidenum">
              <a:rPr lang="en-US" altLang="en-US" sz="1200"/>
              <a:pPr eaLnBrk="1" hangingPunct="1"/>
              <a:t>84</a:t>
            </a:fld>
            <a:endParaRPr lang="en-US" altLang="en-US" sz="1200" dirty="0"/>
          </a:p>
        </p:txBody>
      </p:sp>
    </p:spTree>
    <p:extLst>
      <p:ext uri="{BB962C8B-B14F-4D97-AF65-F5344CB8AC3E}">
        <p14:creationId xmlns:p14="http://schemas.microsoft.com/office/powerpoint/2010/main" val="6973111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Slide Image Placeholder 1"/>
          <p:cNvSpPr>
            <a:spLocks noGrp="1" noRot="1" noChangeAspect="1" noTextEdit="1"/>
          </p:cNvSpPr>
          <p:nvPr>
            <p:ph type="sldImg"/>
          </p:nvPr>
        </p:nvSpPr>
        <p:spPr>
          <a:ln/>
        </p:spPr>
      </p:sp>
      <p:sp>
        <p:nvSpPr>
          <p:cNvPr id="386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Reassessment</a:t>
            </a:r>
          </a:p>
          <a:p>
            <a:r>
              <a:rPr lang="en-US" altLang="en-US" dirty="0">
                <a:latin typeface="Times New Roman" charset="0"/>
                <a:ea typeface="MS PGothic" charset="-128"/>
              </a:rPr>
              <a:t>      1.    Reassess the pediatric patient’s condition as necessary.</a:t>
            </a:r>
            <a:endParaRPr lang="en-IN" altLang="en-US" dirty="0">
              <a:latin typeface="Times New Roman" charset="0"/>
              <a:ea typeface="MS PGothic" charset="-128"/>
            </a:endParaRPr>
          </a:p>
          <a:p>
            <a:r>
              <a:rPr lang="en-US" altLang="en-US" dirty="0">
                <a:latin typeface="Times New Roman" charset="0"/>
                <a:ea typeface="MS PGothic" charset="-128"/>
              </a:rPr>
              <a:t>             a.    Obtain vital signs every 15 minutes for a child in stable condition.</a:t>
            </a:r>
            <a:endParaRPr lang="en-IN" altLang="en-US" dirty="0">
              <a:latin typeface="Times New Roman" charset="0"/>
              <a:ea typeface="MS PGothic" charset="-128"/>
            </a:endParaRPr>
          </a:p>
          <a:p>
            <a:r>
              <a:rPr lang="en-US" altLang="en-US" dirty="0">
                <a:latin typeface="Times New Roman" charset="0"/>
                <a:ea typeface="MS PGothic" charset="-128"/>
              </a:rPr>
              <a:t>             b.    Obtain vital signs every 5 minutes for a child in unstable condition.</a:t>
            </a:r>
            <a:endParaRPr lang="en-IN" altLang="en-US" dirty="0">
              <a:latin typeface="Times New Roman" charset="0"/>
              <a:ea typeface="MS PGothic" charset="-128"/>
            </a:endParaRPr>
          </a:p>
          <a:p>
            <a:r>
              <a:rPr lang="en-US" altLang="en-US" dirty="0">
                <a:latin typeface="Times New Roman" charset="0"/>
                <a:ea typeface="MS PGothic" charset="-128"/>
              </a:rPr>
              <a:t>             c.    Continually monitor respiratory effort, skin color and condition, and level of consciousness or interactiveness. </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386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6B3BEEE-7B92-B54E-822F-746C2A96AB45}" type="slidenum">
              <a:rPr lang="en-US" altLang="en-US" sz="1200"/>
              <a:pPr eaLnBrk="1" hangingPunct="1"/>
              <a:t>85</a:t>
            </a:fld>
            <a:endParaRPr lang="en-US" altLang="en-US" sz="1200" dirty="0"/>
          </a:p>
        </p:txBody>
      </p:sp>
    </p:spTree>
    <p:extLst>
      <p:ext uri="{BB962C8B-B14F-4D97-AF65-F5344CB8AC3E}">
        <p14:creationId xmlns:p14="http://schemas.microsoft.com/office/powerpoint/2010/main" val="89048847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Slide Image Placeholder 1"/>
          <p:cNvSpPr>
            <a:spLocks noGrp="1" noRot="1" noChangeAspect="1" noTextEdit="1"/>
          </p:cNvSpPr>
          <p:nvPr>
            <p:ph type="sldImg"/>
          </p:nvPr>
        </p:nvSpPr>
        <p:spPr>
          <a:ln/>
        </p:spPr>
      </p:sp>
      <p:sp>
        <p:nvSpPr>
          <p:cNvPr id="387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S PGothic" charset="0"/>
              </a:rPr>
              <a:t>2.    Parents and caregivers may be able to assist you by calming and reassuring the child.</a:t>
            </a:r>
          </a:p>
          <a:p>
            <a:r>
              <a:rPr lang="en-US" sz="1200" kern="1200" dirty="0">
                <a:solidFill>
                  <a:schemeClr val="tx1"/>
                </a:solidFill>
                <a:effectLst/>
                <a:latin typeface="Times New Roman" pitchFamily="18" charset="0"/>
                <a:ea typeface="MS PGothic" pitchFamily="34" charset="-128"/>
                <a:cs typeface="MS PGothic" charset="0"/>
              </a:rPr>
              <a:t>3.    Communicate and document all relevant information to ED personnel.</a:t>
            </a:r>
          </a:p>
          <a:p>
            <a:endParaRPr lang="en-US" altLang="en-US" dirty="0">
              <a:latin typeface="Times New Roman" charset="0"/>
              <a:ea typeface="MS PGothic" charset="-128"/>
            </a:endParaRPr>
          </a:p>
        </p:txBody>
      </p:sp>
      <p:sp>
        <p:nvSpPr>
          <p:cNvPr id="387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CFB5C84-5E07-A24A-A334-85D36600CF0D}" type="slidenum">
              <a:rPr lang="en-US" altLang="en-US" sz="1200"/>
              <a:pPr eaLnBrk="1" hangingPunct="1"/>
              <a:t>86</a:t>
            </a:fld>
            <a:endParaRPr lang="en-US" altLang="en-US" sz="1200" dirty="0"/>
          </a:p>
        </p:txBody>
      </p:sp>
    </p:spTree>
    <p:extLst>
      <p:ext uri="{BB962C8B-B14F-4D97-AF65-F5344CB8AC3E}">
        <p14:creationId xmlns:p14="http://schemas.microsoft.com/office/powerpoint/2010/main" val="62628018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Slide Image Placeholder 1"/>
          <p:cNvSpPr>
            <a:spLocks noGrp="1" noRot="1" noChangeAspect="1" noTextEdit="1"/>
          </p:cNvSpPr>
          <p:nvPr>
            <p:ph type="sldImg"/>
          </p:nvPr>
        </p:nvSpPr>
        <p:spPr>
          <a:ln/>
        </p:spPr>
      </p:sp>
      <p:sp>
        <p:nvSpPr>
          <p:cNvPr id="388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 Respiratory Emergencies and Management</a:t>
            </a:r>
          </a:p>
          <a:p>
            <a:r>
              <a:rPr lang="en-US" altLang="en-US" dirty="0">
                <a:latin typeface="Times New Roman" charset="0"/>
                <a:ea typeface="MS PGothic" charset="-128"/>
              </a:rPr>
              <a:t>A.     Respiratory emergencies</a:t>
            </a:r>
          </a:p>
          <a:p>
            <a:r>
              <a:rPr lang="en-US" altLang="en-US" dirty="0">
                <a:latin typeface="Times New Roman" charset="0"/>
                <a:ea typeface="MS PGothic" charset="-128"/>
              </a:rPr>
              <a:t>        1.   The leading cause of cardiopulmonary arrest in the pediatric population.</a:t>
            </a:r>
            <a:endParaRPr lang="en-IN" altLang="en-US" dirty="0">
              <a:latin typeface="Times New Roman" charset="0"/>
              <a:ea typeface="MS PGothic" charset="-128"/>
            </a:endParaRPr>
          </a:p>
          <a:p>
            <a:r>
              <a:rPr lang="en-US" altLang="en-US" dirty="0">
                <a:latin typeface="Times New Roman" charset="0"/>
                <a:ea typeface="MS PGothic" charset="-128"/>
              </a:rPr>
              <a:t>              a.     Failure to recognize and treat declining respiratory status will lead to death.</a:t>
            </a:r>
            <a:endParaRPr lang="en-IN" altLang="en-US" dirty="0">
              <a:latin typeface="Times New Roman" charset="0"/>
              <a:ea typeface="MS PGothic" charset="-128"/>
            </a:endParaRPr>
          </a:p>
          <a:p>
            <a:r>
              <a:rPr lang="en-US" altLang="en-US" dirty="0">
                <a:latin typeface="Times New Roman" charset="0"/>
                <a:ea typeface="MS PGothic" charset="-128"/>
              </a:rPr>
              <a:t>              b.     During respiratory distress, the pediatric patient is working harder to breathe and will eventually go into respiratory failure if left untreated.</a:t>
            </a:r>
            <a:endParaRPr lang="en-IN" altLang="en-US" dirty="0">
              <a:latin typeface="Times New Roman" charset="0"/>
              <a:ea typeface="MS PGothic" charset="-128"/>
            </a:endParaRPr>
          </a:p>
          <a:p>
            <a:r>
              <a:rPr lang="en-US" altLang="en-US" dirty="0">
                <a:latin typeface="Times New Roman" charset="0"/>
                <a:ea typeface="MS PGothic" charset="-128"/>
              </a:rPr>
              <a:t>        2.   In the early stages of respiratory distress, you may note changes in the pediatric patient’s behavior, such as combativeness, restlessness, and anxiety.</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388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87826A2-AAE6-FB49-A829-3083775170C8}" type="slidenum">
              <a:rPr lang="en-US" altLang="en-US" sz="1200"/>
              <a:pPr eaLnBrk="1" hangingPunct="1"/>
              <a:t>87</a:t>
            </a:fld>
            <a:endParaRPr lang="en-US" altLang="en-US" sz="1200" dirty="0"/>
          </a:p>
        </p:txBody>
      </p:sp>
    </p:spTree>
    <p:extLst>
      <p:ext uri="{BB962C8B-B14F-4D97-AF65-F5344CB8AC3E}">
        <p14:creationId xmlns:p14="http://schemas.microsoft.com/office/powerpoint/2010/main" val="107378257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a:ln/>
        </p:spPr>
      </p:sp>
      <p:sp>
        <p:nvSpPr>
          <p:cNvPr id="389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3.    Signs and symptoms of increased work of breathing:</a:t>
            </a:r>
            <a:endParaRPr lang="en-IN" altLang="en-US" dirty="0">
              <a:latin typeface="Times New Roman" charset="0"/>
              <a:ea typeface="MS PGothic" charset="-128"/>
            </a:endParaRPr>
          </a:p>
          <a:p>
            <a:r>
              <a:rPr lang="en-US" altLang="en-US" dirty="0">
                <a:latin typeface="Times New Roman" charset="0"/>
                <a:ea typeface="MS PGothic" charset="-128"/>
              </a:rPr>
              <a:t>       a.    Nasal flaring</a:t>
            </a:r>
            <a:endParaRPr lang="en-IN" altLang="en-US" dirty="0">
              <a:latin typeface="Times New Roman" charset="0"/>
              <a:ea typeface="MS PGothic" charset="-128"/>
            </a:endParaRPr>
          </a:p>
          <a:p>
            <a:r>
              <a:rPr lang="en-US" altLang="en-US" dirty="0">
                <a:latin typeface="Times New Roman" charset="0"/>
                <a:ea typeface="MS PGothic" charset="-128"/>
              </a:rPr>
              <a:t>       b.    Abnormal breath sounds</a:t>
            </a:r>
            <a:endParaRPr lang="en-IN" altLang="en-US" dirty="0">
              <a:latin typeface="Times New Roman" charset="0"/>
              <a:ea typeface="MS PGothic" charset="-128"/>
            </a:endParaRPr>
          </a:p>
          <a:p>
            <a:r>
              <a:rPr lang="en-US" altLang="en-US" dirty="0">
                <a:latin typeface="Times New Roman" charset="0"/>
                <a:ea typeface="MS PGothic" charset="-128"/>
              </a:rPr>
              <a:t>       c.    Accessory muscle use</a:t>
            </a:r>
            <a:endParaRPr lang="en-IN" altLang="en-US" dirty="0">
              <a:latin typeface="Times New Roman" charset="0"/>
              <a:ea typeface="MS PGothic" charset="-128"/>
            </a:endParaRPr>
          </a:p>
          <a:p>
            <a:r>
              <a:rPr lang="en-US" altLang="en-US" dirty="0">
                <a:latin typeface="Times New Roman" charset="0"/>
                <a:ea typeface="MS PGothic" charset="-128"/>
              </a:rPr>
              <a:t>       d.   Tripod position</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389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38E6640-0899-424E-8A6B-DA5E34E5EBCA}" type="slidenum">
              <a:rPr lang="en-US" altLang="en-US" sz="1200"/>
              <a:pPr eaLnBrk="1" hangingPunct="1"/>
              <a:t>88</a:t>
            </a:fld>
            <a:endParaRPr lang="en-US" altLang="en-US" sz="1200" dirty="0"/>
          </a:p>
        </p:txBody>
      </p:sp>
    </p:spTree>
    <p:extLst>
      <p:ext uri="{BB962C8B-B14F-4D97-AF65-F5344CB8AC3E}">
        <p14:creationId xmlns:p14="http://schemas.microsoft.com/office/powerpoint/2010/main" val="175866909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Slide Image Placeholder 1"/>
          <p:cNvSpPr>
            <a:spLocks noGrp="1" noRot="1" noChangeAspect="1" noTextEdit="1"/>
          </p:cNvSpPr>
          <p:nvPr>
            <p:ph type="sldImg"/>
          </p:nvPr>
        </p:nvSpPr>
        <p:spPr>
          <a:ln/>
        </p:spPr>
      </p:sp>
      <p:sp>
        <p:nvSpPr>
          <p:cNvPr id="390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As the pediatric patient progresses to possible respiratory failure:</a:t>
            </a:r>
            <a:endParaRPr lang="en-IN" altLang="en-US" dirty="0">
              <a:latin typeface="Times New Roman" charset="0"/>
              <a:ea typeface="MS PGothic" charset="-128"/>
            </a:endParaRPr>
          </a:p>
          <a:p>
            <a:r>
              <a:rPr lang="en-US" altLang="en-US" dirty="0">
                <a:latin typeface="Times New Roman" charset="0"/>
                <a:ea typeface="MS PGothic" charset="-128"/>
              </a:rPr>
              <a:t>        a.     Efforts to breathe decrease.</a:t>
            </a:r>
            <a:endParaRPr lang="en-IN" altLang="en-US" dirty="0">
              <a:latin typeface="Times New Roman" charset="0"/>
              <a:ea typeface="MS PGothic" charset="-128"/>
            </a:endParaRPr>
          </a:p>
          <a:p>
            <a:r>
              <a:rPr lang="en-US" altLang="en-US" dirty="0">
                <a:latin typeface="Times New Roman" charset="0"/>
                <a:ea typeface="MS PGothic" charset="-128"/>
              </a:rPr>
              <a:t>        b.     The chest rises less with inspiration.</a:t>
            </a:r>
            <a:endParaRPr lang="en-IN" altLang="en-US" dirty="0">
              <a:latin typeface="Times New Roman" charset="0"/>
              <a:ea typeface="MS PGothic" charset="-128"/>
            </a:endParaRPr>
          </a:p>
          <a:p>
            <a:r>
              <a:rPr lang="en-US" altLang="en-US" dirty="0">
                <a:latin typeface="Times New Roman" charset="0"/>
                <a:ea typeface="MS PGothic" charset="-128"/>
              </a:rPr>
              <a:t>        c.     The body has used up all its available energy stores and cannot continue to support the extra work of breathing.</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390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327E552-4684-B447-AAAC-6758177F1F18}" type="slidenum">
              <a:rPr lang="en-US" altLang="en-US" sz="1200"/>
              <a:pPr eaLnBrk="1" hangingPunct="1"/>
              <a:t>89</a:t>
            </a:fld>
            <a:endParaRPr lang="en-US" altLang="en-US" sz="1200" dirty="0"/>
          </a:p>
        </p:txBody>
      </p:sp>
    </p:spTree>
    <p:extLst>
      <p:ext uri="{BB962C8B-B14F-4D97-AF65-F5344CB8AC3E}">
        <p14:creationId xmlns:p14="http://schemas.microsoft.com/office/powerpoint/2010/main" val="213397877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Slide Image Placeholder 1"/>
          <p:cNvSpPr>
            <a:spLocks noGrp="1" noRot="1" noChangeAspect="1" noTextEdit="1"/>
          </p:cNvSpPr>
          <p:nvPr>
            <p:ph type="sldImg"/>
          </p:nvPr>
        </p:nvSpPr>
        <p:spPr>
          <a:ln/>
        </p:spPr>
      </p:sp>
      <p:sp>
        <p:nvSpPr>
          <p:cNvPr id="391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Changes in behavior will also occur until the pediatric patient demonstrates an altered level of consciousness.</a:t>
            </a:r>
            <a:endParaRPr lang="en-IN" altLang="en-US" dirty="0">
              <a:latin typeface="Times New Roman" charset="0"/>
              <a:ea typeface="MS PGothic" charset="-128"/>
            </a:endParaRPr>
          </a:p>
          <a:p>
            <a:r>
              <a:rPr lang="en-US" altLang="en-US" dirty="0">
                <a:latin typeface="Times New Roman" charset="0"/>
                <a:ea typeface="MS PGothic" charset="-128"/>
              </a:rPr>
              <a:t>e.    Patient may also experience periods of apnea.</a:t>
            </a:r>
            <a:endParaRPr lang="en-IN" altLang="en-US" dirty="0">
              <a:latin typeface="Times New Roman" charset="0"/>
              <a:ea typeface="MS PGothic" charset="-128"/>
            </a:endParaRPr>
          </a:p>
          <a:p>
            <a:r>
              <a:rPr lang="en-US" altLang="en-US" dirty="0">
                <a:latin typeface="Times New Roman" charset="0"/>
                <a:ea typeface="MS PGothic" charset="-128"/>
              </a:rPr>
              <a:t>f.     As the lack of oxygen becomes more serious, the heart muscle becomes hypoxic and the heart ratel slows down.</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391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F0EF4C2-FD35-AF46-97A9-DCE4C10F6ED3}" type="slidenum">
              <a:rPr lang="en-US" altLang="en-US" sz="1200"/>
              <a:pPr eaLnBrk="1" hangingPunct="1"/>
              <a:t>90</a:t>
            </a:fld>
            <a:endParaRPr lang="en-US" altLang="en-US" sz="1200" dirty="0"/>
          </a:p>
        </p:txBody>
      </p:sp>
    </p:spTree>
    <p:extLst>
      <p:ext uri="{BB962C8B-B14F-4D97-AF65-F5344CB8AC3E}">
        <p14:creationId xmlns:p14="http://schemas.microsoft.com/office/powerpoint/2010/main" val="656899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a:ln/>
        </p:spPr>
      </p:sp>
      <p:sp>
        <p:nvSpPr>
          <p:cNvPr id="301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Special Considerations in Trauma</a:t>
            </a:r>
          </a:p>
          <a:p>
            <a:r>
              <a:rPr lang="en-US" altLang="en-US" dirty="0">
                <a:latin typeface="Times New Roman" charset="0"/>
                <a:ea typeface="MS PGothic" charset="-128"/>
              </a:rPr>
              <a:t>Recognition and management of trauma in</a:t>
            </a:r>
          </a:p>
          <a:p>
            <a:r>
              <a:rPr lang="en-US" altLang="en-US" dirty="0">
                <a:latin typeface="Times New Roman" charset="0"/>
                <a:ea typeface="MS PGothic" charset="-128"/>
              </a:rPr>
              <a:t>• Pediatric patient</a:t>
            </a:r>
          </a:p>
        </p:txBody>
      </p:sp>
      <p:sp>
        <p:nvSpPr>
          <p:cNvPr id="301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63B9FAA-0B31-9A45-A333-B8F13704B357}" type="slidenum">
              <a:rPr lang="en-US" altLang="en-US" sz="1200"/>
              <a:pPr eaLnBrk="1" hangingPunct="1"/>
              <a:t>10</a:t>
            </a:fld>
            <a:endParaRPr lang="en-US" altLang="en-US" sz="1200" dirty="0"/>
          </a:p>
        </p:txBody>
      </p:sp>
    </p:spTree>
    <p:extLst>
      <p:ext uri="{BB962C8B-B14F-4D97-AF65-F5344CB8AC3E}">
        <p14:creationId xmlns:p14="http://schemas.microsoft.com/office/powerpoint/2010/main" val="209556878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Slide Image Placeholder 1"/>
          <p:cNvSpPr>
            <a:spLocks noGrp="1" noRot="1" noChangeAspect="1" noTextEdit="1"/>
          </p:cNvSpPr>
          <p:nvPr>
            <p:ph type="sldImg"/>
          </p:nvPr>
        </p:nvSpPr>
        <p:spPr>
          <a:ln/>
        </p:spPr>
      </p:sp>
      <p:sp>
        <p:nvSpPr>
          <p:cNvPr id="392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Respiratory failure does not always indicate airway obstruction.</a:t>
            </a:r>
            <a:endParaRPr lang="en-IN" altLang="en-US" dirty="0">
              <a:latin typeface="Times New Roman" charset="0"/>
              <a:ea typeface="MS PGothic" charset="-128"/>
            </a:endParaRPr>
          </a:p>
          <a:p>
            <a:r>
              <a:rPr lang="en-US" altLang="en-US" dirty="0">
                <a:latin typeface="Times New Roman" charset="0"/>
                <a:ea typeface="MS PGothic" charset="-128"/>
              </a:rPr>
              <a:t>        i.    It may indicate trauma, nervous system problems, dehydration, or metabolic disturbances.</a:t>
            </a:r>
            <a:endParaRPr lang="en-IN" altLang="en-US" dirty="0">
              <a:latin typeface="Times New Roman" charset="0"/>
              <a:ea typeface="MS PGothic" charset="-128"/>
            </a:endParaRPr>
          </a:p>
          <a:p>
            <a:r>
              <a:rPr lang="en-US" altLang="en-US" dirty="0">
                <a:latin typeface="Times New Roman" charset="0"/>
                <a:ea typeface="MS PGothic" charset="-128"/>
              </a:rPr>
              <a:t>h.     A pediatric patient’s condition can progress from respiratory distress to respiratory failure at any time.</a:t>
            </a:r>
            <a:endParaRPr lang="en-IN" altLang="en-US" dirty="0">
              <a:latin typeface="Times New Roman" charset="0"/>
              <a:ea typeface="MS PGothic" charset="-128"/>
            </a:endParaRPr>
          </a:p>
          <a:p>
            <a:r>
              <a:rPr lang="en-US" altLang="en-US" dirty="0" err="1">
                <a:latin typeface="Times New Roman" charset="0"/>
                <a:ea typeface="MS PGothic" charset="-128"/>
              </a:rPr>
              <a:t>i.</a:t>
            </a:r>
            <a:r>
              <a:rPr lang="en-US" altLang="en-US" dirty="0">
                <a:latin typeface="Times New Roman" charset="0"/>
                <a:ea typeface="MS PGothic" charset="-128"/>
              </a:rPr>
              <a:t>      A child or infant in respiratory distress needs supplemental oxygen.</a:t>
            </a:r>
            <a:endParaRPr lang="en-IN" altLang="en-US" dirty="0">
              <a:latin typeface="Times New Roman" charset="0"/>
              <a:ea typeface="MS PGothic" charset="-128"/>
            </a:endParaRPr>
          </a:p>
          <a:p>
            <a:r>
              <a:rPr lang="en-US" altLang="en-US" dirty="0">
                <a:latin typeface="Times New Roman" charset="0"/>
                <a:ea typeface="MS PGothic" charset="-128"/>
              </a:rPr>
              <a:t>j.      Assist ventilation with a </a:t>
            </a:r>
            <a:r>
              <a:rPr lang="en-US" altLang="en-US" dirty="0"/>
              <a:t>bag-mask device </a:t>
            </a:r>
            <a:r>
              <a:rPr lang="en-US" altLang="en-US" dirty="0">
                <a:latin typeface="Times New Roman" charset="0"/>
                <a:ea typeface="MS PGothic" charset="-128"/>
              </a:rPr>
              <a:t>and 100% oxygen, if needed.</a:t>
            </a:r>
            <a:endParaRPr lang="en-IN" altLang="en-US" dirty="0">
              <a:latin typeface="Times New Roman" charset="0"/>
              <a:ea typeface="MS PGothic" charset="-128"/>
            </a:endParaRPr>
          </a:p>
          <a:p>
            <a:r>
              <a:rPr lang="en-US" altLang="en-US" dirty="0">
                <a:latin typeface="Times New Roman" charset="0"/>
                <a:ea typeface="MS PGothic" charset="-128"/>
              </a:rPr>
              <a:t>k.     Allow the pediatric patient to remain in a comfortable position.</a:t>
            </a:r>
            <a:endParaRPr lang="en-IN" altLang="en-US" dirty="0">
              <a:latin typeface="Times New Roman" charset="0"/>
              <a:ea typeface="MS PGothic" charset="-128"/>
            </a:endParaRPr>
          </a:p>
        </p:txBody>
      </p:sp>
      <p:sp>
        <p:nvSpPr>
          <p:cNvPr id="392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4E65A28-56B3-2E4F-B02D-16406FE18F37}" type="slidenum">
              <a:rPr lang="en-US" altLang="en-US" sz="1200"/>
              <a:pPr eaLnBrk="1" hangingPunct="1"/>
              <a:t>91</a:t>
            </a:fld>
            <a:endParaRPr lang="en-US" altLang="en-US" sz="1200" dirty="0"/>
          </a:p>
        </p:txBody>
      </p:sp>
    </p:spTree>
    <p:extLst>
      <p:ext uri="{BB962C8B-B14F-4D97-AF65-F5344CB8AC3E}">
        <p14:creationId xmlns:p14="http://schemas.microsoft.com/office/powerpoint/2010/main" val="29957656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Slide Image Placeholder 1"/>
          <p:cNvSpPr>
            <a:spLocks noGrp="1" noRot="1" noChangeAspect="1" noTextEdit="1"/>
          </p:cNvSpPr>
          <p:nvPr>
            <p:ph type="sldImg"/>
          </p:nvPr>
        </p:nvSpPr>
        <p:spPr>
          <a:ln/>
        </p:spPr>
      </p:sp>
      <p:sp>
        <p:nvSpPr>
          <p:cNvPr id="393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Airway obstruction</a:t>
            </a:r>
          </a:p>
          <a:p>
            <a:r>
              <a:rPr lang="en-US" altLang="en-US" dirty="0">
                <a:latin typeface="Times New Roman" charset="0"/>
                <a:ea typeface="MS PGothic" charset="-128"/>
              </a:rPr>
              <a:t>        1.    Children can obstruct their airway with any object they can fit into their mouth.</a:t>
            </a:r>
            <a:endParaRPr lang="en-IN" altLang="en-US" dirty="0">
              <a:latin typeface="Times New Roman" charset="0"/>
              <a:ea typeface="MS PGothic" charset="-128"/>
            </a:endParaRPr>
          </a:p>
          <a:p>
            <a:r>
              <a:rPr lang="en-US" altLang="en-US" dirty="0">
                <a:latin typeface="Times New Roman" charset="0"/>
                <a:ea typeface="MS PGothic" charset="-128"/>
              </a:rPr>
              <a:t>        2.    In cases of trauma, teeth may have been dislodged into the airway.</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393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FF483EB-2D1C-7246-8247-B8BDDB921989}" type="slidenum">
              <a:rPr lang="en-US" altLang="en-US" sz="1200"/>
              <a:pPr eaLnBrk="1" hangingPunct="1"/>
              <a:t>92</a:t>
            </a:fld>
            <a:endParaRPr lang="en-US" altLang="en-US" sz="1200" dirty="0"/>
          </a:p>
        </p:txBody>
      </p:sp>
    </p:spTree>
    <p:extLst>
      <p:ext uri="{BB962C8B-B14F-4D97-AF65-F5344CB8AC3E}">
        <p14:creationId xmlns:p14="http://schemas.microsoft.com/office/powerpoint/2010/main" val="128170980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Slide Image Placeholder 1"/>
          <p:cNvSpPr>
            <a:spLocks noGrp="1" noRot="1" noChangeAspect="1" noTextEdit="1"/>
          </p:cNvSpPr>
          <p:nvPr>
            <p:ph type="sldImg"/>
          </p:nvPr>
        </p:nvSpPr>
        <p:spPr>
          <a:ln/>
        </p:spPr>
      </p:sp>
      <p:sp>
        <p:nvSpPr>
          <p:cNvPr id="394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3.     Blood, vomitus, or other secretions can also cause mild or severe airway obstruction.</a:t>
            </a:r>
            <a:endParaRPr lang="en-IN" altLang="en-US" dirty="0">
              <a:latin typeface="Times New Roman" charset="0"/>
              <a:ea typeface="MS PGothic" charset="-128"/>
            </a:endParaRPr>
          </a:p>
          <a:p>
            <a:r>
              <a:rPr lang="en-US" altLang="en-US" dirty="0">
                <a:latin typeface="Times New Roman" charset="0"/>
                <a:ea typeface="MS PGothic" charset="-128"/>
              </a:rPr>
              <a:t>4.     Infections, including pneumonia, croup, epiglottitis, and bacterial tracheitis, can also cause airway obstructions.</a:t>
            </a:r>
            <a:endParaRPr lang="en-IN" altLang="en-US" dirty="0">
              <a:latin typeface="Times New Roman" charset="0"/>
              <a:ea typeface="MS PGothic" charset="-128"/>
            </a:endParaRPr>
          </a:p>
          <a:p>
            <a:r>
              <a:rPr lang="en-US" altLang="en-US" dirty="0">
                <a:latin typeface="Times New Roman" charset="0"/>
                <a:ea typeface="MS PGothic" charset="-128"/>
              </a:rPr>
              <a:t>        a.    Infection should be considered if patient has congestion, fever, drooling, and cold symptoms.</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394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9246A3D-85A5-9E48-8919-A2EF6BE681C9}" type="slidenum">
              <a:rPr lang="en-US" altLang="en-US" sz="1200"/>
              <a:pPr eaLnBrk="1" hangingPunct="1"/>
              <a:t>93</a:t>
            </a:fld>
            <a:endParaRPr lang="en-US" altLang="en-US" sz="1200" dirty="0"/>
          </a:p>
        </p:txBody>
      </p:sp>
    </p:spTree>
    <p:extLst>
      <p:ext uri="{BB962C8B-B14F-4D97-AF65-F5344CB8AC3E}">
        <p14:creationId xmlns:p14="http://schemas.microsoft.com/office/powerpoint/2010/main" val="2882799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Slide Image Placeholder 1"/>
          <p:cNvSpPr>
            <a:spLocks noGrp="1" noRot="1" noChangeAspect="1" noTextEdit="1"/>
          </p:cNvSpPr>
          <p:nvPr>
            <p:ph type="sldImg"/>
          </p:nvPr>
        </p:nvSpPr>
        <p:spPr>
          <a:ln/>
        </p:spPr>
      </p:sp>
      <p:sp>
        <p:nvSpPr>
          <p:cNvPr id="395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figure shows the effects of epiglottitis. Epiglottitis is an infection that can cause airway obstruction in pediatric patients.</a:t>
            </a:r>
          </a:p>
        </p:txBody>
      </p:sp>
      <p:sp>
        <p:nvSpPr>
          <p:cNvPr id="395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AE4F2C8-F54D-EE42-9380-DF8B500906B1}" type="slidenum">
              <a:rPr lang="en-US" altLang="en-US" sz="1200"/>
              <a:pPr eaLnBrk="1" hangingPunct="1"/>
              <a:t>94</a:t>
            </a:fld>
            <a:endParaRPr lang="en-US" altLang="en-US" sz="1200" dirty="0"/>
          </a:p>
        </p:txBody>
      </p:sp>
    </p:spTree>
    <p:extLst>
      <p:ext uri="{BB962C8B-B14F-4D97-AF65-F5344CB8AC3E}">
        <p14:creationId xmlns:p14="http://schemas.microsoft.com/office/powerpoint/2010/main" val="39883556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Slide Image Placeholder 1"/>
          <p:cNvSpPr>
            <a:spLocks noGrp="1" noRot="1" noChangeAspect="1" noTextEdit="1"/>
          </p:cNvSpPr>
          <p:nvPr>
            <p:ph type="sldImg"/>
          </p:nvPr>
        </p:nvSpPr>
        <p:spPr>
          <a:ln/>
        </p:spPr>
      </p:sp>
      <p:sp>
        <p:nvSpPr>
          <p:cNvPr id="396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Obstruction by a foreign object may involve the upper or lower airway.</a:t>
            </a:r>
            <a:endParaRPr lang="en-IN" altLang="en-US" dirty="0">
              <a:latin typeface="Times New Roman" charset="0"/>
              <a:ea typeface="MS PGothic" charset="-128"/>
            </a:endParaRPr>
          </a:p>
          <a:p>
            <a:r>
              <a:rPr lang="en-US" altLang="en-US" dirty="0">
                <a:latin typeface="Times New Roman" charset="0"/>
                <a:ea typeface="MS PGothic" charset="-128"/>
              </a:rPr>
              <a:t>        a.    May be partial or complete.</a:t>
            </a:r>
            <a:endParaRPr lang="en-IN" altLang="en-US" dirty="0">
              <a:latin typeface="Times New Roman" charset="0"/>
              <a:ea typeface="MS PGothic" charset="-128"/>
            </a:endParaRPr>
          </a:p>
          <a:p>
            <a:r>
              <a:rPr lang="en-US" altLang="en-US" dirty="0">
                <a:latin typeface="Times New Roman" charset="0"/>
                <a:ea typeface="MS PGothic" charset="-128"/>
              </a:rPr>
              <a:t>        b.    Signs and symptoms frequently associated with a partial upper airway obstruction include decreased or absent breath sounds and stridor.</a:t>
            </a:r>
            <a:endParaRPr lang="en-IN" altLang="en-US" dirty="0">
              <a:latin typeface="Times New Roman" charset="0"/>
              <a:ea typeface="MS PGothic" charset="-128"/>
            </a:endParaRPr>
          </a:p>
          <a:p>
            <a:r>
              <a:rPr lang="en-US" altLang="en-US" dirty="0">
                <a:latin typeface="Times New Roman" charset="0"/>
                <a:ea typeface="MS PGothic" charset="-128"/>
              </a:rPr>
              <a:t>        c.    Signs and symptoms of a lower airway obstruction include wheezing and/or crackles.</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396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0E298F8-7B57-B044-9DE9-24AFB3A74159}" type="slidenum">
              <a:rPr lang="en-US" altLang="en-US" sz="1200"/>
              <a:pPr eaLnBrk="1" hangingPunct="1"/>
              <a:t>95</a:t>
            </a:fld>
            <a:endParaRPr lang="en-US" altLang="en-US" sz="1200" dirty="0"/>
          </a:p>
        </p:txBody>
      </p:sp>
    </p:spTree>
    <p:extLst>
      <p:ext uri="{BB962C8B-B14F-4D97-AF65-F5344CB8AC3E}">
        <p14:creationId xmlns:p14="http://schemas.microsoft.com/office/powerpoint/2010/main" val="93281144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Image Placeholder 1"/>
          <p:cNvSpPr>
            <a:spLocks noGrp="1" noRot="1" noChangeAspect="1" noTextEdit="1"/>
          </p:cNvSpPr>
          <p:nvPr>
            <p:ph type="sldImg"/>
          </p:nvPr>
        </p:nvSpPr>
        <p:spPr>
          <a:ln/>
        </p:spPr>
      </p:sp>
      <p:sp>
        <p:nvSpPr>
          <p:cNvPr id="397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6.    The best way to auscultate breath sounds in a pediatric patient is to listen on both sides of the chest at the level of the armpit.</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397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0B66647-7FC1-0D45-8B08-21F43AA0891A}" type="slidenum">
              <a:rPr lang="en-US" altLang="en-US" sz="1200"/>
              <a:pPr eaLnBrk="1" hangingPunct="1"/>
              <a:t>96</a:t>
            </a:fld>
            <a:endParaRPr lang="en-US" altLang="en-US" sz="1200" dirty="0"/>
          </a:p>
        </p:txBody>
      </p:sp>
    </p:spTree>
    <p:extLst>
      <p:ext uri="{BB962C8B-B14F-4D97-AF65-F5344CB8AC3E}">
        <p14:creationId xmlns:p14="http://schemas.microsoft.com/office/powerpoint/2010/main" val="113124898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Slide Image Placeholder 1"/>
          <p:cNvSpPr>
            <a:spLocks noGrp="1" noRot="1" noChangeAspect="1" noTextEdit="1"/>
          </p:cNvSpPr>
          <p:nvPr>
            <p:ph type="sldImg"/>
          </p:nvPr>
        </p:nvSpPr>
        <p:spPr>
          <a:ln/>
        </p:spPr>
      </p:sp>
      <p:sp>
        <p:nvSpPr>
          <p:cNvPr id="398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7.     Immediately begin treatment of a pediatric patient with an airway obstruction.</a:t>
            </a:r>
            <a:endParaRPr lang="en-IN" altLang="en-US" dirty="0">
              <a:latin typeface="Times New Roman" charset="0"/>
              <a:ea typeface="MS PGothic" charset="-128"/>
            </a:endParaRPr>
          </a:p>
          <a:p>
            <a:r>
              <a:rPr lang="en-US" altLang="en-US" dirty="0">
                <a:latin typeface="Times New Roman" charset="0"/>
                <a:ea typeface="MS PGothic" charset="-128"/>
              </a:rPr>
              <a:t>        a.    If the patient is conscious and coughing forcefully and someone saw him or her ingest a foreign object, encourage the child to cough to clear the airway.</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398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A11AE9E-F9DD-2F4F-A6F0-11AC599C1BB9}" type="slidenum">
              <a:rPr lang="en-US" altLang="en-US" sz="1200"/>
              <a:pPr eaLnBrk="1" hangingPunct="1"/>
              <a:t>97</a:t>
            </a:fld>
            <a:endParaRPr lang="en-US" altLang="en-US" sz="1200" dirty="0"/>
          </a:p>
        </p:txBody>
      </p:sp>
    </p:spTree>
    <p:extLst>
      <p:ext uri="{BB962C8B-B14F-4D97-AF65-F5344CB8AC3E}">
        <p14:creationId xmlns:p14="http://schemas.microsoft.com/office/powerpoint/2010/main" val="122887996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Slide Image Placeholder 1"/>
          <p:cNvSpPr>
            <a:spLocks noGrp="1" noRot="1" noChangeAspect="1" noTextEdit="1"/>
          </p:cNvSpPr>
          <p:nvPr>
            <p:ph type="sldImg"/>
          </p:nvPr>
        </p:nvSpPr>
        <p:spPr>
          <a:ln/>
        </p:spPr>
      </p:sp>
      <p:sp>
        <p:nvSpPr>
          <p:cNvPr id="399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If you see signs of a severe airway obstruction, attempt to clear the airway immediately.</a:t>
            </a:r>
            <a:endParaRPr lang="en-IN" altLang="en-US" dirty="0">
              <a:latin typeface="Times New Roman" charset="0"/>
              <a:ea typeface="MS PGothic" charset="-128"/>
            </a:endParaRPr>
          </a:p>
        </p:txBody>
      </p:sp>
      <p:sp>
        <p:nvSpPr>
          <p:cNvPr id="399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E2A54CD-23EB-0F4A-9C6B-9F8806DE0547}" type="slidenum">
              <a:rPr lang="en-US" altLang="en-US" sz="1200"/>
              <a:pPr eaLnBrk="1" hangingPunct="1"/>
              <a:t>98</a:t>
            </a:fld>
            <a:endParaRPr lang="en-US" altLang="en-US" sz="1200" dirty="0"/>
          </a:p>
        </p:txBody>
      </p:sp>
    </p:spTree>
    <p:extLst>
      <p:ext uri="{BB962C8B-B14F-4D97-AF65-F5344CB8AC3E}">
        <p14:creationId xmlns:p14="http://schemas.microsoft.com/office/powerpoint/2010/main" val="143540578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Slide Image Placeholder 1"/>
          <p:cNvSpPr>
            <a:spLocks noGrp="1" noRot="1" noChangeAspect="1" noTextEdit="1"/>
          </p:cNvSpPr>
          <p:nvPr>
            <p:ph type="sldImg"/>
          </p:nvPr>
        </p:nvSpPr>
        <p:spPr>
          <a:ln/>
        </p:spPr>
      </p:sp>
      <p:sp>
        <p:nvSpPr>
          <p:cNvPr id="400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err="1">
                <a:latin typeface="Times New Roman" charset="0"/>
                <a:ea typeface="MS PGothic" charset="-128"/>
              </a:rPr>
              <a:t>c.</a:t>
            </a:r>
            <a:r>
              <a:rPr lang="en-US" altLang="en-US" dirty="0">
                <a:latin typeface="Times New Roman" charset="0"/>
                <a:ea typeface="MS PGothic" charset="-128"/>
              </a:rPr>
              <a:t>   If an infant is conscious with a complete airway obstruction, perform up to five back blows followed by chest thrusts.</a:t>
            </a:r>
            <a:endParaRPr lang="en-IN" altLang="en-US" dirty="0">
              <a:latin typeface="Times New Roman" charset="0"/>
              <a:ea typeface="MS PGothic"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S PGothic" charset="0"/>
              </a:rPr>
              <a:t>d.   If a child is conscious with a complete airway obstruction, perform abdominal thrusts (Heimlich maneuver). </a:t>
            </a:r>
          </a:p>
          <a:p>
            <a:r>
              <a:rPr lang="en-US" altLang="en-US" dirty="0">
                <a:latin typeface="Times New Roman" charset="0"/>
                <a:ea typeface="MS PGothic" charset="-128"/>
              </a:rPr>
              <a:t>	</a:t>
            </a:r>
          </a:p>
        </p:txBody>
      </p:sp>
      <p:sp>
        <p:nvSpPr>
          <p:cNvPr id="400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6A62454-7801-6440-A01B-6FEDD9C51C63}" type="slidenum">
              <a:rPr lang="en-US" altLang="en-US" sz="1200"/>
              <a:pPr eaLnBrk="1" hangingPunct="1"/>
              <a:t>99</a:t>
            </a:fld>
            <a:endParaRPr lang="en-US" altLang="en-US" sz="1200" dirty="0"/>
          </a:p>
        </p:txBody>
      </p:sp>
    </p:spTree>
    <p:extLst>
      <p:ext uri="{BB962C8B-B14F-4D97-AF65-F5344CB8AC3E}">
        <p14:creationId xmlns:p14="http://schemas.microsoft.com/office/powerpoint/2010/main" val="3372129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Slide Image Placeholder 1"/>
          <p:cNvSpPr>
            <a:spLocks noGrp="1" noRot="1" noChangeAspect="1" noTextEdit="1"/>
          </p:cNvSpPr>
          <p:nvPr>
            <p:ph type="sldImg"/>
          </p:nvPr>
        </p:nvSpPr>
        <p:spPr>
          <a:ln/>
        </p:spPr>
      </p:sp>
      <p:sp>
        <p:nvSpPr>
          <p:cNvPr id="402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Use head tilt–chin lift and finger sweep to remove a visible foreign body in an unconscious pediatric patient.</a:t>
            </a:r>
            <a:endParaRPr lang="en-IN" altLang="en-US" dirty="0">
              <a:latin typeface="Times New Roman" charset="0"/>
              <a:ea typeface="MS PGothic" charset="-128"/>
            </a:endParaRPr>
          </a:p>
          <a:p>
            <a:r>
              <a:rPr lang="en-US" altLang="en-US" dirty="0">
                <a:latin typeface="Times New Roman" charset="0"/>
                <a:ea typeface="MS PGothic" charset="-128"/>
              </a:rPr>
              <a:t>f.     Chest compressions are recommended to relieve a severe airway obstruction in an unconscious pediatric patient.</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402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6C09A5E-8A91-5F45-82BF-39C65E136E50}" type="slidenum">
              <a:rPr lang="en-US" altLang="en-US" sz="1200"/>
              <a:pPr eaLnBrk="1" hangingPunct="1"/>
              <a:t>100</a:t>
            </a:fld>
            <a:endParaRPr lang="en-US" altLang="en-US" sz="1200" dirty="0"/>
          </a:p>
        </p:txBody>
      </p:sp>
    </p:spTree>
    <p:extLst>
      <p:ext uri="{BB962C8B-B14F-4D97-AF65-F5344CB8AC3E}">
        <p14:creationId xmlns:p14="http://schemas.microsoft.com/office/powerpoint/2010/main" val="1932594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a:t>
            </a:r>
            <a:r>
              <a:rPr lang="en-US" sz="800" dirty="0" err="1">
                <a:latin typeface="Arial" panose="020B0604020202020204" pitchFamily="34" charset="0"/>
                <a:cs typeface="Arial" panose="020B0604020202020204" pitchFamily="34" charset="0"/>
              </a:rPr>
              <a:t>www.jblearning.com</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2.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5.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2.xml"/><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3.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3.xml"/><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4.xml"/><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0.xml"/><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35</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p:txBody>
          <a:bodyPr>
            <a:normAutofit/>
          </a:bodyPr>
          <a:lstStyle/>
          <a:p>
            <a:pPr>
              <a:spcBef>
                <a:spcPts val="200"/>
              </a:spcBef>
              <a:defRPr/>
            </a:pPr>
            <a:r>
              <a:rPr lang="en-US" dirty="0"/>
              <a:t>Pediatric Emergencies</a:t>
            </a:r>
          </a:p>
        </p:txBody>
      </p:sp>
      <p:pic>
        <p:nvPicPr>
          <p:cNvPr id="5" name="Picture 4" descr="A cover page shows the logo of A A O S on the left corner with the text American Academy of Orthopaedic Surgeons below it. Book title reads, Emergency, Care and Transportation of the Sick and Injured, Twelfth Edition, 50th Anniversary logo. Series Editor: Andrew N. Pollak, M D, F A A O S. A background picture shows safety personnel attending to an injured person. Some rescue vehicles are parked behind them.&#10;">
            <a:extLst>
              <a:ext uri="{FF2B5EF4-FFF2-40B4-BE49-F238E27FC236}">
                <a16:creationId xmlns:a16="http://schemas.microsoft.com/office/drawing/2014/main" id="{D50F1616-2028-BB4E-9929-D66D6C12A7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715" y="0"/>
            <a:ext cx="5618285" cy="6858000"/>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buFontTx/>
              <a:buNone/>
            </a:pPr>
            <a:r>
              <a:rPr lang="en-US" altLang="en-US" b="1" dirty="0"/>
              <a:t>Special Considerations in Trauma</a:t>
            </a:r>
          </a:p>
          <a:p>
            <a:pPr eaLnBrk="1" hangingPunct="1">
              <a:spcBef>
                <a:spcPct val="35000"/>
              </a:spcBef>
            </a:pPr>
            <a:r>
              <a:rPr lang="en-US" altLang="en-US" dirty="0"/>
              <a:t>Recognition and management of trauma in</a:t>
            </a:r>
          </a:p>
          <a:p>
            <a:pPr lvl="1" eaLnBrk="1" hangingPunct="1">
              <a:spcBef>
                <a:spcPct val="35000"/>
              </a:spcBef>
            </a:pPr>
            <a:r>
              <a:rPr lang="en-US" altLang="en-US" dirty="0"/>
              <a:t>Pediatric patient</a:t>
            </a:r>
          </a:p>
        </p:txBody>
      </p:sp>
      <p:sp>
        <p:nvSpPr>
          <p:cNvPr id="2" name="Title 1"/>
          <p:cNvSpPr>
            <a:spLocks noGrp="1"/>
          </p:cNvSpPr>
          <p:nvPr>
            <p:ph type="title"/>
          </p:nvPr>
        </p:nvSpPr>
        <p:spPr/>
        <p:txBody>
          <a:bodyPr/>
          <a:lstStyle/>
          <a:p>
            <a:r>
              <a:rPr lang="en-US" dirty="0"/>
              <a:t>National EMS Education Standard Competencies </a:t>
            </a:r>
            <a:r>
              <a:rPr lang="en-US" sz="2000" b="0" dirty="0"/>
              <a:t>(9 of 10)</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p:cNvSpPr>
            <a:spLocks noGrp="1" noChangeArrowheads="1"/>
          </p:cNvSpPr>
          <p:nvPr>
            <p:ph type="title"/>
          </p:nvPr>
        </p:nvSpPr>
        <p:spPr/>
        <p:txBody>
          <a:bodyPr/>
          <a:lstStyle/>
          <a:p>
            <a:pPr>
              <a:lnSpc>
                <a:spcPct val="85000"/>
              </a:lnSpc>
              <a:defRPr/>
            </a:pPr>
            <a:r>
              <a:rPr lang="en-US" dirty="0">
                <a:cs typeface="+mj-cs"/>
              </a:rPr>
              <a:t>Airway Obstruction </a:t>
            </a:r>
            <a:r>
              <a:rPr lang="en-US" sz="2000" b="0" dirty="0">
                <a:cs typeface="+mj-cs"/>
              </a:rPr>
              <a:t>(9 of 9)</a:t>
            </a:r>
          </a:p>
        </p:txBody>
      </p:sp>
      <p:sp>
        <p:nvSpPr>
          <p:cNvPr id="11469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Use head tilt–chin lift and finger sweep to remove a visible foreign body in an unconscious pediatric patient.</a:t>
            </a:r>
          </a:p>
          <a:p>
            <a:pPr>
              <a:spcBef>
                <a:spcPct val="35000"/>
              </a:spcBef>
            </a:pPr>
            <a:r>
              <a:rPr lang="en-US" altLang="en-US" dirty="0"/>
              <a:t>Use chest compressions to relieve a severe airway obstruction in an unconscious pediatric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p:txBody>
          <a:bodyPr/>
          <a:lstStyle/>
          <a:p>
            <a:pPr>
              <a:lnSpc>
                <a:spcPct val="85000"/>
              </a:lnSpc>
              <a:defRPr/>
            </a:pPr>
            <a:r>
              <a:rPr lang="en-US" dirty="0">
                <a:cs typeface="+mj-cs"/>
              </a:rPr>
              <a:t>Asthma </a:t>
            </a:r>
            <a:r>
              <a:rPr lang="en-US" sz="2000" b="0" dirty="0">
                <a:cs typeface="+mj-cs"/>
              </a:rPr>
              <a:t>(1 of 3)</a:t>
            </a:r>
          </a:p>
        </p:txBody>
      </p:sp>
      <p:sp>
        <p:nvSpPr>
          <p:cNvPr id="115715" name="Rectangle 3"/>
          <p:cNvSpPr>
            <a:spLocks noGrp="1" noChangeArrowheads="1"/>
          </p:cNvSpPr>
          <p:nvPr>
            <p:ph type="body" idx="1"/>
          </p:nvPr>
        </p:nvSpPr>
        <p:spPr>
          <a:xfrm>
            <a:off x="914400" y="1498600"/>
            <a:ext cx="105664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r>
              <a:rPr lang="en-US" altLang="en-US" dirty="0"/>
              <a:t>A condition in which the bronchioles become inflamed, swell, and produce excessive mucus, leading to difficulty breathing</a:t>
            </a:r>
          </a:p>
          <a:p>
            <a:r>
              <a:rPr lang="en-US" altLang="en-US" dirty="0"/>
              <a:t>A true emergency if not promptly identified and treated </a:t>
            </a:r>
          </a:p>
          <a:p>
            <a:pPr lvl="1">
              <a:spcBef>
                <a:spcPct val="35000"/>
              </a:spcBef>
            </a:pPr>
            <a:r>
              <a:rPr lang="en-US" altLang="en-US" dirty="0"/>
              <a:t>Common causes for asthma attack include upper respiratory infection, exercise, exposure to cold air or smoke, and emotional stress.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ChangeArrowheads="1"/>
          </p:cNvSpPr>
          <p:nvPr>
            <p:ph type="title"/>
          </p:nvPr>
        </p:nvSpPr>
        <p:spPr/>
        <p:txBody>
          <a:bodyPr/>
          <a:lstStyle/>
          <a:p>
            <a:pPr>
              <a:lnSpc>
                <a:spcPct val="85000"/>
              </a:lnSpc>
              <a:defRPr/>
            </a:pPr>
            <a:r>
              <a:rPr lang="en-US" dirty="0">
                <a:cs typeface="+mj-cs"/>
              </a:rPr>
              <a:t>Asthma </a:t>
            </a:r>
            <a:r>
              <a:rPr lang="en-US" sz="2000" b="0" dirty="0">
                <a:cs typeface="+mj-cs"/>
              </a:rPr>
              <a:t>(2 of 3)</a:t>
            </a:r>
          </a:p>
        </p:txBody>
      </p:sp>
      <p:sp>
        <p:nvSpPr>
          <p:cNvPr id="11673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Signs and symptoms</a:t>
            </a:r>
          </a:p>
          <a:p>
            <a:pPr lvl="1">
              <a:spcBef>
                <a:spcPct val="35000"/>
              </a:spcBef>
            </a:pPr>
            <a:r>
              <a:rPr lang="en-US" altLang="en-US" dirty="0"/>
              <a:t>Wheezing as patient exhales</a:t>
            </a:r>
          </a:p>
          <a:p>
            <a:pPr lvl="1">
              <a:spcBef>
                <a:spcPct val="35000"/>
              </a:spcBef>
            </a:pPr>
            <a:r>
              <a:rPr lang="en-US" altLang="en-US" dirty="0"/>
              <a:t>In some cases, airway is completely blocked, and no air movement is heard.</a:t>
            </a:r>
          </a:p>
          <a:p>
            <a:pPr lvl="1">
              <a:spcBef>
                <a:spcPct val="35000"/>
              </a:spcBef>
            </a:pPr>
            <a:r>
              <a:rPr lang="en-US" altLang="en-US" dirty="0"/>
              <a:t>Cyanosis and respiratory arrest may quickly develop.</a:t>
            </a:r>
          </a:p>
          <a:p>
            <a:pPr lvl="1">
              <a:spcBef>
                <a:spcPct val="35000"/>
              </a:spcBef>
            </a:pPr>
            <a:r>
              <a:rPr lang="en-US" altLang="en-US" dirty="0"/>
              <a:t>Tripod position allows for easier breathing.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ChangeArrowheads="1"/>
          </p:cNvSpPr>
          <p:nvPr>
            <p:ph type="title"/>
          </p:nvPr>
        </p:nvSpPr>
        <p:spPr/>
        <p:txBody>
          <a:bodyPr/>
          <a:lstStyle/>
          <a:p>
            <a:pPr>
              <a:lnSpc>
                <a:spcPct val="85000"/>
              </a:lnSpc>
              <a:defRPr/>
            </a:pPr>
            <a:r>
              <a:rPr lang="en-US" dirty="0">
                <a:cs typeface="+mj-cs"/>
              </a:rPr>
              <a:t>Asthma </a:t>
            </a:r>
            <a:r>
              <a:rPr lang="en-US" sz="2000" b="0" dirty="0">
                <a:cs typeface="+mj-cs"/>
              </a:rPr>
              <a:t>(3 of 3)</a:t>
            </a:r>
          </a:p>
        </p:txBody>
      </p:sp>
      <p:sp>
        <p:nvSpPr>
          <p:cNvPr id="117763" name="Rectangle 3"/>
          <p:cNvSpPr>
            <a:spLocks noGrp="1" noChangeArrowheads="1"/>
          </p:cNvSpPr>
          <p:nvPr>
            <p:ph type="body" idx="1"/>
          </p:nvPr>
        </p:nvSpPr>
        <p:spPr>
          <a:xfrm>
            <a:off x="925830" y="1490870"/>
            <a:ext cx="9538970" cy="4699047"/>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Treatment</a:t>
            </a:r>
          </a:p>
          <a:p>
            <a:pPr lvl="1">
              <a:spcBef>
                <a:spcPct val="35000"/>
              </a:spcBef>
            </a:pPr>
            <a:r>
              <a:rPr lang="en-US" altLang="en-US" dirty="0"/>
              <a:t>Allow patient to assume a position of comfort. </a:t>
            </a:r>
          </a:p>
          <a:p>
            <a:pPr lvl="1">
              <a:spcBef>
                <a:spcPct val="35000"/>
              </a:spcBef>
            </a:pPr>
            <a:r>
              <a:rPr lang="en-US" altLang="en-US" dirty="0"/>
              <a:t>Administer supplemental oxygen.</a:t>
            </a:r>
          </a:p>
          <a:p>
            <a:pPr lvl="1">
              <a:spcBef>
                <a:spcPct val="35000"/>
              </a:spcBef>
            </a:pPr>
            <a:r>
              <a:rPr lang="en-US" altLang="en-US" dirty="0"/>
              <a:t>Bronchodilator via metered-dose inhaler with a spacer mask device (if protocol allows)</a:t>
            </a:r>
          </a:p>
          <a:p>
            <a:pPr lvl="1">
              <a:spcBef>
                <a:spcPct val="35000"/>
              </a:spcBef>
            </a:pPr>
            <a:r>
              <a:rPr lang="en-US" altLang="en-US" dirty="0"/>
              <a:t>If assisting ventilations, use slow, gentle breaths.</a:t>
            </a:r>
          </a:p>
          <a:p>
            <a:pPr lvl="1">
              <a:spcBef>
                <a:spcPct val="35000"/>
              </a:spcBef>
            </a:pPr>
            <a:r>
              <a:rPr lang="en-US" altLang="en-US" dirty="0"/>
              <a:t>Contact ALS.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pPr>
              <a:lnSpc>
                <a:spcPct val="85000"/>
              </a:lnSpc>
              <a:defRPr/>
            </a:pPr>
            <a:r>
              <a:rPr lang="en-US" dirty="0">
                <a:cs typeface="+mj-cs"/>
              </a:rPr>
              <a:t>Pneumonia </a:t>
            </a:r>
            <a:r>
              <a:rPr lang="en-US" sz="2000" b="0" dirty="0">
                <a:cs typeface="+mj-cs"/>
              </a:rPr>
              <a:t>(1 of 3)</a:t>
            </a:r>
          </a:p>
        </p:txBody>
      </p:sp>
      <p:sp>
        <p:nvSpPr>
          <p:cNvPr id="11981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Leading cause of death in children</a:t>
            </a:r>
          </a:p>
          <a:p>
            <a:pPr>
              <a:spcBef>
                <a:spcPct val="35000"/>
              </a:spcBef>
            </a:pPr>
            <a:r>
              <a:rPr lang="en-US" altLang="en-US" dirty="0"/>
              <a:t>Pneumonia is a general term that refers to an infection to the lungs.</a:t>
            </a:r>
          </a:p>
          <a:p>
            <a:pPr lvl="1">
              <a:spcBef>
                <a:spcPct val="35000"/>
              </a:spcBef>
            </a:pPr>
            <a:r>
              <a:rPr lang="en-US" altLang="en-US" dirty="0"/>
              <a:t>Often a secondary infection</a:t>
            </a:r>
          </a:p>
          <a:p>
            <a:pPr lvl="1">
              <a:spcBef>
                <a:spcPct val="35000"/>
              </a:spcBef>
            </a:pPr>
            <a:r>
              <a:rPr lang="en-US" altLang="en-US" dirty="0"/>
              <a:t>Can also occur from chemical ingestion</a:t>
            </a:r>
          </a:p>
          <a:p>
            <a:pPr lvl="1">
              <a:spcBef>
                <a:spcPct val="35000"/>
              </a:spcBef>
            </a:pPr>
            <a:r>
              <a:rPr lang="en-US" altLang="en-US" dirty="0"/>
              <a:t>Diseases causing immunodeficiency in children increase risk.</a:t>
            </a:r>
          </a:p>
          <a:p>
            <a:pPr lvl="1">
              <a:spcBef>
                <a:spcPct val="35000"/>
              </a:spcBef>
            </a:pPr>
            <a:r>
              <a:rPr lang="en-US" altLang="en-US" dirty="0"/>
              <a:t>Incidence is greatest during fall and winter months.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Grp="1" noChangeArrowheads="1"/>
          </p:cNvSpPr>
          <p:nvPr>
            <p:ph type="title"/>
          </p:nvPr>
        </p:nvSpPr>
        <p:spPr/>
        <p:txBody>
          <a:bodyPr/>
          <a:lstStyle/>
          <a:p>
            <a:pPr>
              <a:lnSpc>
                <a:spcPct val="85000"/>
              </a:lnSpc>
              <a:defRPr/>
            </a:pPr>
            <a:r>
              <a:rPr lang="en-US" dirty="0">
                <a:cs typeface="+mj-cs"/>
              </a:rPr>
              <a:t>Pneumonia </a:t>
            </a:r>
            <a:r>
              <a:rPr lang="en-US" sz="2000" b="0" dirty="0">
                <a:cs typeface="+mj-cs"/>
              </a:rPr>
              <a:t>(2 of 3)</a:t>
            </a:r>
          </a:p>
        </p:txBody>
      </p:sp>
      <p:sp>
        <p:nvSpPr>
          <p:cNvPr id="12083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Presentation in pediatric patient</a:t>
            </a:r>
          </a:p>
          <a:p>
            <a:pPr lvl="1">
              <a:spcBef>
                <a:spcPct val="35000"/>
              </a:spcBef>
            </a:pPr>
            <a:r>
              <a:rPr lang="en-US" altLang="en-US" dirty="0"/>
              <a:t>Unusual rapid breathing</a:t>
            </a:r>
          </a:p>
          <a:p>
            <a:pPr lvl="2">
              <a:spcBef>
                <a:spcPts val="900"/>
              </a:spcBef>
            </a:pPr>
            <a:r>
              <a:rPr lang="en-US" altLang="en-US" sz="2000" dirty="0"/>
              <a:t>Sometimes with grunting or wheezing sounds</a:t>
            </a:r>
          </a:p>
          <a:p>
            <a:pPr lvl="1">
              <a:spcBef>
                <a:spcPct val="35000"/>
              </a:spcBef>
            </a:pPr>
            <a:r>
              <a:rPr lang="en-US" altLang="en-US" dirty="0"/>
              <a:t>Nasal flaring</a:t>
            </a:r>
          </a:p>
          <a:p>
            <a:pPr lvl="1">
              <a:spcBef>
                <a:spcPct val="35000"/>
              </a:spcBef>
            </a:pPr>
            <a:r>
              <a:rPr lang="en-US" altLang="en-US" dirty="0"/>
              <a:t>Tachypnea</a:t>
            </a:r>
          </a:p>
          <a:p>
            <a:pPr lvl="1">
              <a:spcBef>
                <a:spcPct val="35000"/>
              </a:spcBef>
            </a:pPr>
            <a:r>
              <a:rPr lang="en-US" altLang="en-US" dirty="0"/>
              <a:t>Hypothermia or fever</a:t>
            </a:r>
          </a:p>
          <a:p>
            <a:pPr lvl="1">
              <a:spcBef>
                <a:spcPct val="35000"/>
              </a:spcBef>
            </a:pPr>
            <a:r>
              <a:rPr lang="en-US" altLang="en-US" dirty="0"/>
              <a:t>Unilateral diminished breath sounds or crackles over the infected lung segments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ChangeArrowheads="1"/>
          </p:cNvSpPr>
          <p:nvPr>
            <p:ph type="title"/>
          </p:nvPr>
        </p:nvSpPr>
        <p:spPr/>
        <p:txBody>
          <a:bodyPr/>
          <a:lstStyle/>
          <a:p>
            <a:pPr>
              <a:lnSpc>
                <a:spcPct val="85000"/>
              </a:lnSpc>
              <a:defRPr/>
            </a:pPr>
            <a:r>
              <a:rPr lang="en-US" dirty="0">
                <a:cs typeface="+mj-cs"/>
              </a:rPr>
              <a:t>Pneumonia </a:t>
            </a:r>
            <a:r>
              <a:rPr lang="en-US" sz="2000" b="0" dirty="0">
                <a:cs typeface="+mj-cs"/>
              </a:rPr>
              <a:t>(3 of 3)</a:t>
            </a:r>
          </a:p>
        </p:txBody>
      </p:sp>
      <p:sp>
        <p:nvSpPr>
          <p:cNvPr id="12185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Pediatric patient treatment</a:t>
            </a:r>
          </a:p>
          <a:p>
            <a:pPr lvl="1">
              <a:spcBef>
                <a:spcPct val="35000"/>
              </a:spcBef>
            </a:pPr>
            <a:r>
              <a:rPr lang="en-US" altLang="en-US" dirty="0"/>
              <a:t>Primary treatment will be supportive.</a:t>
            </a:r>
          </a:p>
          <a:p>
            <a:pPr lvl="1">
              <a:spcBef>
                <a:spcPct val="35000"/>
              </a:spcBef>
            </a:pPr>
            <a:r>
              <a:rPr lang="en-US" altLang="en-US" dirty="0"/>
              <a:t>Monitor airway and breathing status.</a:t>
            </a:r>
          </a:p>
          <a:p>
            <a:pPr lvl="1">
              <a:spcBef>
                <a:spcPct val="35000"/>
              </a:spcBef>
            </a:pPr>
            <a:r>
              <a:rPr lang="en-US" altLang="en-US" dirty="0"/>
              <a:t>Administer supplemental oxygen if required.</a:t>
            </a:r>
          </a:p>
          <a:p>
            <a:pPr lvl="1">
              <a:spcBef>
                <a:spcPct val="35000"/>
              </a:spcBef>
            </a:pPr>
            <a:r>
              <a:rPr lang="en-US" altLang="en-US" dirty="0"/>
              <a:t>If the child is wheezing, administer a bronchodilator, if permitted.</a:t>
            </a:r>
          </a:p>
          <a:p>
            <a:pPr>
              <a:spcBef>
                <a:spcPct val="35000"/>
              </a:spcBef>
            </a:pPr>
            <a:r>
              <a:rPr lang="en-US" altLang="en-US" dirty="0"/>
              <a:t>Diagnosis of pneumonia must be confirmed in the hospital.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p:txBody>
          <a:bodyPr/>
          <a:lstStyle/>
          <a:p>
            <a:pPr>
              <a:lnSpc>
                <a:spcPct val="85000"/>
              </a:lnSpc>
              <a:defRPr/>
            </a:pPr>
            <a:r>
              <a:rPr lang="en-US" dirty="0">
                <a:cs typeface="+mj-cs"/>
              </a:rPr>
              <a:t>Croup </a:t>
            </a:r>
            <a:r>
              <a:rPr lang="en-US" sz="2000" b="0" dirty="0">
                <a:cs typeface="+mj-cs"/>
              </a:rPr>
              <a:t>(1 of 2)</a:t>
            </a:r>
          </a:p>
        </p:txBody>
      </p:sp>
      <p:sp>
        <p:nvSpPr>
          <p:cNvPr id="12288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r>
              <a:rPr lang="en-US" altLang="en-US" dirty="0"/>
              <a:t>An infection of the airway below the level of the vocal cords, usually caused by a virus</a:t>
            </a:r>
          </a:p>
          <a:p>
            <a:pPr lvl="1">
              <a:spcBef>
                <a:spcPts val="840"/>
              </a:spcBef>
            </a:pPr>
            <a:r>
              <a:rPr lang="en-US" altLang="en-US" dirty="0"/>
              <a:t>Typically seen in children between ages 6 months and 3 years</a:t>
            </a:r>
          </a:p>
          <a:p>
            <a:pPr lvl="1">
              <a:spcBef>
                <a:spcPts val="840"/>
              </a:spcBef>
            </a:pPr>
            <a:r>
              <a:rPr lang="en-US" altLang="en-US" dirty="0"/>
              <a:t>Easily passed between children</a:t>
            </a:r>
          </a:p>
          <a:p>
            <a:pPr>
              <a:spcBef>
                <a:spcPts val="840"/>
              </a:spcBef>
            </a:pPr>
            <a:r>
              <a:rPr lang="en-US" altLang="en-US" dirty="0"/>
              <a:t>Starts with a cold, cough, and a low-grade fever that develops over 2 days</a:t>
            </a:r>
          </a:p>
          <a:p>
            <a:pPr lvl="1">
              <a:spcBef>
                <a:spcPts val="840"/>
              </a:spcBef>
            </a:pPr>
            <a:r>
              <a:rPr lang="en-US" altLang="en-US" dirty="0"/>
              <a:t>Hallmark signs are stridor and a seal-bark cough.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p:txBody>
          <a:bodyPr/>
          <a:lstStyle/>
          <a:p>
            <a:pPr>
              <a:lnSpc>
                <a:spcPct val="85000"/>
              </a:lnSpc>
              <a:defRPr/>
            </a:pPr>
            <a:r>
              <a:rPr lang="en-US" dirty="0">
                <a:cs typeface="+mj-cs"/>
              </a:rPr>
              <a:t>Croup </a:t>
            </a:r>
            <a:r>
              <a:rPr lang="en-US" sz="2000" b="0" dirty="0">
                <a:cs typeface="+mj-cs"/>
              </a:rPr>
              <a:t>(2 of 2)</a:t>
            </a:r>
          </a:p>
        </p:txBody>
      </p:sp>
      <p:sp>
        <p:nvSpPr>
          <p:cNvPr id="12390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r>
              <a:rPr lang="en-US" altLang="en-US" dirty="0"/>
              <a:t>Treatment</a:t>
            </a:r>
          </a:p>
          <a:p>
            <a:pPr lvl="1">
              <a:spcBef>
                <a:spcPts val="900"/>
              </a:spcBef>
            </a:pPr>
            <a:r>
              <a:rPr lang="en-US" altLang="en-US" dirty="0"/>
              <a:t>Croup often responds well to the administration of humidified oxygen.</a:t>
            </a:r>
          </a:p>
          <a:p>
            <a:pPr lvl="1">
              <a:spcBef>
                <a:spcPts val="900"/>
              </a:spcBef>
            </a:pPr>
            <a:r>
              <a:rPr lang="en-US" altLang="en-US" dirty="0"/>
              <a:t>Bronchodilators are </a:t>
            </a:r>
            <a:r>
              <a:rPr lang="en-US" altLang="en-US" i="1" dirty="0"/>
              <a:t>not</a:t>
            </a:r>
            <a:r>
              <a:rPr lang="en-US" altLang="en-US" dirty="0"/>
              <a:t> indicated for croup and can make the child worse.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p:txBody>
          <a:bodyPr/>
          <a:lstStyle/>
          <a:p>
            <a:pPr>
              <a:lnSpc>
                <a:spcPct val="85000"/>
              </a:lnSpc>
              <a:defRPr/>
            </a:pPr>
            <a:r>
              <a:rPr lang="en-US" dirty="0"/>
              <a:t>Epiglottitis </a:t>
            </a:r>
            <a:endParaRPr lang="en-US" sz="2800" b="0" dirty="0">
              <a:cs typeface="+mj-cs"/>
            </a:endParaRPr>
          </a:p>
        </p:txBody>
      </p:sp>
      <p:sp>
        <p:nvSpPr>
          <p:cNvPr id="124931" name="Rectangle 3"/>
          <p:cNvSpPr>
            <a:spLocks noGrp="1" noChangeArrowheads="1"/>
          </p:cNvSpPr>
          <p:nvPr>
            <p:ph type="body" idx="1"/>
          </p:nvPr>
        </p:nvSpPr>
        <p:spPr>
          <a:xfrm>
            <a:off x="914400" y="1447800"/>
            <a:ext cx="105664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r>
              <a:rPr lang="en-US" altLang="en-US" dirty="0"/>
              <a:t>Bacterial infection of the soft tissue in the area above the vocal cords</a:t>
            </a:r>
          </a:p>
          <a:p>
            <a:pPr lvl="1">
              <a:spcBef>
                <a:spcPts val="840"/>
              </a:spcBef>
            </a:pPr>
            <a:r>
              <a:rPr lang="en-US" altLang="en-US" dirty="0"/>
              <a:t>Incidence decreased since development of vaccine.</a:t>
            </a:r>
          </a:p>
          <a:p>
            <a:pPr>
              <a:spcBef>
                <a:spcPts val="840"/>
              </a:spcBef>
            </a:pPr>
            <a:r>
              <a:rPr lang="en-US" altLang="en-US" dirty="0"/>
              <a:t>Epiglottis can swell to two to three times normal size.</a:t>
            </a:r>
          </a:p>
          <a:p>
            <a:pPr>
              <a:spcBef>
                <a:spcPts val="840"/>
              </a:spcBef>
            </a:pPr>
            <a:r>
              <a:rPr lang="en-US" altLang="en-US" dirty="0"/>
              <a:t>Children look ill, report a very sore throat, and have a high fever.</a:t>
            </a:r>
          </a:p>
          <a:p>
            <a:pPr lvl="1">
              <a:spcBef>
                <a:spcPts val="840"/>
              </a:spcBef>
            </a:pPr>
            <a:r>
              <a:rPr lang="en-US" altLang="en-US" dirty="0"/>
              <a:t>Tripod position and drooling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a:t>National EMS Education Standard Competencies </a:t>
            </a:r>
            <a:r>
              <a:rPr lang="en-US" altLang="en-US" sz="2000" b="0" dirty="0"/>
              <a:t>(10 of 10)</a:t>
            </a:r>
            <a:endParaRPr lang="en-US" sz="2000" dirty="0"/>
          </a:p>
        </p:txBody>
      </p:sp>
      <p:sp>
        <p:nvSpPr>
          <p:cNvPr id="14339"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r>
              <a:rPr lang="en-US" altLang="en-US" dirty="0"/>
              <a:t>Pathophysiology, assessment, and management of trauma in the</a:t>
            </a:r>
          </a:p>
          <a:p>
            <a:pPr lvl="1" eaLnBrk="1" hangingPunct="1">
              <a:spcBef>
                <a:spcPct val="35000"/>
              </a:spcBef>
            </a:pPr>
            <a:r>
              <a:rPr lang="en-US" altLang="en-US" dirty="0"/>
              <a:t>Pediatric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p:txBody>
          <a:bodyPr/>
          <a:lstStyle/>
          <a:p>
            <a:pPr>
              <a:lnSpc>
                <a:spcPct val="85000"/>
              </a:lnSpc>
              <a:defRPr/>
            </a:pPr>
            <a:r>
              <a:rPr lang="en-US" dirty="0">
                <a:cs typeface="+mj-cs"/>
              </a:rPr>
              <a:t>Bronchiolitis </a:t>
            </a:r>
            <a:r>
              <a:rPr lang="en-US" sz="2000" b="0" dirty="0">
                <a:cs typeface="+mj-cs"/>
              </a:rPr>
              <a:t>(1 of 3)</a:t>
            </a:r>
          </a:p>
        </p:txBody>
      </p:sp>
      <p:sp>
        <p:nvSpPr>
          <p:cNvPr id="123907" name="Rectangle 3"/>
          <p:cNvSpPr>
            <a:spLocks noGrp="1" noChangeArrowheads="1"/>
          </p:cNvSpPr>
          <p:nvPr>
            <p:ph type="body" idx="1"/>
          </p:nvPr>
        </p:nvSpPr>
        <p:spPr/>
        <p:txBody>
          <a:bodyPr rIns="228600"/>
          <a:lstStyle/>
          <a:p>
            <a:pPr>
              <a:spcBef>
                <a:spcPct val="35000"/>
              </a:spcBef>
              <a:defRPr/>
            </a:pPr>
            <a:r>
              <a:rPr lang="en-US" dirty="0"/>
              <a:t>Specific viral illness of newborns and toddlers, often caused by RSV</a:t>
            </a:r>
          </a:p>
          <a:p>
            <a:pPr lvl="1">
              <a:spcBef>
                <a:spcPct val="35000"/>
              </a:spcBef>
              <a:defRPr/>
            </a:pPr>
            <a:r>
              <a:rPr lang="en-US" dirty="0"/>
              <a:t>Causes inflammation of the bronchioles</a:t>
            </a:r>
          </a:p>
          <a:p>
            <a:pPr lvl="1">
              <a:spcBef>
                <a:spcPct val="35000"/>
              </a:spcBef>
              <a:defRPr/>
            </a:pPr>
            <a:r>
              <a:rPr lang="en-US" dirty="0"/>
              <a:t>RSV is highly contagious and spread through coughing or sneezing.</a:t>
            </a:r>
          </a:p>
          <a:p>
            <a:pPr lvl="1">
              <a:spcBef>
                <a:spcPct val="35000"/>
              </a:spcBef>
              <a:defRPr/>
            </a:pPr>
            <a:r>
              <a:rPr lang="en-US" dirty="0"/>
              <a:t>Virus can survive on surfaces.</a:t>
            </a:r>
          </a:p>
          <a:p>
            <a:pPr lvl="1">
              <a:spcBef>
                <a:spcPct val="35000"/>
              </a:spcBef>
              <a:defRPr/>
            </a:pPr>
            <a:r>
              <a:rPr lang="en-US" dirty="0"/>
              <a:t>Virus tends to spread rapidly through schools and </a:t>
            </a:r>
            <a:r>
              <a:rPr lang="en-US" strike="sngStrike" dirty="0"/>
              <a:t>in</a:t>
            </a:r>
            <a:r>
              <a:rPr lang="en-US" dirty="0"/>
              <a:t> childcare centers.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ChangeArrowheads="1"/>
          </p:cNvSpPr>
          <p:nvPr>
            <p:ph type="title"/>
          </p:nvPr>
        </p:nvSpPr>
        <p:spPr/>
        <p:txBody>
          <a:bodyPr/>
          <a:lstStyle/>
          <a:p>
            <a:pPr>
              <a:lnSpc>
                <a:spcPct val="85000"/>
              </a:lnSpc>
              <a:defRPr/>
            </a:pPr>
            <a:r>
              <a:rPr lang="en-US" dirty="0">
                <a:cs typeface="+mj-cs"/>
              </a:rPr>
              <a:t>Bronchiolitis </a:t>
            </a:r>
            <a:r>
              <a:rPr lang="en-US" sz="2000" b="0" dirty="0">
                <a:cs typeface="+mj-cs"/>
              </a:rPr>
              <a:t>(2 of 3)</a:t>
            </a:r>
          </a:p>
        </p:txBody>
      </p:sp>
      <p:sp>
        <p:nvSpPr>
          <p:cNvPr id="12697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More common in premature infants and results in copious secretion</a:t>
            </a:r>
          </a:p>
          <a:p>
            <a:pPr lvl="1">
              <a:spcBef>
                <a:spcPts val="840"/>
              </a:spcBef>
            </a:pPr>
            <a:r>
              <a:rPr lang="en-US" altLang="en-US" dirty="0"/>
              <a:t>Occurs during first 2 years of life; more common in males</a:t>
            </a:r>
          </a:p>
          <a:p>
            <a:pPr lvl="1">
              <a:spcBef>
                <a:spcPts val="840"/>
              </a:spcBef>
            </a:pPr>
            <a:r>
              <a:rPr lang="en-US" altLang="en-US" dirty="0"/>
              <a:t>Most widespread in winter and early spring</a:t>
            </a:r>
          </a:p>
          <a:p>
            <a:pPr lvl="1">
              <a:spcBef>
                <a:spcPts val="840"/>
              </a:spcBef>
            </a:pPr>
            <a:r>
              <a:rPr lang="en-US" altLang="en-US" dirty="0"/>
              <a:t>Bronchioles become inflamed, swell, and fill with mucus. </a:t>
            </a:r>
          </a:p>
          <a:p>
            <a:pPr lvl="1">
              <a:spcBef>
                <a:spcPts val="840"/>
              </a:spcBef>
            </a:pPr>
            <a:r>
              <a:rPr lang="en-US" altLang="en-US" dirty="0"/>
              <a:t>Airways can easily become blocked. </a:t>
            </a:r>
          </a:p>
          <a:p>
            <a:pPr>
              <a:spcBef>
                <a:spcPct val="35000"/>
              </a:spcBef>
            </a:pPr>
            <a:r>
              <a:rPr lang="en-US" altLang="en-US" dirty="0"/>
              <a:t>Look for signs of dehydration, shortness of breath, and fever.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Rectangle 2"/>
          <p:cNvSpPr>
            <a:spLocks noGrp="1" noChangeArrowheads="1"/>
          </p:cNvSpPr>
          <p:nvPr>
            <p:ph type="title"/>
          </p:nvPr>
        </p:nvSpPr>
        <p:spPr/>
        <p:txBody>
          <a:bodyPr/>
          <a:lstStyle/>
          <a:p>
            <a:pPr>
              <a:lnSpc>
                <a:spcPct val="85000"/>
              </a:lnSpc>
              <a:defRPr/>
            </a:pPr>
            <a:r>
              <a:rPr lang="en-US" dirty="0">
                <a:cs typeface="+mj-cs"/>
              </a:rPr>
              <a:t>Bronchiolitis </a:t>
            </a:r>
            <a:r>
              <a:rPr lang="en-US" sz="2000" b="0" dirty="0">
                <a:cs typeface="+mj-cs"/>
              </a:rPr>
              <a:t>(3 of 3)</a:t>
            </a:r>
          </a:p>
        </p:txBody>
      </p:sp>
      <p:sp>
        <p:nvSpPr>
          <p:cNvPr id="12800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Treatment</a:t>
            </a:r>
          </a:p>
          <a:p>
            <a:pPr lvl="1">
              <a:spcBef>
                <a:spcPts val="840"/>
              </a:spcBef>
            </a:pPr>
            <a:r>
              <a:rPr lang="en-US" altLang="en-US" dirty="0"/>
              <a:t>Use calm demeanor when approaching.</a:t>
            </a:r>
          </a:p>
          <a:p>
            <a:pPr lvl="1">
              <a:spcBef>
                <a:spcPts val="840"/>
              </a:spcBef>
            </a:pPr>
            <a:r>
              <a:rPr lang="en-US" altLang="en-US" dirty="0"/>
              <a:t>Allow patient to remain in position of comfort.</a:t>
            </a:r>
          </a:p>
          <a:p>
            <a:pPr lvl="1">
              <a:spcBef>
                <a:spcPts val="840"/>
              </a:spcBef>
            </a:pPr>
            <a:r>
              <a:rPr lang="en-US" altLang="en-US" dirty="0"/>
              <a:t>Treat airway and breathing problems.</a:t>
            </a:r>
          </a:p>
          <a:p>
            <a:pPr lvl="1">
              <a:spcBef>
                <a:spcPts val="840"/>
              </a:spcBef>
            </a:pPr>
            <a:r>
              <a:rPr lang="en-US" altLang="en-US" dirty="0"/>
              <a:t>Humidified oxygen is helpful.</a:t>
            </a:r>
          </a:p>
          <a:p>
            <a:pPr lvl="1">
              <a:spcBef>
                <a:spcPts val="840"/>
              </a:spcBef>
            </a:pPr>
            <a:r>
              <a:rPr lang="en-US" altLang="en-US" dirty="0"/>
              <a:t>Consider ALS backup.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Rectangle 2"/>
          <p:cNvSpPr>
            <a:spLocks noGrp="1" noChangeArrowheads="1"/>
          </p:cNvSpPr>
          <p:nvPr>
            <p:ph type="title"/>
          </p:nvPr>
        </p:nvSpPr>
        <p:spPr/>
        <p:txBody>
          <a:bodyPr/>
          <a:lstStyle/>
          <a:p>
            <a:pPr>
              <a:lnSpc>
                <a:spcPct val="85000"/>
              </a:lnSpc>
              <a:defRPr/>
            </a:pPr>
            <a:r>
              <a:rPr lang="en-US" dirty="0">
                <a:cs typeface="+mj-cs"/>
              </a:rPr>
              <a:t>Pertussis </a:t>
            </a:r>
            <a:r>
              <a:rPr lang="en-US" sz="2000" b="0" dirty="0">
                <a:cs typeface="+mj-cs"/>
              </a:rPr>
              <a:t>(1 of 2)</a:t>
            </a:r>
          </a:p>
        </p:txBody>
      </p:sp>
      <p:sp>
        <p:nvSpPr>
          <p:cNvPr id="12902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r>
              <a:rPr lang="en-US" altLang="en-US" dirty="0"/>
              <a:t>Caused by a bacterium spread via respiratory droplets</a:t>
            </a:r>
          </a:p>
          <a:p>
            <a:r>
              <a:rPr lang="en-US" altLang="en-US" dirty="0"/>
              <a:t>Less common in the United States</a:t>
            </a:r>
          </a:p>
          <a:p>
            <a:r>
              <a:rPr lang="en-US" altLang="en-US" dirty="0"/>
              <a:t>Signs and symptoms: coughing, sneezing, and a runny nose</a:t>
            </a:r>
          </a:p>
          <a:p>
            <a:pPr lvl="1">
              <a:spcBef>
                <a:spcPts val="900"/>
              </a:spcBef>
            </a:pPr>
            <a:r>
              <a:rPr lang="en-US" altLang="en-US" dirty="0"/>
              <a:t>Coughing becomes more severe with distinctive whoop sound during inspiration.</a:t>
            </a:r>
          </a:p>
          <a:p>
            <a:pPr lvl="1">
              <a:spcBef>
                <a:spcPts val="900"/>
              </a:spcBef>
            </a:pPr>
            <a:r>
              <a:rPr lang="en-US" altLang="en-US" dirty="0"/>
              <a:t>Infants may develop pneumonia or respiratory failure.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Rectangle 2"/>
          <p:cNvSpPr>
            <a:spLocks noGrp="1" noChangeArrowheads="1"/>
          </p:cNvSpPr>
          <p:nvPr>
            <p:ph type="title"/>
          </p:nvPr>
        </p:nvSpPr>
        <p:spPr/>
        <p:txBody>
          <a:bodyPr/>
          <a:lstStyle/>
          <a:p>
            <a:pPr>
              <a:lnSpc>
                <a:spcPct val="85000"/>
              </a:lnSpc>
              <a:defRPr/>
            </a:pPr>
            <a:r>
              <a:rPr lang="en-US" dirty="0">
                <a:cs typeface="+mj-cs"/>
              </a:rPr>
              <a:t>Pertussis </a:t>
            </a:r>
            <a:r>
              <a:rPr lang="en-US" sz="2000" b="0" dirty="0">
                <a:cs typeface="+mj-cs"/>
              </a:rPr>
              <a:t>(2 of 2)</a:t>
            </a:r>
          </a:p>
        </p:txBody>
      </p:sp>
      <p:sp>
        <p:nvSpPr>
          <p:cNvPr id="13005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To treat pediatric patients, keep the airway patent (open) and transport.</a:t>
            </a:r>
          </a:p>
          <a:p>
            <a:r>
              <a:rPr lang="en-US" altLang="en-US" dirty="0"/>
              <a:t>Pertussis is contagious, so follow standard precautions, including wearing a mask and eye protection.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Devices that help to maintain the airway or assist in providing artificial ventilation, including:</a:t>
            </a:r>
          </a:p>
          <a:p>
            <a:pPr lvl="1">
              <a:spcBef>
                <a:spcPct val="35000"/>
              </a:spcBef>
            </a:pPr>
            <a:r>
              <a:rPr lang="en-US" altLang="en-US" dirty="0"/>
              <a:t>Oropharyngeal and nasopharyngeal airways</a:t>
            </a:r>
          </a:p>
          <a:p>
            <a:pPr lvl="1">
              <a:spcBef>
                <a:spcPct val="35000"/>
              </a:spcBef>
            </a:pPr>
            <a:r>
              <a:rPr lang="en-US" altLang="en-US" dirty="0"/>
              <a:t>Bite blocks</a:t>
            </a:r>
          </a:p>
          <a:p>
            <a:pPr lvl="1">
              <a:spcBef>
                <a:spcPct val="35000"/>
              </a:spcBef>
            </a:pPr>
            <a:r>
              <a:rPr lang="en-US" altLang="en-US" dirty="0"/>
              <a:t>Bag-mask devices</a:t>
            </a:r>
          </a:p>
        </p:txBody>
      </p:sp>
      <p:sp>
        <p:nvSpPr>
          <p:cNvPr id="2" name="Title 1"/>
          <p:cNvSpPr>
            <a:spLocks noGrp="1"/>
          </p:cNvSpPr>
          <p:nvPr>
            <p:ph type="title"/>
          </p:nvPr>
        </p:nvSpPr>
        <p:spPr/>
        <p:txBody>
          <a:bodyPr/>
          <a:lstStyle/>
          <a:p>
            <a:r>
              <a:rPr lang="en-US" dirty="0"/>
              <a:t>Airway Adjuncts </a:t>
            </a:r>
            <a:r>
              <a:rPr lang="en-US" sz="2000" b="0" dirty="0"/>
              <a:t>(1 of 4)</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Oropharyngeal airway</a:t>
            </a:r>
          </a:p>
          <a:p>
            <a:pPr lvl="1">
              <a:spcBef>
                <a:spcPct val="35000"/>
              </a:spcBef>
            </a:pPr>
            <a:r>
              <a:rPr lang="en-US" altLang="en-US" dirty="0"/>
              <a:t>Keeps tongue from blocking airway and makes suctioning easier</a:t>
            </a:r>
          </a:p>
          <a:p>
            <a:pPr lvl="1">
              <a:spcBef>
                <a:spcPct val="35000"/>
              </a:spcBef>
            </a:pPr>
            <a:r>
              <a:rPr lang="en-US" altLang="en-US" dirty="0"/>
              <a:t>Should be used for pediatric patients who are unconscious and in respiratory failure</a:t>
            </a:r>
          </a:p>
          <a:p>
            <a:pPr lvl="2">
              <a:spcBef>
                <a:spcPts val="900"/>
              </a:spcBef>
            </a:pPr>
            <a:r>
              <a:rPr lang="en-US" altLang="en-US" sz="2000" dirty="0"/>
              <a:t>Should not be used in conscious patients or those who have a gag reflex or who may have ingested a caustic or petroleum-based product</a:t>
            </a:r>
          </a:p>
        </p:txBody>
      </p:sp>
      <p:sp>
        <p:nvSpPr>
          <p:cNvPr id="2" name="Title 1"/>
          <p:cNvSpPr>
            <a:spLocks noGrp="1"/>
          </p:cNvSpPr>
          <p:nvPr>
            <p:ph type="title"/>
          </p:nvPr>
        </p:nvSpPr>
        <p:spPr/>
        <p:txBody>
          <a:bodyPr/>
          <a:lstStyle/>
          <a:p>
            <a:r>
              <a:rPr lang="en-US" dirty="0"/>
              <a:t>Airway Adjuncts </a:t>
            </a:r>
            <a:r>
              <a:rPr lang="en-US" sz="2000" b="0" dirty="0"/>
              <a:t>(2 of 4)</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Nasopharyngeal airway</a:t>
            </a:r>
          </a:p>
          <a:p>
            <a:pPr lvl="1">
              <a:spcBef>
                <a:spcPct val="35000"/>
              </a:spcBef>
            </a:pPr>
            <a:r>
              <a:rPr lang="en-US" altLang="en-US" dirty="0"/>
              <a:t>Usually well tolerated</a:t>
            </a:r>
            <a:endParaRPr lang="en-US" altLang="en-US" dirty="0">
              <a:solidFill>
                <a:srgbClr val="FF0000"/>
              </a:solidFill>
            </a:endParaRPr>
          </a:p>
          <a:p>
            <a:pPr lvl="1">
              <a:spcBef>
                <a:spcPct val="35000"/>
              </a:spcBef>
            </a:pPr>
            <a:r>
              <a:rPr lang="en-US" altLang="en-US" dirty="0"/>
              <a:t>Used for responsive pediatric patients</a:t>
            </a:r>
          </a:p>
          <a:p>
            <a:pPr lvl="1">
              <a:spcBef>
                <a:spcPct val="35000"/>
              </a:spcBef>
            </a:pPr>
            <a:r>
              <a:rPr lang="en-US" altLang="en-US" dirty="0"/>
              <a:t>Used in association with possible respiratory failure</a:t>
            </a:r>
          </a:p>
          <a:p>
            <a:pPr lvl="1">
              <a:spcBef>
                <a:spcPct val="35000"/>
              </a:spcBef>
            </a:pPr>
            <a:r>
              <a:rPr lang="en-US" altLang="en-US" dirty="0"/>
              <a:t>Rarely used in infants younger than 1 year</a:t>
            </a:r>
          </a:p>
          <a:p>
            <a:pPr lvl="1">
              <a:spcBef>
                <a:spcPct val="35000"/>
              </a:spcBef>
            </a:pPr>
            <a:r>
              <a:rPr lang="en-US" altLang="en-US" dirty="0"/>
              <a:t>Should not be used if there is nasal obstruction or head trauma</a:t>
            </a:r>
          </a:p>
        </p:txBody>
      </p:sp>
      <p:sp>
        <p:nvSpPr>
          <p:cNvPr id="2" name="Title 1"/>
          <p:cNvSpPr>
            <a:spLocks noGrp="1"/>
          </p:cNvSpPr>
          <p:nvPr>
            <p:ph type="title"/>
          </p:nvPr>
        </p:nvSpPr>
        <p:spPr/>
        <p:txBody>
          <a:bodyPr/>
          <a:lstStyle/>
          <a:p>
            <a:r>
              <a:rPr lang="en-US" dirty="0"/>
              <a:t>Airway Adjuncts </a:t>
            </a:r>
            <a:r>
              <a:rPr lang="en-US" sz="2000" b="0" dirty="0"/>
              <a:t>(3 of 4)</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Airway Adjuncts </a:t>
            </a:r>
            <a:r>
              <a:rPr lang="en-US" sz="2000" b="0" dirty="0"/>
              <a:t>(4 of 4)</a:t>
            </a:r>
            <a:endParaRPr lang="en-US" sz="2000" dirty="0"/>
          </a:p>
        </p:txBody>
      </p:sp>
      <p:sp>
        <p:nvSpPr>
          <p:cNvPr id="134147"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r>
              <a:rPr lang="en-US" altLang="en-US" dirty="0"/>
              <a:t>Nasopharyngeal airway potential problems</a:t>
            </a:r>
          </a:p>
          <a:p>
            <a:pPr lvl="1">
              <a:spcBef>
                <a:spcPts val="900"/>
              </a:spcBef>
            </a:pPr>
            <a:r>
              <a:rPr lang="en-US" altLang="en-US" dirty="0"/>
              <a:t>May become obstructed by mucus, blood, vomitus, or the soft tissues of the pharynx</a:t>
            </a:r>
          </a:p>
          <a:p>
            <a:pPr lvl="1">
              <a:spcBef>
                <a:spcPts val="900"/>
              </a:spcBef>
            </a:pPr>
            <a:r>
              <a:rPr lang="en-US" altLang="en-US" dirty="0"/>
              <a:t>May stimulate the vagus nerve and slow the heart rate, or enter the esophagus, causing gastric distention</a:t>
            </a:r>
          </a:p>
          <a:p>
            <a:pPr lvl="1">
              <a:spcBef>
                <a:spcPts val="900"/>
              </a:spcBef>
            </a:pPr>
            <a:r>
              <a:rPr lang="en-US" altLang="en-US" dirty="0"/>
              <a:t>May cause a spasm of the larynx and result in vomiting if inserted into responsive patient</a:t>
            </a:r>
          </a:p>
          <a:p>
            <a:pPr lvl="1">
              <a:spcBef>
                <a:spcPts val="900"/>
              </a:spcBef>
            </a:pPr>
            <a:r>
              <a:rPr lang="en-US" altLang="en-US" dirty="0"/>
              <a:t>Should not be used when pediatric patients have facial trauma because the airway may tear soft tissues and cause bleeding into the airway.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ChangeArrowheads="1"/>
          </p:cNvSpPr>
          <p:nvPr>
            <p:ph type="title"/>
          </p:nvPr>
        </p:nvSpPr>
        <p:spPr/>
        <p:txBody>
          <a:bodyPr/>
          <a:lstStyle/>
          <a:p>
            <a:pPr>
              <a:lnSpc>
                <a:spcPct val="85000"/>
              </a:lnSpc>
              <a:defRPr/>
            </a:pPr>
            <a:r>
              <a:rPr lang="en-US" dirty="0">
                <a:cs typeface="+mj-cs"/>
              </a:rPr>
              <a:t>Oxygen Delivery Devices </a:t>
            </a:r>
            <a:r>
              <a:rPr lang="en-US" sz="2000" b="0" dirty="0">
                <a:cs typeface="+mj-cs"/>
              </a:rPr>
              <a:t>(1 of 9)</a:t>
            </a:r>
          </a:p>
        </p:txBody>
      </p:sp>
      <p:sp>
        <p:nvSpPr>
          <p:cNvPr id="13517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Several options for pediatric patient</a:t>
            </a:r>
          </a:p>
          <a:p>
            <a:pPr lvl="1">
              <a:spcBef>
                <a:spcPct val="35000"/>
              </a:spcBef>
            </a:pPr>
            <a:r>
              <a:rPr lang="en-US" altLang="en-US" dirty="0"/>
              <a:t>Blow-by technique at 6 L/min provides more than 21% oxygen concentration.</a:t>
            </a:r>
          </a:p>
          <a:p>
            <a:pPr lvl="1">
              <a:spcBef>
                <a:spcPct val="35000"/>
              </a:spcBef>
            </a:pPr>
            <a:r>
              <a:rPr lang="en-US" altLang="en-US" dirty="0"/>
              <a:t>Nasal cannula at 1 to 6 L/min provides 24% to 44% oxygen concentration.</a:t>
            </a:r>
          </a:p>
          <a:p>
            <a:pPr lvl="1">
              <a:spcBef>
                <a:spcPct val="35000"/>
              </a:spcBef>
            </a:pPr>
            <a:r>
              <a:rPr lang="en-US" altLang="en-US" dirty="0"/>
              <a:t>Nonrebreathing mask at 10 to 15 L/min provides up to 95% oxygen concentration.</a:t>
            </a:r>
          </a:p>
          <a:p>
            <a:pPr lvl="1">
              <a:spcBef>
                <a:spcPct val="35000"/>
              </a:spcBef>
            </a:pPr>
            <a:r>
              <a:rPr lang="en-US" altLang="en-US" dirty="0"/>
              <a:t>Bag-mask device at 10 to 15 L/min provides nearly 100% oxygen concentration.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Title 1"/>
          <p:cNvSpPr>
            <a:spLocks noGrp="1"/>
          </p:cNvSpPr>
          <p:nvPr>
            <p:ph type="title"/>
          </p:nvPr>
        </p:nvSpPr>
        <p:spPr/>
        <p:txBody>
          <a:bodyPr/>
          <a:lstStyle/>
          <a:p>
            <a:pPr>
              <a:lnSpc>
                <a:spcPct val="85000"/>
              </a:lnSpc>
              <a:defRPr/>
            </a:pPr>
            <a:r>
              <a:rPr lang="en-US" dirty="0">
                <a:cs typeface="+mj-cs"/>
              </a:rPr>
              <a:t>Introduction </a:t>
            </a:r>
            <a:r>
              <a:rPr lang="en-US" sz="2000" b="0" dirty="0">
                <a:cs typeface="+mj-cs"/>
              </a:rPr>
              <a:t>(1 of 2)</a:t>
            </a:r>
          </a:p>
        </p:txBody>
      </p:sp>
      <p:sp>
        <p:nvSpPr>
          <p:cNvPr id="1536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Children differ anatomically, physically, and emotionally from adults. </a:t>
            </a:r>
          </a:p>
          <a:p>
            <a:pPr lvl="1">
              <a:spcBef>
                <a:spcPts val="840"/>
              </a:spcBef>
            </a:pPr>
            <a:r>
              <a:rPr lang="en-US" altLang="en-US" dirty="0"/>
              <a:t>Illnesses and injuries that children sustain, and their responses to them, vary based on age or developmental level.</a:t>
            </a:r>
          </a:p>
          <a:p>
            <a:pPr lvl="1">
              <a:spcBef>
                <a:spcPts val="840"/>
              </a:spcBef>
            </a:pPr>
            <a:r>
              <a:rPr lang="en-US" altLang="en-US" dirty="0"/>
              <a:t>Important to remember that children are not small adults</a:t>
            </a:r>
          </a:p>
          <a:p>
            <a:pPr lvl="1">
              <a:spcBef>
                <a:spcPts val="840"/>
              </a:spcBef>
            </a:pPr>
            <a:r>
              <a:rPr lang="en-US" altLang="en-US" dirty="0"/>
              <a:t>Fear of EMS providers and pain can make the child difficult to assess.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Rectangle 2"/>
          <p:cNvSpPr>
            <a:spLocks noGrp="1" noChangeArrowheads="1"/>
          </p:cNvSpPr>
          <p:nvPr>
            <p:ph type="title"/>
          </p:nvPr>
        </p:nvSpPr>
        <p:spPr/>
        <p:txBody>
          <a:bodyPr/>
          <a:lstStyle/>
          <a:p>
            <a:pPr>
              <a:lnSpc>
                <a:spcPct val="85000"/>
              </a:lnSpc>
              <a:defRPr/>
            </a:pPr>
            <a:r>
              <a:rPr lang="en-US" dirty="0">
                <a:cs typeface="+mj-cs"/>
              </a:rPr>
              <a:t>Oxygen Delivery Devices </a:t>
            </a:r>
            <a:r>
              <a:rPr lang="en-US" sz="2000" b="0" dirty="0">
                <a:cs typeface="+mj-cs"/>
              </a:rPr>
              <a:t>(2 of 9)</a:t>
            </a:r>
          </a:p>
        </p:txBody>
      </p:sp>
      <p:sp>
        <p:nvSpPr>
          <p:cNvPr id="13619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Nonrebreathing mask, nasal cannula, or simple face mask is indicated for pediatric patients who have adequate respirations and/or tidal volumes.</a:t>
            </a:r>
          </a:p>
          <a:p>
            <a:pPr lvl="1">
              <a:spcBef>
                <a:spcPct val="35000"/>
              </a:spcBef>
            </a:pPr>
            <a:r>
              <a:rPr lang="en-US" altLang="en-US" dirty="0"/>
              <a:t>Bag-mask device is used for those with respirations less than 12 breaths/min or more than 60 breaths/min, an altered LOC, or inadequate tidal volume.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ChangeArrowheads="1"/>
          </p:cNvSpPr>
          <p:nvPr>
            <p:ph type="title"/>
          </p:nvPr>
        </p:nvSpPr>
        <p:spPr/>
        <p:txBody>
          <a:bodyPr/>
          <a:lstStyle/>
          <a:p>
            <a:pPr>
              <a:lnSpc>
                <a:spcPct val="85000"/>
              </a:lnSpc>
              <a:defRPr/>
            </a:pPr>
            <a:r>
              <a:rPr lang="en-US" dirty="0">
                <a:cs typeface="+mj-cs"/>
              </a:rPr>
              <a:t>Oxygen Delivery Devices </a:t>
            </a:r>
            <a:r>
              <a:rPr lang="en-US" sz="2000" b="0" dirty="0">
                <a:cs typeface="+mj-cs"/>
              </a:rPr>
              <a:t>(3 of 9)</a:t>
            </a:r>
          </a:p>
        </p:txBody>
      </p:sp>
      <p:sp>
        <p:nvSpPr>
          <p:cNvPr id="13721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Blow-by method</a:t>
            </a:r>
          </a:p>
          <a:p>
            <a:pPr lvl="1">
              <a:spcBef>
                <a:spcPct val="35000"/>
              </a:spcBef>
            </a:pPr>
            <a:r>
              <a:rPr lang="en-US" altLang="en-US" dirty="0"/>
              <a:t>Less effective than face mask or nasal cannula for oxygen delivery</a:t>
            </a:r>
          </a:p>
          <a:p>
            <a:pPr lvl="1">
              <a:spcBef>
                <a:spcPct val="35000"/>
              </a:spcBef>
            </a:pPr>
            <a:r>
              <a:rPr lang="en-US" altLang="en-US" dirty="0"/>
              <a:t>Does not provide high oxygen concentration</a:t>
            </a:r>
          </a:p>
          <a:p>
            <a:pPr lvl="1">
              <a:spcBef>
                <a:spcPct val="35000"/>
              </a:spcBef>
            </a:pPr>
            <a:r>
              <a:rPr lang="en-US" altLang="en-US" dirty="0"/>
              <a:t>Administration</a:t>
            </a:r>
          </a:p>
          <a:p>
            <a:pPr lvl="2">
              <a:spcBef>
                <a:spcPts val="900"/>
              </a:spcBef>
            </a:pPr>
            <a:r>
              <a:rPr lang="en-US" altLang="en-US" sz="2000" dirty="0"/>
              <a:t>Place tubing through hole in bottom of cup.</a:t>
            </a:r>
          </a:p>
          <a:p>
            <a:pPr lvl="2">
              <a:spcBef>
                <a:spcPts val="900"/>
              </a:spcBef>
            </a:pPr>
            <a:r>
              <a:rPr lang="en-US" altLang="en-US" sz="2000" dirty="0"/>
              <a:t>Connect tube to oxygen source at 6 L/min.</a:t>
            </a:r>
          </a:p>
          <a:p>
            <a:pPr lvl="2">
              <a:spcBef>
                <a:spcPts val="900"/>
              </a:spcBef>
            </a:pPr>
            <a:r>
              <a:rPr lang="en-US" altLang="en-US" sz="2000" dirty="0"/>
              <a:t>Hold cup 1 to 2 inches away from nose and mouth.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2"/>
          <p:cNvSpPr>
            <a:spLocks noGrp="1" noChangeArrowheads="1"/>
          </p:cNvSpPr>
          <p:nvPr>
            <p:ph type="title"/>
          </p:nvPr>
        </p:nvSpPr>
        <p:spPr/>
        <p:txBody>
          <a:bodyPr/>
          <a:lstStyle/>
          <a:p>
            <a:pPr>
              <a:lnSpc>
                <a:spcPct val="85000"/>
              </a:lnSpc>
              <a:defRPr/>
            </a:pPr>
            <a:r>
              <a:rPr lang="en-US" dirty="0">
                <a:cs typeface="+mj-cs"/>
              </a:rPr>
              <a:t>Oxygen Delivery Devices </a:t>
            </a:r>
            <a:r>
              <a:rPr lang="en-US" sz="2000" b="0" dirty="0">
                <a:cs typeface="+mj-cs"/>
              </a:rPr>
              <a:t>(4 of 9)</a:t>
            </a:r>
          </a:p>
        </p:txBody>
      </p:sp>
      <p:sp>
        <p:nvSpPr>
          <p:cNvPr id="13824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Nasal cannula</a:t>
            </a:r>
          </a:p>
          <a:p>
            <a:pPr lvl="1">
              <a:spcBef>
                <a:spcPct val="35000"/>
              </a:spcBef>
            </a:pPr>
            <a:r>
              <a:rPr lang="en-US" altLang="en-US" dirty="0"/>
              <a:t>Some patients prefer the nasal cannula; some find it uncomfortable.</a:t>
            </a:r>
          </a:p>
          <a:p>
            <a:pPr lvl="1">
              <a:spcBef>
                <a:spcPct val="35000"/>
              </a:spcBef>
            </a:pPr>
            <a:r>
              <a:rPr lang="en-US" altLang="en-US" dirty="0"/>
              <a:t>Applying a nasal cannula</a:t>
            </a:r>
          </a:p>
          <a:p>
            <a:pPr lvl="2">
              <a:spcBef>
                <a:spcPts val="900"/>
              </a:spcBef>
            </a:pPr>
            <a:r>
              <a:rPr lang="en-US" altLang="en-US" sz="2000" dirty="0"/>
              <a:t>Choose appropriately sized nasal cannula.</a:t>
            </a:r>
          </a:p>
          <a:p>
            <a:pPr lvl="2">
              <a:spcBef>
                <a:spcPts val="900"/>
              </a:spcBef>
            </a:pPr>
            <a:r>
              <a:rPr lang="en-US" altLang="en-US" sz="2000" dirty="0"/>
              <a:t>Connect tubing to an oxygen source at 1 to 6 L/min.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2"/>
          <p:cNvSpPr>
            <a:spLocks noGrp="1" noChangeArrowheads="1"/>
          </p:cNvSpPr>
          <p:nvPr>
            <p:ph type="title"/>
          </p:nvPr>
        </p:nvSpPr>
        <p:spPr/>
        <p:txBody>
          <a:bodyPr/>
          <a:lstStyle/>
          <a:p>
            <a:pPr>
              <a:lnSpc>
                <a:spcPct val="85000"/>
              </a:lnSpc>
              <a:defRPr/>
            </a:pPr>
            <a:r>
              <a:rPr lang="en-US" dirty="0">
                <a:cs typeface="+mj-cs"/>
              </a:rPr>
              <a:t>Oxygen Delivery Devices </a:t>
            </a:r>
            <a:r>
              <a:rPr lang="en-US" sz="2000" b="0" dirty="0">
                <a:cs typeface="+mj-cs"/>
              </a:rPr>
              <a:t>(5 of 9)</a:t>
            </a:r>
          </a:p>
        </p:txBody>
      </p:sp>
      <p:sp>
        <p:nvSpPr>
          <p:cNvPr id="2" name="Rectangle 1"/>
          <p:cNvSpPr/>
          <p:nvPr/>
        </p:nvSpPr>
        <p:spPr>
          <a:xfrm>
            <a:off x="804334" y="4413408"/>
            <a:ext cx="4648200" cy="2031325"/>
          </a:xfrm>
          <a:prstGeom prst="rect">
            <a:avLst/>
          </a:prstGeom>
        </p:spPr>
        <p:txBody>
          <a:bodyPr wrap="square">
            <a:spAutoFit/>
          </a:bodyPr>
          <a:lstStyle/>
          <a:p>
            <a:r>
              <a:rPr lang="en-US" b="1" dirty="0"/>
              <a:t>FIGURE 35-28 </a:t>
            </a:r>
            <a:r>
              <a:rPr lang="en-US" dirty="0"/>
              <a:t>The blow-by technique may be less frightening to a child than an oxygen mask. Make a small hole in an 8-oz (237-mL) cup, or use a funnel inserted into the end of the oxygen tubing. Connect tubing to an oxygen source, and hold the cup approximately 1 to 2 inches (2 to 5 cm) from the child’s face.</a:t>
            </a:r>
          </a:p>
        </p:txBody>
      </p:sp>
      <p:sp>
        <p:nvSpPr>
          <p:cNvPr id="3" name="Rectangle 2"/>
          <p:cNvSpPr/>
          <p:nvPr/>
        </p:nvSpPr>
        <p:spPr>
          <a:xfrm>
            <a:off x="823384" y="6412468"/>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
        <p:nvSpPr>
          <p:cNvPr id="4" name="Rectangle 3"/>
          <p:cNvSpPr/>
          <p:nvPr/>
        </p:nvSpPr>
        <p:spPr>
          <a:xfrm>
            <a:off x="6932084" y="4948475"/>
            <a:ext cx="4476750" cy="646331"/>
          </a:xfrm>
          <a:prstGeom prst="rect">
            <a:avLst/>
          </a:prstGeom>
        </p:spPr>
        <p:txBody>
          <a:bodyPr wrap="square">
            <a:spAutoFit/>
          </a:bodyPr>
          <a:lstStyle/>
          <a:p>
            <a:r>
              <a:rPr lang="en-US" b="1" dirty="0"/>
              <a:t>FIGURE 35-29 </a:t>
            </a:r>
            <a:r>
              <a:rPr lang="en-US" dirty="0"/>
              <a:t>The prongs of a pediatric nasal cannula should not fill the nares entirely.</a:t>
            </a:r>
          </a:p>
        </p:txBody>
      </p:sp>
      <p:sp>
        <p:nvSpPr>
          <p:cNvPr id="7" name="Rectangle 6"/>
          <p:cNvSpPr/>
          <p:nvPr/>
        </p:nvSpPr>
        <p:spPr>
          <a:xfrm>
            <a:off x="6951134" y="5572779"/>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6146" name="Picture 2" descr="A photo shows a woman placing a plastic cup on a child's mouth.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36" y="1487123"/>
            <a:ext cx="3933828" cy="289474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A photo shows a young unconscious boy with a nasal cannula over his fac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0343" y="1468867"/>
            <a:ext cx="4353964" cy="3429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Rectangle 2"/>
          <p:cNvSpPr>
            <a:spLocks noGrp="1" noChangeArrowheads="1"/>
          </p:cNvSpPr>
          <p:nvPr>
            <p:ph type="title"/>
          </p:nvPr>
        </p:nvSpPr>
        <p:spPr/>
        <p:txBody>
          <a:bodyPr/>
          <a:lstStyle/>
          <a:p>
            <a:pPr>
              <a:lnSpc>
                <a:spcPct val="85000"/>
              </a:lnSpc>
              <a:defRPr/>
            </a:pPr>
            <a:r>
              <a:rPr lang="en-US" dirty="0">
                <a:cs typeface="+mj-cs"/>
              </a:rPr>
              <a:t>Oxygen Delivery Devices </a:t>
            </a:r>
            <a:r>
              <a:rPr lang="en-US" sz="2000" b="0" dirty="0">
                <a:cs typeface="+mj-cs"/>
              </a:rPr>
              <a:t>(6 of 9)</a:t>
            </a:r>
          </a:p>
        </p:txBody>
      </p:sp>
      <p:sp>
        <p:nvSpPr>
          <p:cNvPr id="14029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Nonrebreathing mask</a:t>
            </a:r>
          </a:p>
          <a:p>
            <a:pPr lvl="1">
              <a:spcBef>
                <a:spcPct val="35000"/>
              </a:spcBef>
            </a:pPr>
            <a:r>
              <a:rPr lang="en-US" altLang="en-US" dirty="0"/>
              <a:t>Delivers up to 90% oxygen</a:t>
            </a:r>
          </a:p>
          <a:p>
            <a:pPr lvl="1">
              <a:spcBef>
                <a:spcPct val="35000"/>
              </a:spcBef>
            </a:pPr>
            <a:r>
              <a:rPr lang="en-US" altLang="en-US" dirty="0"/>
              <a:t>Allows patient to exhale all carbon dioxide without rebreathing it</a:t>
            </a:r>
          </a:p>
          <a:p>
            <a:pPr lvl="1">
              <a:spcBef>
                <a:spcPct val="35000"/>
              </a:spcBef>
            </a:pPr>
            <a:r>
              <a:rPr lang="en-US" altLang="en-US" dirty="0"/>
              <a:t>Applying a nonrebreathing mask</a:t>
            </a:r>
          </a:p>
          <a:p>
            <a:pPr lvl="2">
              <a:spcBef>
                <a:spcPts val="900"/>
              </a:spcBef>
            </a:pPr>
            <a:r>
              <a:rPr lang="en-US" altLang="en-US" sz="2000" dirty="0"/>
              <a:t>Select appropriately sized mask.</a:t>
            </a:r>
          </a:p>
          <a:p>
            <a:pPr lvl="2">
              <a:spcBef>
                <a:spcPts val="900"/>
              </a:spcBef>
            </a:pPr>
            <a:r>
              <a:rPr lang="en-US" altLang="en-US" sz="2000" dirty="0"/>
              <a:t>Connect tubing to oxygen source at 10 to 15 L/min.</a:t>
            </a:r>
          </a:p>
          <a:p>
            <a:pPr lvl="2">
              <a:spcBef>
                <a:spcPts val="900"/>
              </a:spcBef>
            </a:pPr>
            <a:r>
              <a:rPr lang="en-US" altLang="en-US" sz="2000" dirty="0"/>
              <a:t>Adjust oxygen flow as needed.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2"/>
          <p:cNvSpPr>
            <a:spLocks noGrp="1" noChangeArrowheads="1"/>
          </p:cNvSpPr>
          <p:nvPr>
            <p:ph type="title"/>
          </p:nvPr>
        </p:nvSpPr>
        <p:spPr/>
        <p:txBody>
          <a:bodyPr/>
          <a:lstStyle/>
          <a:p>
            <a:pPr>
              <a:lnSpc>
                <a:spcPct val="85000"/>
              </a:lnSpc>
              <a:defRPr/>
            </a:pPr>
            <a:r>
              <a:rPr lang="en-US" dirty="0">
                <a:cs typeface="+mj-cs"/>
              </a:rPr>
              <a:t>Oxygen Delivery Devices </a:t>
            </a:r>
            <a:r>
              <a:rPr lang="en-US" sz="2000" b="0" dirty="0">
                <a:cs typeface="+mj-cs"/>
              </a:rPr>
              <a:t>(7 of 9)</a:t>
            </a:r>
          </a:p>
        </p:txBody>
      </p:sp>
      <p:sp>
        <p:nvSpPr>
          <p:cNvPr id="14131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Bag-mask device</a:t>
            </a:r>
          </a:p>
          <a:p>
            <a:pPr lvl="1">
              <a:spcBef>
                <a:spcPct val="20000"/>
              </a:spcBef>
            </a:pPr>
            <a:r>
              <a:rPr lang="en-US" altLang="en-US" dirty="0"/>
              <a:t>Indicated in patients with too fast or too slow respirations, who are unresponsive, or who do not respond to painful stimuli</a:t>
            </a:r>
          </a:p>
          <a:p>
            <a:pPr lvl="1">
              <a:spcBef>
                <a:spcPct val="20000"/>
              </a:spcBef>
            </a:pPr>
            <a:r>
              <a:rPr lang="en-US" altLang="en-US" dirty="0"/>
              <a:t>Assisting ventilations with bag-mask device</a:t>
            </a:r>
          </a:p>
          <a:p>
            <a:pPr lvl="2">
              <a:spcBef>
                <a:spcPts val="840"/>
              </a:spcBef>
            </a:pPr>
            <a:r>
              <a:rPr lang="en-US" altLang="en-US" sz="2000" dirty="0"/>
              <a:t>Select appropriately sized equipment.</a:t>
            </a:r>
          </a:p>
          <a:p>
            <a:pPr lvl="2">
              <a:spcBef>
                <a:spcPts val="840"/>
              </a:spcBef>
            </a:pPr>
            <a:r>
              <a:rPr lang="en-US" altLang="en-US" sz="2000" dirty="0"/>
              <a:t>Maintain a good seal with the mask on the face.</a:t>
            </a:r>
          </a:p>
          <a:p>
            <a:pPr lvl="2">
              <a:spcBef>
                <a:spcPts val="840"/>
              </a:spcBef>
            </a:pPr>
            <a:r>
              <a:rPr lang="en-US" altLang="en-US" sz="2000" dirty="0"/>
              <a:t>Ventilate at the appropriate rate and volume, using a slow, gentle squeeze.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p:cNvSpPr>
            <a:spLocks noGrp="1" noChangeArrowheads="1"/>
          </p:cNvSpPr>
          <p:nvPr>
            <p:ph type="title"/>
          </p:nvPr>
        </p:nvSpPr>
        <p:spPr/>
        <p:txBody>
          <a:bodyPr/>
          <a:lstStyle/>
          <a:p>
            <a:pPr>
              <a:lnSpc>
                <a:spcPct val="85000"/>
              </a:lnSpc>
              <a:defRPr/>
            </a:pPr>
            <a:r>
              <a:rPr lang="en-US" dirty="0">
                <a:cs typeface="+mj-cs"/>
              </a:rPr>
              <a:t>Oxygen Delivery Devices </a:t>
            </a:r>
            <a:r>
              <a:rPr lang="en-US" sz="2000" b="0" dirty="0">
                <a:cs typeface="+mj-cs"/>
              </a:rPr>
              <a:t>(8 of 9)</a:t>
            </a:r>
          </a:p>
        </p:txBody>
      </p:sp>
      <p:sp>
        <p:nvSpPr>
          <p:cNvPr id="2" name="Rectangle 1"/>
          <p:cNvSpPr/>
          <p:nvPr/>
        </p:nvSpPr>
        <p:spPr>
          <a:xfrm>
            <a:off x="901700" y="4452311"/>
            <a:ext cx="4546600" cy="1200329"/>
          </a:xfrm>
          <a:prstGeom prst="rect">
            <a:avLst/>
          </a:prstGeom>
        </p:spPr>
        <p:txBody>
          <a:bodyPr wrap="square">
            <a:spAutoFit/>
          </a:bodyPr>
          <a:lstStyle/>
          <a:p>
            <a:r>
              <a:rPr lang="en-US" b="1" dirty="0"/>
              <a:t>FIGURE 35-30 </a:t>
            </a:r>
            <a:r>
              <a:rPr lang="en-US" dirty="0"/>
              <a:t>A pediatric </a:t>
            </a:r>
            <a:r>
              <a:rPr lang="en-US" dirty="0" err="1"/>
              <a:t>nonrebreathing</a:t>
            </a:r>
            <a:r>
              <a:rPr lang="en-US" dirty="0"/>
              <a:t> mask delivers up to 95% oxygen and allows the patient to exhale carbon dioxide without rebreathing it.</a:t>
            </a:r>
          </a:p>
        </p:txBody>
      </p:sp>
      <p:sp>
        <p:nvSpPr>
          <p:cNvPr id="3" name="Rectangle 2"/>
          <p:cNvSpPr/>
          <p:nvPr/>
        </p:nvSpPr>
        <p:spPr>
          <a:xfrm>
            <a:off x="901700" y="5633590"/>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
        <p:nvSpPr>
          <p:cNvPr id="4" name="Rectangle 3"/>
          <p:cNvSpPr/>
          <p:nvPr/>
        </p:nvSpPr>
        <p:spPr>
          <a:xfrm>
            <a:off x="6826250" y="4490411"/>
            <a:ext cx="4533900" cy="1200329"/>
          </a:xfrm>
          <a:prstGeom prst="rect">
            <a:avLst/>
          </a:prstGeom>
        </p:spPr>
        <p:txBody>
          <a:bodyPr wrap="square">
            <a:spAutoFit/>
          </a:bodyPr>
          <a:lstStyle/>
          <a:p>
            <a:r>
              <a:rPr lang="en-US" b="1" dirty="0"/>
              <a:t>FIGURE 35-31 </a:t>
            </a:r>
            <a:r>
              <a:rPr lang="en-US" dirty="0"/>
              <a:t>Proper mask size for bag-mask ventilation is critical. The mask should extend from the bridge of the nose to the cleft of the chin, avoiding compression of the eyes.</a:t>
            </a:r>
          </a:p>
        </p:txBody>
      </p:sp>
      <p:sp>
        <p:nvSpPr>
          <p:cNvPr id="6" name="Rectangle 5"/>
          <p:cNvSpPr/>
          <p:nvPr/>
        </p:nvSpPr>
        <p:spPr>
          <a:xfrm>
            <a:off x="6826249" y="5664308"/>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pic>
        <p:nvPicPr>
          <p:cNvPr id="7170" name="Picture 2" descr="A photo shows a paramedic using a nonrebreathing mask on a little boy.&#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1460500"/>
            <a:ext cx="4668772" cy="287767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A photo shows a paramedic using a bag-mask ventilation on a little child.&#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7200" y="1512823"/>
            <a:ext cx="4572000" cy="2939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Title 1"/>
          <p:cNvSpPr>
            <a:spLocks noGrp="1"/>
          </p:cNvSpPr>
          <p:nvPr>
            <p:ph type="title"/>
          </p:nvPr>
        </p:nvSpPr>
        <p:spPr/>
        <p:txBody>
          <a:bodyPr/>
          <a:lstStyle/>
          <a:p>
            <a:pPr>
              <a:lnSpc>
                <a:spcPct val="85000"/>
              </a:lnSpc>
              <a:defRPr/>
            </a:pPr>
            <a:r>
              <a:rPr lang="en-US" dirty="0">
                <a:cs typeface="+mj-cs"/>
              </a:rPr>
              <a:t>Oxygen Delivery Devices </a:t>
            </a:r>
            <a:r>
              <a:rPr lang="en-US" sz="2000" b="0" dirty="0">
                <a:cs typeface="+mj-cs"/>
              </a:rPr>
              <a:t>(9 of 9)</a:t>
            </a:r>
          </a:p>
        </p:txBody>
      </p:sp>
      <p:sp>
        <p:nvSpPr>
          <p:cNvPr id="14336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Two-person bag-mask ventilation</a:t>
            </a:r>
          </a:p>
          <a:p>
            <a:pPr lvl="1">
              <a:spcBef>
                <a:spcPct val="35000"/>
              </a:spcBef>
            </a:pPr>
            <a:r>
              <a:rPr lang="en-US" altLang="en-US" dirty="0"/>
              <a:t>Similar to one-person bag-mask ventilation except one rescuer holds the mask to the face and maintains the head position</a:t>
            </a:r>
          </a:p>
          <a:p>
            <a:pPr lvl="1">
              <a:spcBef>
                <a:spcPct val="35000"/>
              </a:spcBef>
            </a:pPr>
            <a:r>
              <a:rPr lang="en-US" altLang="en-US" dirty="0"/>
              <a:t>Usually more effective in maintaining a tight seal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Title 1"/>
          <p:cNvSpPr>
            <a:spLocks noGrp="1"/>
          </p:cNvSpPr>
          <p:nvPr>
            <p:ph type="title"/>
          </p:nvPr>
        </p:nvSpPr>
        <p:spPr/>
        <p:txBody>
          <a:bodyPr/>
          <a:lstStyle/>
          <a:p>
            <a:pPr>
              <a:lnSpc>
                <a:spcPct val="85000"/>
              </a:lnSpc>
              <a:defRPr/>
            </a:pPr>
            <a:r>
              <a:rPr lang="en-US" dirty="0">
                <a:cs typeface="+mj-cs"/>
              </a:rPr>
              <a:t>Cardiopulmonary Arrest</a:t>
            </a:r>
          </a:p>
        </p:txBody>
      </p:sp>
      <p:sp>
        <p:nvSpPr>
          <p:cNvPr id="144387"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Cardiac arrest in pediatric patients is associated with respiratory failure and arrest.</a:t>
            </a:r>
          </a:p>
          <a:p>
            <a:pPr lvl="1">
              <a:spcBef>
                <a:spcPct val="35000"/>
              </a:spcBef>
            </a:pPr>
            <a:r>
              <a:rPr lang="en-US" altLang="en-US" dirty="0"/>
              <a:t>Children are affected differently by decreasing oxygen concentration.</a:t>
            </a:r>
          </a:p>
          <a:p>
            <a:pPr lvl="2">
              <a:spcBef>
                <a:spcPts val="900"/>
              </a:spcBef>
            </a:pPr>
            <a:r>
              <a:rPr lang="en-US" altLang="en-US" sz="2000" dirty="0"/>
              <a:t>Children become hypoxic and their hearts slow down, becoming more bradycardic.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Title 1"/>
          <p:cNvSpPr>
            <a:spLocks noGrp="1"/>
          </p:cNvSpPr>
          <p:nvPr>
            <p:ph type="title"/>
          </p:nvPr>
        </p:nvSpPr>
        <p:spPr/>
        <p:txBody>
          <a:bodyPr/>
          <a:lstStyle/>
          <a:p>
            <a:pPr>
              <a:lnSpc>
                <a:spcPct val="85000"/>
              </a:lnSpc>
              <a:defRPr/>
            </a:pPr>
            <a:r>
              <a:rPr lang="en-US" dirty="0">
                <a:cs typeface="+mj-cs"/>
              </a:rPr>
              <a:t>Shock </a:t>
            </a:r>
            <a:r>
              <a:rPr lang="en-US" sz="2000" b="0" dirty="0">
                <a:cs typeface="+mj-cs"/>
              </a:rPr>
              <a:t>(1 of 10)</a:t>
            </a:r>
          </a:p>
        </p:txBody>
      </p:sp>
      <p:sp>
        <p:nvSpPr>
          <p:cNvPr id="14541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Develops when the circulatory system is unable to deliver a sufficient amount of blood to the organs</a:t>
            </a:r>
          </a:p>
          <a:p>
            <a:pPr lvl="1">
              <a:spcBef>
                <a:spcPct val="35000"/>
              </a:spcBef>
            </a:pPr>
            <a:r>
              <a:rPr lang="en-US" altLang="en-US" dirty="0"/>
              <a:t>Results in organ failure and eventually cardiopulmonary arrest</a:t>
            </a:r>
          </a:p>
          <a:p>
            <a:pPr lvl="2">
              <a:spcBef>
                <a:spcPts val="900"/>
              </a:spcBef>
            </a:pPr>
            <a:r>
              <a:rPr lang="en-US" altLang="en-US" sz="2000" dirty="0"/>
              <a:t>Compensated shock is the early stage of shock.</a:t>
            </a:r>
          </a:p>
          <a:p>
            <a:pPr lvl="2">
              <a:spcBef>
                <a:spcPts val="900"/>
              </a:spcBef>
            </a:pPr>
            <a:r>
              <a:rPr lang="en-US" altLang="en-US" sz="2000" dirty="0"/>
              <a:t>Decompensated shock is the later stage of shock.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Title 1"/>
          <p:cNvSpPr>
            <a:spLocks noGrp="1"/>
          </p:cNvSpPr>
          <p:nvPr>
            <p:ph type="title"/>
          </p:nvPr>
        </p:nvSpPr>
        <p:spPr/>
        <p:txBody>
          <a:bodyPr/>
          <a:lstStyle/>
          <a:p>
            <a:pPr>
              <a:lnSpc>
                <a:spcPct val="85000"/>
              </a:lnSpc>
              <a:defRPr/>
            </a:pPr>
            <a:r>
              <a:rPr lang="en-US" dirty="0">
                <a:cs typeface="+mj-cs"/>
              </a:rPr>
              <a:t>Introduction </a:t>
            </a:r>
            <a:r>
              <a:rPr lang="en-US" sz="2000" b="0" dirty="0">
                <a:cs typeface="+mj-cs"/>
              </a:rPr>
              <a:t>(2 of 2)</a:t>
            </a:r>
          </a:p>
        </p:txBody>
      </p:sp>
      <p:sp>
        <p:nvSpPr>
          <p:cNvPr id="16387"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Once you learn how to approach children of different ages and what to expect while caring for them, you will find that treating children also offers some very special rewards.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2"/>
          <p:cNvSpPr>
            <a:spLocks noGrp="1" noChangeArrowheads="1"/>
          </p:cNvSpPr>
          <p:nvPr>
            <p:ph type="title"/>
          </p:nvPr>
        </p:nvSpPr>
        <p:spPr/>
        <p:txBody>
          <a:bodyPr/>
          <a:lstStyle/>
          <a:p>
            <a:pPr>
              <a:lnSpc>
                <a:spcPct val="85000"/>
              </a:lnSpc>
              <a:defRPr/>
            </a:pPr>
            <a:r>
              <a:rPr lang="en-US" dirty="0">
                <a:cs typeface="+mj-cs"/>
              </a:rPr>
              <a:t>Shock </a:t>
            </a:r>
            <a:r>
              <a:rPr lang="en-US" sz="2000" b="0" dirty="0">
                <a:cs typeface="+mj-cs"/>
              </a:rPr>
              <a:t>(2 of 10)</a:t>
            </a:r>
          </a:p>
        </p:txBody>
      </p:sp>
      <p:sp>
        <p:nvSpPr>
          <p:cNvPr id="14643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Common causes include:</a:t>
            </a:r>
          </a:p>
          <a:p>
            <a:pPr lvl="1">
              <a:spcBef>
                <a:spcPct val="35000"/>
              </a:spcBef>
            </a:pPr>
            <a:r>
              <a:rPr lang="en-US" altLang="en-US" dirty="0"/>
              <a:t>Trauma injury with blood loss</a:t>
            </a:r>
          </a:p>
          <a:p>
            <a:pPr lvl="1">
              <a:spcBef>
                <a:spcPct val="35000"/>
              </a:spcBef>
            </a:pPr>
            <a:r>
              <a:rPr lang="en-US" altLang="en-US" dirty="0"/>
              <a:t>Dehydration from diarrhea or vomiting</a:t>
            </a:r>
          </a:p>
          <a:p>
            <a:pPr lvl="1">
              <a:spcBef>
                <a:spcPct val="35000"/>
              </a:spcBef>
            </a:pPr>
            <a:r>
              <a:rPr lang="en-US" altLang="en-US" dirty="0"/>
              <a:t>Severe infection</a:t>
            </a:r>
          </a:p>
          <a:p>
            <a:pPr lvl="1">
              <a:spcBef>
                <a:spcPct val="35000"/>
              </a:spcBef>
            </a:pPr>
            <a:r>
              <a:rPr lang="en-US" altLang="en-US" dirty="0"/>
              <a:t>Neurologic injury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p:txBody>
          <a:bodyPr/>
          <a:lstStyle/>
          <a:p>
            <a:pPr>
              <a:lnSpc>
                <a:spcPct val="85000"/>
              </a:lnSpc>
              <a:defRPr/>
            </a:pPr>
            <a:r>
              <a:rPr lang="en-US" dirty="0">
                <a:cs typeface="+mj-cs"/>
              </a:rPr>
              <a:t>Shock </a:t>
            </a:r>
            <a:r>
              <a:rPr lang="en-US" sz="2000" b="0" dirty="0">
                <a:cs typeface="+mj-cs"/>
              </a:rPr>
              <a:t>(3 of 10)</a:t>
            </a:r>
          </a:p>
        </p:txBody>
      </p:sp>
      <p:sp>
        <p:nvSpPr>
          <p:cNvPr id="147459" name="Rectangle 3"/>
          <p:cNvSpPr>
            <a:spLocks noGrp="1" noChangeArrowheads="1"/>
          </p:cNvSpPr>
          <p:nvPr>
            <p:ph type="body" idx="1"/>
          </p:nvPr>
        </p:nvSpPr>
        <p:spPr>
          <a:xfrm>
            <a:off x="914400" y="1485900"/>
            <a:ext cx="10668000" cy="49530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Common causes include: (</a:t>
            </a:r>
            <a:r>
              <a:rPr lang="en-US" altLang="en-US" dirty="0" err="1"/>
              <a:t>cont</a:t>
            </a:r>
            <a:r>
              <a:rPr lang="ja-JP" altLang="en-US" dirty="0"/>
              <a:t>’</a:t>
            </a:r>
            <a:r>
              <a:rPr lang="en-US" altLang="ja-JP" dirty="0"/>
              <a:t>d)</a:t>
            </a:r>
          </a:p>
          <a:p>
            <a:pPr lvl="1">
              <a:spcBef>
                <a:spcPct val="35000"/>
              </a:spcBef>
            </a:pPr>
            <a:r>
              <a:rPr lang="en-US" altLang="en-US" dirty="0"/>
              <a:t>Severe allergic reaction/anaphylaxis to an allergen </a:t>
            </a:r>
          </a:p>
          <a:p>
            <a:pPr lvl="1">
              <a:spcBef>
                <a:spcPct val="35000"/>
              </a:spcBef>
            </a:pPr>
            <a:r>
              <a:rPr lang="en-US" altLang="en-US" dirty="0"/>
              <a:t>Diseases of the heart</a:t>
            </a:r>
          </a:p>
          <a:p>
            <a:pPr lvl="1">
              <a:spcBef>
                <a:spcPct val="35000"/>
              </a:spcBef>
            </a:pPr>
            <a:r>
              <a:rPr lang="en-US" altLang="en-US" dirty="0"/>
              <a:t>Tension pneumothorax</a:t>
            </a:r>
          </a:p>
          <a:p>
            <a:pPr lvl="1">
              <a:spcBef>
                <a:spcPct val="35000"/>
              </a:spcBef>
            </a:pPr>
            <a:r>
              <a:rPr lang="en-US" altLang="en-US" dirty="0"/>
              <a:t>Blood or fluid around the heart </a:t>
            </a:r>
          </a:p>
          <a:p>
            <a:pPr lvl="2">
              <a:spcBef>
                <a:spcPct val="35000"/>
              </a:spcBef>
            </a:pPr>
            <a:r>
              <a:rPr lang="en-US" altLang="en-US" sz="2000" dirty="0"/>
              <a:t>Cardiac</a:t>
            </a:r>
            <a:r>
              <a:rPr lang="en-US" altLang="en-US" sz="2000" dirty="0">
                <a:solidFill>
                  <a:srgbClr val="FF0000"/>
                </a:solidFill>
              </a:rPr>
              <a:t> </a:t>
            </a:r>
            <a:r>
              <a:rPr lang="en-US" altLang="en-US" sz="2000" dirty="0"/>
              <a:t>tamponade </a:t>
            </a:r>
          </a:p>
          <a:p>
            <a:pPr lvl="2">
              <a:spcBef>
                <a:spcPct val="35000"/>
              </a:spcBef>
            </a:pPr>
            <a:r>
              <a:rPr lang="en-US" altLang="en-US" sz="2000" dirty="0"/>
              <a:t>Pericarditis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Rectangle 2"/>
          <p:cNvSpPr>
            <a:spLocks noGrp="1" noChangeArrowheads="1"/>
          </p:cNvSpPr>
          <p:nvPr>
            <p:ph type="title"/>
          </p:nvPr>
        </p:nvSpPr>
        <p:spPr/>
        <p:txBody>
          <a:bodyPr/>
          <a:lstStyle/>
          <a:p>
            <a:pPr>
              <a:lnSpc>
                <a:spcPct val="85000"/>
              </a:lnSpc>
              <a:defRPr/>
            </a:pPr>
            <a:r>
              <a:rPr lang="en-US" dirty="0">
                <a:cs typeface="+mj-cs"/>
              </a:rPr>
              <a:t>Shock </a:t>
            </a:r>
            <a:r>
              <a:rPr lang="en-US" sz="2000" b="0" dirty="0">
                <a:cs typeface="+mj-cs"/>
              </a:rPr>
              <a:t>(4 of 10)</a:t>
            </a:r>
          </a:p>
        </p:txBody>
      </p:sp>
      <p:sp>
        <p:nvSpPr>
          <p:cNvPr id="14848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Pediatric patients respond differently than adults to fluid loss.</a:t>
            </a:r>
          </a:p>
          <a:p>
            <a:pPr lvl="1">
              <a:spcBef>
                <a:spcPct val="35000"/>
              </a:spcBef>
            </a:pPr>
            <a:r>
              <a:rPr lang="en-US" altLang="en-US" dirty="0"/>
              <a:t>May respond by increasing heart rate, increasing respirations, and showing signs of pale or blue skin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Grp="1" noChangeArrowheads="1"/>
          </p:cNvSpPr>
          <p:nvPr>
            <p:ph type="title"/>
          </p:nvPr>
        </p:nvSpPr>
        <p:spPr/>
        <p:txBody>
          <a:bodyPr/>
          <a:lstStyle/>
          <a:p>
            <a:pPr>
              <a:lnSpc>
                <a:spcPct val="85000"/>
              </a:lnSpc>
              <a:defRPr/>
            </a:pPr>
            <a:r>
              <a:rPr lang="en-US" dirty="0">
                <a:cs typeface="+mj-cs"/>
              </a:rPr>
              <a:t>Shock </a:t>
            </a:r>
            <a:r>
              <a:rPr lang="en-US" sz="2000" b="0" dirty="0">
                <a:cs typeface="+mj-cs"/>
              </a:rPr>
              <a:t>(5 of 10)</a:t>
            </a:r>
          </a:p>
        </p:txBody>
      </p:sp>
      <p:sp>
        <p:nvSpPr>
          <p:cNvPr id="149507" name="Rectangle 3"/>
          <p:cNvSpPr>
            <a:spLocks noGrp="1" noChangeArrowheads="1"/>
          </p:cNvSpPr>
          <p:nvPr>
            <p:ph type="body" idx="1"/>
          </p:nvPr>
        </p:nvSpPr>
        <p:spPr>
          <a:xfrm>
            <a:off x="914400" y="1485900"/>
            <a:ext cx="10363200" cy="50292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ts val="840"/>
              </a:spcBef>
            </a:pPr>
            <a:r>
              <a:rPr lang="en-US" altLang="en-US" dirty="0"/>
              <a:t>Signs of shock in children</a:t>
            </a:r>
          </a:p>
          <a:p>
            <a:pPr lvl="1">
              <a:spcBef>
                <a:spcPts val="840"/>
              </a:spcBef>
            </a:pPr>
            <a:r>
              <a:rPr lang="en-US" altLang="en-US" dirty="0"/>
              <a:t>Tachycardia</a:t>
            </a:r>
          </a:p>
          <a:p>
            <a:pPr lvl="1">
              <a:spcBef>
                <a:spcPts val="840"/>
              </a:spcBef>
            </a:pPr>
            <a:r>
              <a:rPr lang="en-US" altLang="en-US" dirty="0"/>
              <a:t>Poor capillary refill time (&gt; 2 seconds)</a:t>
            </a:r>
          </a:p>
          <a:p>
            <a:pPr lvl="1">
              <a:spcBef>
                <a:spcPts val="840"/>
              </a:spcBef>
            </a:pPr>
            <a:r>
              <a:rPr lang="en-US" altLang="en-US" dirty="0"/>
              <a:t>Mental status changes</a:t>
            </a:r>
          </a:p>
          <a:p>
            <a:pPr>
              <a:spcBef>
                <a:spcPts val="840"/>
              </a:spcBef>
            </a:pPr>
            <a:r>
              <a:rPr lang="en-US" altLang="en-US" dirty="0"/>
              <a:t>Treat shock by assessing XABCs.</a:t>
            </a:r>
          </a:p>
          <a:p>
            <a:pPr lvl="1">
              <a:spcBef>
                <a:spcPts val="840"/>
              </a:spcBef>
            </a:pPr>
            <a:r>
              <a:rPr lang="en-US" altLang="en-US" dirty="0"/>
              <a:t>The order becomes CAB if there is obvious life-threatening external hemorrhage or if cardiac arrest is suspected.</a:t>
            </a:r>
          </a:p>
          <a:p>
            <a:pPr lvl="1">
              <a:spcBef>
                <a:spcPts val="840"/>
              </a:spcBef>
            </a:pPr>
            <a:r>
              <a:rPr lang="en-US" altLang="en-US" dirty="0"/>
              <a:t>Blood pressure does not fall until shock is severe.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ChangeArrowheads="1"/>
          </p:cNvSpPr>
          <p:nvPr>
            <p:ph type="title"/>
          </p:nvPr>
        </p:nvSpPr>
        <p:spPr/>
        <p:txBody>
          <a:bodyPr/>
          <a:lstStyle/>
          <a:p>
            <a:pPr>
              <a:lnSpc>
                <a:spcPct val="85000"/>
              </a:lnSpc>
              <a:defRPr/>
            </a:pPr>
            <a:r>
              <a:rPr lang="en-US" dirty="0">
                <a:cs typeface="+mj-cs"/>
              </a:rPr>
              <a:t>Shock </a:t>
            </a:r>
            <a:r>
              <a:rPr lang="en-US" sz="2000" b="0" dirty="0">
                <a:cs typeface="+mj-cs"/>
              </a:rPr>
              <a:t>(6 of 10)</a:t>
            </a:r>
          </a:p>
        </p:txBody>
      </p:sp>
      <p:sp>
        <p:nvSpPr>
          <p:cNvPr id="15155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Treatment </a:t>
            </a:r>
          </a:p>
          <a:p>
            <a:pPr lvl="1">
              <a:spcBef>
                <a:spcPts val="840"/>
              </a:spcBef>
            </a:pPr>
            <a:r>
              <a:rPr lang="en-US" altLang="en-US" dirty="0"/>
              <a:t>Limit your management to simple interventions.</a:t>
            </a:r>
          </a:p>
          <a:p>
            <a:pPr lvl="1">
              <a:spcBef>
                <a:spcPts val="840"/>
              </a:spcBef>
            </a:pPr>
            <a:r>
              <a:rPr lang="en-US" altLang="en-US" dirty="0"/>
              <a:t>Do not waste time performing field procedures.</a:t>
            </a:r>
          </a:p>
          <a:p>
            <a:pPr lvl="1">
              <a:spcBef>
                <a:spcPts val="840"/>
              </a:spcBef>
            </a:pPr>
            <a:r>
              <a:rPr lang="en-US" altLang="en-US" dirty="0"/>
              <a:t>Ensure airway is open; prepare for artificial ventilation.</a:t>
            </a:r>
          </a:p>
          <a:p>
            <a:pPr lvl="1">
              <a:spcBef>
                <a:spcPts val="840"/>
              </a:spcBef>
            </a:pPr>
            <a:r>
              <a:rPr lang="en-US" altLang="en-US" dirty="0"/>
              <a:t>Control bleeding.</a:t>
            </a:r>
          </a:p>
          <a:p>
            <a:pPr lvl="1">
              <a:buFontTx/>
              <a:buNone/>
            </a:pPr>
            <a:endParaRPr lang="en-US" altLang="en-US"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p:txBody>
          <a:bodyPr/>
          <a:lstStyle/>
          <a:p>
            <a:pPr>
              <a:lnSpc>
                <a:spcPct val="85000"/>
              </a:lnSpc>
              <a:defRPr/>
            </a:pPr>
            <a:r>
              <a:rPr lang="en-US" dirty="0">
                <a:cs typeface="+mj-cs"/>
              </a:rPr>
              <a:t>Shock </a:t>
            </a:r>
            <a:r>
              <a:rPr lang="en-US" sz="2000" b="0" dirty="0">
                <a:cs typeface="+mj-cs"/>
              </a:rPr>
              <a:t>(7 of 10)</a:t>
            </a:r>
          </a:p>
        </p:txBody>
      </p:sp>
      <p:sp>
        <p:nvSpPr>
          <p:cNvPr id="15257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Treatment (cont</a:t>
            </a:r>
            <a:r>
              <a:rPr lang="ja-JP" altLang="en-US" dirty="0"/>
              <a:t>’</a:t>
            </a:r>
            <a:r>
              <a:rPr lang="en-US" altLang="ja-JP" dirty="0"/>
              <a:t>d)</a:t>
            </a:r>
          </a:p>
          <a:p>
            <a:pPr lvl="1">
              <a:spcBef>
                <a:spcPct val="35000"/>
              </a:spcBef>
            </a:pPr>
            <a:r>
              <a:rPr lang="en-US" altLang="en-US" dirty="0"/>
              <a:t>Give supplemental oxygen by mask or blow-by. </a:t>
            </a:r>
          </a:p>
          <a:p>
            <a:pPr lvl="1">
              <a:spcBef>
                <a:spcPct val="35000"/>
              </a:spcBef>
            </a:pPr>
            <a:r>
              <a:rPr lang="en-US" altLang="en-US" dirty="0"/>
              <a:t>Continue to monitor airway and breathing.</a:t>
            </a:r>
          </a:p>
          <a:p>
            <a:pPr lvl="1">
              <a:spcBef>
                <a:spcPct val="35000"/>
              </a:spcBef>
            </a:pPr>
            <a:r>
              <a:rPr lang="en-US" altLang="en-US" dirty="0"/>
              <a:t>Position the patient in a position of comfort.</a:t>
            </a:r>
          </a:p>
          <a:p>
            <a:pPr lvl="1">
              <a:spcBef>
                <a:spcPct val="35000"/>
              </a:spcBef>
            </a:pPr>
            <a:r>
              <a:rPr lang="en-US" altLang="en-US" dirty="0"/>
              <a:t>Keep warm with blankets and heat.</a:t>
            </a:r>
          </a:p>
          <a:p>
            <a:pPr lvl="1">
              <a:spcBef>
                <a:spcPct val="35000"/>
              </a:spcBef>
            </a:pPr>
            <a:r>
              <a:rPr lang="en-US" altLang="en-US" dirty="0"/>
              <a:t>Provide immediate transport.</a:t>
            </a:r>
          </a:p>
          <a:p>
            <a:pPr lvl="1">
              <a:spcBef>
                <a:spcPct val="35000"/>
              </a:spcBef>
            </a:pPr>
            <a:r>
              <a:rPr lang="en-US" altLang="en-US" dirty="0"/>
              <a:t>Contact ALS backup as needed.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Rectangle 2"/>
          <p:cNvSpPr>
            <a:spLocks noGrp="1" noChangeArrowheads="1"/>
          </p:cNvSpPr>
          <p:nvPr>
            <p:ph type="title"/>
          </p:nvPr>
        </p:nvSpPr>
        <p:spPr/>
        <p:txBody>
          <a:bodyPr/>
          <a:lstStyle/>
          <a:p>
            <a:pPr>
              <a:lnSpc>
                <a:spcPct val="85000"/>
              </a:lnSpc>
              <a:defRPr/>
            </a:pPr>
            <a:r>
              <a:rPr lang="en-US" dirty="0">
                <a:cs typeface="+mj-cs"/>
              </a:rPr>
              <a:t>Shock </a:t>
            </a:r>
            <a:r>
              <a:rPr lang="en-US" sz="2000" b="0" dirty="0">
                <a:cs typeface="+mj-cs"/>
              </a:rPr>
              <a:t>(8 of 10)</a:t>
            </a:r>
          </a:p>
        </p:txBody>
      </p:sp>
      <p:sp>
        <p:nvSpPr>
          <p:cNvPr id="15360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Anaphylaxis</a:t>
            </a:r>
          </a:p>
          <a:p>
            <a:pPr lvl="1">
              <a:spcBef>
                <a:spcPts val="840"/>
              </a:spcBef>
            </a:pPr>
            <a:r>
              <a:rPr lang="en-US" altLang="en-US" dirty="0"/>
              <a:t>A life-threatening allergic reaction that involves generalized, multisystem response</a:t>
            </a:r>
          </a:p>
          <a:p>
            <a:pPr lvl="2">
              <a:spcBef>
                <a:spcPts val="840"/>
              </a:spcBef>
            </a:pPr>
            <a:r>
              <a:rPr lang="en-US" altLang="en-US" sz="2000" dirty="0"/>
              <a:t>Characterized by airway swelling and dilation of blood vessels</a:t>
            </a:r>
          </a:p>
          <a:p>
            <a:pPr lvl="2">
              <a:spcBef>
                <a:spcPts val="840"/>
              </a:spcBef>
            </a:pPr>
            <a:r>
              <a:rPr lang="en-US" altLang="en-US" sz="2000" dirty="0"/>
              <a:t>Common causes are insect sting, medications, or food allergy.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Grp="1" noChangeArrowheads="1"/>
          </p:cNvSpPr>
          <p:nvPr>
            <p:ph type="title"/>
          </p:nvPr>
        </p:nvSpPr>
        <p:spPr/>
        <p:txBody>
          <a:bodyPr/>
          <a:lstStyle/>
          <a:p>
            <a:pPr>
              <a:lnSpc>
                <a:spcPct val="85000"/>
              </a:lnSpc>
              <a:defRPr/>
            </a:pPr>
            <a:r>
              <a:rPr lang="en-US" dirty="0">
                <a:cs typeface="+mj-cs"/>
              </a:rPr>
              <a:t>Shock </a:t>
            </a:r>
            <a:r>
              <a:rPr lang="en-US" sz="2000" b="0" dirty="0">
                <a:cs typeface="+mj-cs"/>
              </a:rPr>
              <a:t>(9 of 10)</a:t>
            </a:r>
          </a:p>
        </p:txBody>
      </p:sp>
      <p:sp>
        <p:nvSpPr>
          <p:cNvPr id="15462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Anaphylaxis (cont</a:t>
            </a:r>
            <a:r>
              <a:rPr lang="ja-JP" altLang="en-US" dirty="0"/>
              <a:t>’</a:t>
            </a:r>
            <a:r>
              <a:rPr lang="en-US" altLang="ja-JP" dirty="0"/>
              <a:t>d)</a:t>
            </a:r>
          </a:p>
          <a:p>
            <a:pPr lvl="1">
              <a:spcBef>
                <a:spcPct val="35000"/>
              </a:spcBef>
            </a:pPr>
            <a:r>
              <a:rPr lang="en-US" altLang="en-US" dirty="0"/>
              <a:t>Signs and symptoms</a:t>
            </a:r>
          </a:p>
          <a:p>
            <a:pPr lvl="2">
              <a:spcBef>
                <a:spcPts val="900"/>
              </a:spcBef>
            </a:pPr>
            <a:r>
              <a:rPr lang="en-US" altLang="en-US" sz="2000" dirty="0"/>
              <a:t>Hypoperfusion</a:t>
            </a:r>
          </a:p>
          <a:p>
            <a:pPr lvl="2">
              <a:spcBef>
                <a:spcPts val="900"/>
              </a:spcBef>
            </a:pPr>
            <a:r>
              <a:rPr lang="en-US" altLang="en-US" sz="2000" dirty="0"/>
              <a:t>Stridor and/or wheezing</a:t>
            </a:r>
          </a:p>
          <a:p>
            <a:pPr lvl="2">
              <a:spcBef>
                <a:spcPts val="900"/>
              </a:spcBef>
            </a:pPr>
            <a:r>
              <a:rPr lang="en-US" altLang="en-US" sz="2000" dirty="0"/>
              <a:t>Increased work of breathing</a:t>
            </a:r>
          </a:p>
          <a:p>
            <a:pPr lvl="2">
              <a:spcBef>
                <a:spcPts val="900"/>
              </a:spcBef>
            </a:pPr>
            <a:r>
              <a:rPr lang="en-US" altLang="en-US" sz="2000" dirty="0"/>
              <a:t>Restlessness, agitation, and sometimes a sense of impending doom</a:t>
            </a:r>
          </a:p>
          <a:p>
            <a:pPr lvl="2">
              <a:spcBef>
                <a:spcPts val="900"/>
              </a:spcBef>
            </a:pPr>
            <a:r>
              <a:rPr lang="en-US" altLang="en-US" sz="2000" dirty="0"/>
              <a:t>Hives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title"/>
          </p:nvPr>
        </p:nvSpPr>
        <p:spPr/>
        <p:txBody>
          <a:bodyPr/>
          <a:lstStyle/>
          <a:p>
            <a:pPr>
              <a:lnSpc>
                <a:spcPct val="85000"/>
              </a:lnSpc>
              <a:defRPr/>
            </a:pPr>
            <a:r>
              <a:rPr lang="en-US" dirty="0">
                <a:cs typeface="+mj-cs"/>
              </a:rPr>
              <a:t>Shock </a:t>
            </a:r>
            <a:r>
              <a:rPr lang="en-US" sz="2000" b="0" dirty="0">
                <a:cs typeface="+mj-cs"/>
              </a:rPr>
              <a:t>(10 of 10)</a:t>
            </a:r>
          </a:p>
        </p:txBody>
      </p:sp>
      <p:sp>
        <p:nvSpPr>
          <p:cNvPr id="15565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Anaphylaxis (cont</a:t>
            </a:r>
            <a:r>
              <a:rPr lang="ja-JP" altLang="en-US" dirty="0"/>
              <a:t>’</a:t>
            </a:r>
            <a:r>
              <a:rPr lang="en-US" altLang="ja-JP" dirty="0"/>
              <a:t>d)</a:t>
            </a:r>
          </a:p>
          <a:p>
            <a:pPr lvl="1">
              <a:spcBef>
                <a:spcPct val="35000"/>
              </a:spcBef>
            </a:pPr>
            <a:r>
              <a:rPr lang="en-US" altLang="en-US" dirty="0"/>
              <a:t>Treatment</a:t>
            </a:r>
          </a:p>
          <a:p>
            <a:pPr lvl="2">
              <a:spcBef>
                <a:spcPts val="900"/>
              </a:spcBef>
            </a:pPr>
            <a:r>
              <a:rPr lang="en-US" altLang="en-US" sz="2000" dirty="0"/>
              <a:t>Maintain airway and administer oxygen.</a:t>
            </a:r>
          </a:p>
          <a:p>
            <a:pPr lvl="2">
              <a:spcBef>
                <a:spcPts val="900"/>
              </a:spcBef>
            </a:pPr>
            <a:r>
              <a:rPr lang="en-US" altLang="en-US" sz="2000" dirty="0"/>
              <a:t>Allow caregiver to assist in positioning the patient, oxygen delivery, and maintaining calm.</a:t>
            </a:r>
          </a:p>
          <a:p>
            <a:pPr lvl="2">
              <a:spcBef>
                <a:spcPts val="900"/>
              </a:spcBef>
            </a:pPr>
            <a:r>
              <a:rPr lang="en-US" altLang="en-US" sz="2000" dirty="0"/>
              <a:t>Assist with epinephrine auto-injector based on protocol.</a:t>
            </a:r>
          </a:p>
          <a:p>
            <a:pPr lvl="2">
              <a:spcBef>
                <a:spcPts val="900"/>
              </a:spcBef>
            </a:pPr>
            <a:r>
              <a:rPr lang="en-US" altLang="en-US" sz="2000" dirty="0"/>
              <a:t>Provide rapid transport.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Title 1"/>
          <p:cNvSpPr>
            <a:spLocks noGrp="1"/>
          </p:cNvSpPr>
          <p:nvPr>
            <p:ph type="title"/>
          </p:nvPr>
        </p:nvSpPr>
        <p:spPr/>
        <p:txBody>
          <a:bodyPr/>
          <a:lstStyle/>
          <a:p>
            <a:pPr>
              <a:lnSpc>
                <a:spcPct val="85000"/>
              </a:lnSpc>
              <a:defRPr/>
            </a:pPr>
            <a:r>
              <a:rPr lang="en-US" dirty="0">
                <a:cs typeface="+mj-cs"/>
              </a:rPr>
              <a:t>Bleeding Disorders</a:t>
            </a:r>
          </a:p>
        </p:txBody>
      </p:sp>
      <p:sp>
        <p:nvSpPr>
          <p:cNvPr id="156675"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Hemophilia is a congenital condition in which patients lack normal clotting factors.</a:t>
            </a:r>
          </a:p>
          <a:p>
            <a:pPr lvl="1">
              <a:spcBef>
                <a:spcPct val="35000"/>
              </a:spcBef>
            </a:pPr>
            <a:r>
              <a:rPr lang="en-US" altLang="en-US" dirty="0"/>
              <a:t>Most forms are hereditary and severe.</a:t>
            </a:r>
          </a:p>
          <a:p>
            <a:pPr lvl="1">
              <a:spcBef>
                <a:spcPct val="35000"/>
              </a:spcBef>
            </a:pPr>
            <a:r>
              <a:rPr lang="en-US" altLang="en-US" dirty="0"/>
              <a:t>Predominantly found in male population</a:t>
            </a:r>
          </a:p>
          <a:p>
            <a:pPr lvl="1">
              <a:spcBef>
                <a:spcPct val="35000"/>
              </a:spcBef>
            </a:pPr>
            <a:r>
              <a:rPr lang="en-US" altLang="en-US" dirty="0"/>
              <a:t>Bleeding may occur spontaneously.</a:t>
            </a:r>
          </a:p>
          <a:p>
            <a:pPr lvl="1">
              <a:spcBef>
                <a:spcPct val="35000"/>
              </a:spcBef>
            </a:pPr>
            <a:r>
              <a:rPr lang="en-US" altLang="en-US" dirty="0"/>
              <a:t>All injuries become serious because blood does not clot.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Title 1"/>
          <p:cNvSpPr>
            <a:spLocks noGrp="1"/>
          </p:cNvSpPr>
          <p:nvPr>
            <p:ph type="title"/>
          </p:nvPr>
        </p:nvSpPr>
        <p:spPr/>
        <p:txBody>
          <a:bodyPr/>
          <a:lstStyle/>
          <a:p>
            <a:pPr>
              <a:lnSpc>
                <a:spcPct val="85000"/>
              </a:lnSpc>
              <a:defRPr/>
            </a:pPr>
            <a:r>
              <a:rPr lang="en-US" dirty="0">
                <a:cs typeface="+mj-cs"/>
              </a:rPr>
              <a:t>Communication With the Patient and the Family</a:t>
            </a:r>
          </a:p>
        </p:txBody>
      </p:sp>
      <p:sp>
        <p:nvSpPr>
          <p:cNvPr id="17411" name="Content Placeholder 2"/>
          <p:cNvSpPr>
            <a:spLocks noGrp="1"/>
          </p:cNvSpPr>
          <p:nvPr>
            <p:ph type="body" idx="1"/>
          </p:nvPr>
        </p:nvSpPr>
        <p:spPr>
          <a:xfrm>
            <a:off x="925830" y="1490870"/>
            <a:ext cx="9958070" cy="4699047"/>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When caring for a pediatric patient, you must care for parents or caregivers as well.</a:t>
            </a:r>
          </a:p>
          <a:p>
            <a:pPr>
              <a:spcBef>
                <a:spcPct val="35000"/>
              </a:spcBef>
            </a:pPr>
            <a:r>
              <a:rPr lang="en-US" altLang="en-US" dirty="0"/>
              <a:t>A calm parent usually results in a calm child.</a:t>
            </a:r>
          </a:p>
          <a:p>
            <a:pPr>
              <a:spcBef>
                <a:spcPct val="35000"/>
              </a:spcBef>
            </a:pPr>
            <a:r>
              <a:rPr lang="en-US" altLang="en-US" dirty="0"/>
              <a:t>Remain calm, efficient, professional, and sensitive.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Title 1"/>
          <p:cNvSpPr>
            <a:spLocks noGrp="1"/>
          </p:cNvSpPr>
          <p:nvPr>
            <p:ph type="title"/>
          </p:nvPr>
        </p:nvSpPr>
        <p:spPr/>
        <p:txBody>
          <a:bodyPr/>
          <a:lstStyle/>
          <a:p>
            <a:pPr>
              <a:lnSpc>
                <a:spcPct val="85000"/>
              </a:lnSpc>
              <a:defRPr/>
            </a:pPr>
            <a:r>
              <a:rPr lang="en-US" dirty="0">
                <a:cs typeface="+mj-cs"/>
              </a:rPr>
              <a:t>Altered Mental Status </a:t>
            </a:r>
            <a:r>
              <a:rPr lang="en-US" sz="2000" b="0" dirty="0">
                <a:cs typeface="+mj-cs"/>
              </a:rPr>
              <a:t>(1 of 2)</a:t>
            </a:r>
          </a:p>
        </p:txBody>
      </p:sp>
      <p:sp>
        <p:nvSpPr>
          <p:cNvPr id="157699" name="Content Placeholder 2"/>
          <p:cNvSpPr>
            <a:spLocks noGrp="1"/>
          </p:cNvSpPr>
          <p:nvPr>
            <p:ph type="body" idx="1"/>
          </p:nvPr>
        </p:nvSpPr>
        <p:spPr>
          <a:xfrm>
            <a:off x="6096000" y="1447800"/>
            <a:ext cx="51816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Abnormal neurologic state</a:t>
            </a:r>
          </a:p>
          <a:p>
            <a:pPr lvl="1">
              <a:spcBef>
                <a:spcPct val="35000"/>
              </a:spcBef>
            </a:pPr>
            <a:r>
              <a:rPr lang="en-US" altLang="en-US" dirty="0"/>
              <a:t>Understanding developmental changes and listening to caregiver</a:t>
            </a:r>
            <a:r>
              <a:rPr lang="ja-JP" altLang="en-US" dirty="0"/>
              <a:t>’</a:t>
            </a:r>
            <a:r>
              <a:rPr lang="en-US" altLang="ja-JP" dirty="0"/>
              <a:t>s opinion are key.</a:t>
            </a:r>
          </a:p>
          <a:p>
            <a:pPr lvl="1">
              <a:spcBef>
                <a:spcPct val="35000"/>
              </a:spcBef>
            </a:pPr>
            <a:r>
              <a:rPr lang="en-US" altLang="en-US" dirty="0"/>
              <a:t>AEIOU-TIPPS reflects major causes of AMS.</a:t>
            </a:r>
          </a:p>
        </p:txBody>
      </p:sp>
      <p:pic>
        <p:nvPicPr>
          <p:cNvPr id="8194" name="Picture 2" descr="The table reads the following. A Alcohol. E Epilepsy, endocrine, electrolytes. I Insulin. O Opiates and other drugs. U Uremia (kidney failure). T Trauma, temperature. I Infection. P Poisoning, psychogenic causes. S Shock, stroke, seizure, syncope, space-occupying lesion, subarachnoid hemorrhage.&#10;" title="A table is titled mnemonic to assess causes of altered mental stat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1460500"/>
            <a:ext cx="4875212" cy="37835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p:txBody>
          <a:bodyPr/>
          <a:lstStyle/>
          <a:p>
            <a:pPr>
              <a:lnSpc>
                <a:spcPct val="85000"/>
              </a:lnSpc>
              <a:defRPr/>
            </a:pPr>
            <a:r>
              <a:rPr lang="en-US" dirty="0">
                <a:cs typeface="+mj-cs"/>
              </a:rPr>
              <a:t>Altered Mental Status </a:t>
            </a:r>
            <a:r>
              <a:rPr lang="en-US" sz="2000" b="0" dirty="0">
                <a:cs typeface="+mj-cs"/>
              </a:rPr>
              <a:t>(2 of 2)</a:t>
            </a:r>
          </a:p>
        </p:txBody>
      </p:sp>
      <p:sp>
        <p:nvSpPr>
          <p:cNvPr id="15872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Signs and symptoms vary from simple confusion to coma.</a:t>
            </a:r>
          </a:p>
          <a:p>
            <a:pPr>
              <a:spcBef>
                <a:spcPct val="35000"/>
              </a:spcBef>
            </a:pPr>
            <a:r>
              <a:rPr lang="en-US" altLang="en-US" dirty="0"/>
              <a:t>Management focuses on ABCs and transport.</a:t>
            </a:r>
          </a:p>
          <a:p>
            <a:pPr marL="457200" lvl="1" indent="0">
              <a:spcBef>
                <a:spcPct val="35000"/>
              </a:spcBef>
              <a:buNone/>
            </a:pPr>
            <a:endParaRPr lang="en-US" altLang="en-US" sz="2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Title 1"/>
          <p:cNvSpPr>
            <a:spLocks noGrp="1"/>
          </p:cNvSpPr>
          <p:nvPr>
            <p:ph type="title"/>
          </p:nvPr>
        </p:nvSpPr>
        <p:spPr/>
        <p:txBody>
          <a:bodyPr/>
          <a:lstStyle/>
          <a:p>
            <a:pPr>
              <a:lnSpc>
                <a:spcPct val="85000"/>
              </a:lnSpc>
              <a:defRPr/>
            </a:pPr>
            <a:r>
              <a:rPr lang="en-US" dirty="0">
                <a:cs typeface="+mj-cs"/>
              </a:rPr>
              <a:t>Seizures </a:t>
            </a:r>
            <a:r>
              <a:rPr lang="en-US" sz="2000" b="0" dirty="0">
                <a:cs typeface="+mj-cs"/>
              </a:rPr>
              <a:t>(1 of 6)</a:t>
            </a:r>
          </a:p>
        </p:txBody>
      </p:sp>
      <p:sp>
        <p:nvSpPr>
          <p:cNvPr id="159747"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Result of disorganized electrical activity in the brain</a:t>
            </a:r>
          </a:p>
          <a:p>
            <a:pPr lvl="1">
              <a:spcBef>
                <a:spcPct val="35000"/>
              </a:spcBef>
            </a:pPr>
            <a:r>
              <a:rPr lang="en-US" altLang="en-US" dirty="0"/>
              <a:t>Manifests in a variety of ways</a:t>
            </a:r>
          </a:p>
          <a:p>
            <a:pPr lvl="1">
              <a:spcBef>
                <a:spcPct val="35000"/>
              </a:spcBef>
            </a:pPr>
            <a:r>
              <a:rPr lang="en-US" altLang="en-US" dirty="0"/>
              <a:t>Subtle in infants, with an abnormal gaze, sucking, and/or “</a:t>
            </a:r>
            <a:r>
              <a:rPr lang="en-US" altLang="ja-JP" dirty="0"/>
              <a:t>bicycling</a:t>
            </a:r>
            <a:r>
              <a:rPr lang="en-US" altLang="en-US" dirty="0"/>
              <a:t>”</a:t>
            </a:r>
            <a:r>
              <a:rPr lang="en-US" altLang="ja-JP" dirty="0"/>
              <a:t> motions</a:t>
            </a:r>
          </a:p>
          <a:p>
            <a:pPr lvl="1">
              <a:spcBef>
                <a:spcPct val="35000"/>
              </a:spcBef>
            </a:pPr>
            <a:r>
              <a:rPr lang="en-US" altLang="en-US" dirty="0"/>
              <a:t>More obvious in older children with repetitive muscle contractions and unresponsiveness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pPr>
              <a:lnSpc>
                <a:spcPct val="85000"/>
              </a:lnSpc>
              <a:defRPr/>
            </a:pPr>
            <a:r>
              <a:rPr lang="en-US" dirty="0">
                <a:cs typeface="+mj-cs"/>
              </a:rPr>
              <a:t>Seizures </a:t>
            </a:r>
            <a:r>
              <a:rPr lang="en-US" sz="2000" b="0" dirty="0">
                <a:cs typeface="+mj-cs"/>
              </a:rPr>
              <a:t>(2 of 6)</a:t>
            </a:r>
          </a:p>
        </p:txBody>
      </p:sp>
      <p:pic>
        <p:nvPicPr>
          <p:cNvPr id="9218" name="Picture 2" descr="The table reads the following. Child abuse (with head trauma). Electrolyte imbalance. Fever. Hypoglycemia (low blood glucose level). Infection. Ingestion. Lack of oxygen. Medications. Poisoning. Seizure disorder. Recreational drug use. Head trauma. No cause can be found.&#10;" title="A table is titled common causes of seiz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997" y="1362700"/>
            <a:ext cx="5720006" cy="49726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a:spLocks noGrp="1" noChangeArrowheads="1"/>
          </p:cNvSpPr>
          <p:nvPr>
            <p:ph type="title"/>
          </p:nvPr>
        </p:nvSpPr>
        <p:spPr/>
        <p:txBody>
          <a:bodyPr/>
          <a:lstStyle/>
          <a:p>
            <a:pPr>
              <a:lnSpc>
                <a:spcPct val="85000"/>
              </a:lnSpc>
              <a:defRPr/>
            </a:pPr>
            <a:r>
              <a:rPr lang="en-US" dirty="0">
                <a:cs typeface="+mj-cs"/>
              </a:rPr>
              <a:t>Seizures </a:t>
            </a:r>
            <a:r>
              <a:rPr lang="en-US" sz="2000" b="0" dirty="0">
                <a:cs typeface="+mj-cs"/>
              </a:rPr>
              <a:t>(3 of 6)</a:t>
            </a:r>
          </a:p>
        </p:txBody>
      </p:sp>
      <p:sp>
        <p:nvSpPr>
          <p:cNvPr id="16179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Once seizure stops and muscles relax, it is referred to as postical state.</a:t>
            </a:r>
          </a:p>
          <a:p>
            <a:pPr>
              <a:spcBef>
                <a:spcPct val="35000"/>
              </a:spcBef>
            </a:pPr>
            <a:r>
              <a:rPr lang="en-US" altLang="en-US" dirty="0"/>
              <a:t>The longer and more intense the seizures are, the longer it will take for this imbalance to correct itself.</a:t>
            </a:r>
          </a:p>
          <a:p>
            <a:pPr>
              <a:spcBef>
                <a:spcPct val="35000"/>
              </a:spcBef>
            </a:pPr>
            <a:r>
              <a:rPr lang="en-US" altLang="en-US" dirty="0"/>
              <a:t>Postictal state is over once normal level of consciousness is regained.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Grp="1" noChangeArrowheads="1"/>
          </p:cNvSpPr>
          <p:nvPr>
            <p:ph type="title"/>
          </p:nvPr>
        </p:nvSpPr>
        <p:spPr/>
        <p:txBody>
          <a:bodyPr/>
          <a:lstStyle/>
          <a:p>
            <a:pPr>
              <a:lnSpc>
                <a:spcPct val="85000"/>
              </a:lnSpc>
              <a:defRPr/>
            </a:pPr>
            <a:r>
              <a:rPr lang="en-US" dirty="0">
                <a:cs typeface="+mj-cs"/>
              </a:rPr>
              <a:t>Seizures </a:t>
            </a:r>
            <a:r>
              <a:rPr lang="en-US" sz="2000" b="0" dirty="0">
                <a:cs typeface="+mj-cs"/>
              </a:rPr>
              <a:t>(4 of 6)</a:t>
            </a:r>
          </a:p>
        </p:txBody>
      </p:sp>
      <p:sp>
        <p:nvSpPr>
          <p:cNvPr id="16281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Status epilepticus </a:t>
            </a:r>
          </a:p>
          <a:p>
            <a:pPr lvl="1">
              <a:spcBef>
                <a:spcPct val="35000"/>
              </a:spcBef>
            </a:pPr>
            <a:r>
              <a:rPr lang="en-US" altLang="en-US" dirty="0"/>
              <a:t>Seizures that continue every few minutes without regaining consciousness in between or last longer than 30 minutes</a:t>
            </a:r>
          </a:p>
          <a:p>
            <a:pPr>
              <a:spcBef>
                <a:spcPct val="35000"/>
              </a:spcBef>
            </a:pPr>
            <a:r>
              <a:rPr lang="en-US" altLang="en-US" dirty="0"/>
              <a:t>Recurring or prolonged seizures should be considered life threatening.</a:t>
            </a:r>
          </a:p>
          <a:p>
            <a:pPr lvl="1">
              <a:spcBef>
                <a:spcPct val="35000"/>
              </a:spcBef>
            </a:pPr>
            <a:r>
              <a:rPr lang="en-US" altLang="en-US" dirty="0"/>
              <a:t>If patient does not regain consciousness or continues to seize, protect him or her from harming self and call for ALS backup.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title"/>
          </p:nvPr>
        </p:nvSpPr>
        <p:spPr/>
        <p:txBody>
          <a:bodyPr/>
          <a:lstStyle/>
          <a:p>
            <a:pPr>
              <a:lnSpc>
                <a:spcPct val="85000"/>
              </a:lnSpc>
              <a:defRPr/>
            </a:pPr>
            <a:r>
              <a:rPr lang="en-US" dirty="0">
                <a:cs typeface="+mj-cs"/>
              </a:rPr>
              <a:t>Seizures </a:t>
            </a:r>
            <a:r>
              <a:rPr lang="en-US" sz="2000" b="0" dirty="0">
                <a:cs typeface="+mj-cs"/>
              </a:rPr>
              <a:t>(5 of 6)</a:t>
            </a:r>
          </a:p>
        </p:txBody>
      </p:sp>
      <p:sp>
        <p:nvSpPr>
          <p:cNvPr id="16384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Management</a:t>
            </a:r>
          </a:p>
          <a:p>
            <a:pPr lvl="1">
              <a:spcBef>
                <a:spcPts val="840"/>
              </a:spcBef>
            </a:pPr>
            <a:r>
              <a:rPr lang="en-US" altLang="en-US" dirty="0"/>
              <a:t>Securing and protecting airway are priority.</a:t>
            </a:r>
          </a:p>
          <a:p>
            <a:pPr lvl="2">
              <a:spcBef>
                <a:spcPts val="840"/>
              </a:spcBef>
            </a:pPr>
            <a:r>
              <a:rPr lang="en-US" altLang="en-US" sz="2000" dirty="0"/>
              <a:t>Position head to open airway.</a:t>
            </a:r>
          </a:p>
          <a:p>
            <a:pPr lvl="2">
              <a:spcBef>
                <a:spcPts val="840"/>
              </a:spcBef>
            </a:pPr>
            <a:r>
              <a:rPr lang="en-US" altLang="en-US" sz="2000" dirty="0"/>
              <a:t>Clear mouth with suction.</a:t>
            </a:r>
          </a:p>
          <a:p>
            <a:pPr lvl="2">
              <a:spcBef>
                <a:spcPts val="840"/>
              </a:spcBef>
            </a:pPr>
            <a:r>
              <a:rPr lang="en-US" altLang="en-US" sz="2000" dirty="0"/>
              <a:t>Use recovery position if patient is vomiting.</a:t>
            </a:r>
          </a:p>
          <a:p>
            <a:pPr lvl="1">
              <a:spcBef>
                <a:spcPts val="840"/>
              </a:spcBef>
            </a:pPr>
            <a:r>
              <a:rPr lang="en-US" altLang="en-US" dirty="0"/>
              <a:t>Provide 100% oxygen by nonrebreathing mask or blow-by method.</a:t>
            </a:r>
          </a:p>
          <a:p>
            <a:pPr lvl="2">
              <a:spcBef>
                <a:spcPts val="840"/>
              </a:spcBef>
            </a:pPr>
            <a:r>
              <a:rPr lang="en-US" altLang="en-US" sz="2000" dirty="0"/>
              <a:t>Begin bag-mask ventilations if no signs of improvement.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title"/>
          </p:nvPr>
        </p:nvSpPr>
        <p:spPr/>
        <p:txBody>
          <a:bodyPr/>
          <a:lstStyle/>
          <a:p>
            <a:pPr>
              <a:lnSpc>
                <a:spcPct val="85000"/>
              </a:lnSpc>
              <a:defRPr/>
            </a:pPr>
            <a:r>
              <a:rPr lang="en-US" dirty="0">
                <a:cs typeface="+mj-cs"/>
              </a:rPr>
              <a:t>Seizures </a:t>
            </a:r>
            <a:r>
              <a:rPr lang="en-US" sz="2000" b="0" dirty="0">
                <a:cs typeface="+mj-cs"/>
              </a:rPr>
              <a:t>(6 of 6)</a:t>
            </a:r>
          </a:p>
        </p:txBody>
      </p:sp>
      <p:sp>
        <p:nvSpPr>
          <p:cNvPr id="16486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Management (cont’d)</a:t>
            </a:r>
          </a:p>
          <a:p>
            <a:pPr lvl="1">
              <a:spcBef>
                <a:spcPts val="900"/>
              </a:spcBef>
            </a:pPr>
            <a:r>
              <a:rPr lang="en-US" altLang="en-US" dirty="0"/>
              <a:t>Some caregivers will have given the child a rectal dose of diazepam (Diastat) prior to your arrival; monitor breathing and level of consciousness carefully.</a:t>
            </a:r>
          </a:p>
          <a:p>
            <a:pPr lvl="1">
              <a:spcBef>
                <a:spcPts val="900"/>
              </a:spcBef>
            </a:pPr>
            <a:r>
              <a:rPr lang="en-US" altLang="en-US" dirty="0"/>
              <a:t>Transport to the appropriate facility. </a:t>
            </a:r>
            <a:endParaRPr lang="en-US" altLang="en-US" sz="4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p:cNvSpPr>
            <a:spLocks noGrp="1" noChangeArrowheads="1"/>
          </p:cNvSpPr>
          <p:nvPr>
            <p:ph type="title"/>
          </p:nvPr>
        </p:nvSpPr>
        <p:spPr/>
        <p:txBody>
          <a:bodyPr/>
          <a:lstStyle/>
          <a:p>
            <a:pPr>
              <a:lnSpc>
                <a:spcPct val="85000"/>
              </a:lnSpc>
              <a:defRPr/>
            </a:pPr>
            <a:r>
              <a:rPr lang="en-US" dirty="0">
                <a:cs typeface="+mj-cs"/>
              </a:rPr>
              <a:t>Meningitis </a:t>
            </a:r>
            <a:r>
              <a:rPr lang="en-US" sz="2000" b="0" dirty="0">
                <a:cs typeface="+mj-cs"/>
              </a:rPr>
              <a:t>(1 of 7)</a:t>
            </a:r>
          </a:p>
        </p:txBody>
      </p:sp>
      <p:sp>
        <p:nvSpPr>
          <p:cNvPr id="16589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Inflammation of tissue that covers the spinal cord and brain</a:t>
            </a:r>
          </a:p>
          <a:p>
            <a:pPr lvl="1">
              <a:spcBef>
                <a:spcPct val="35000"/>
              </a:spcBef>
            </a:pPr>
            <a:r>
              <a:rPr lang="en-US" altLang="en-US" dirty="0"/>
              <a:t>Caused by infection by bacteria, viruses, fungi, or parasites</a:t>
            </a:r>
          </a:p>
          <a:p>
            <a:pPr lvl="1">
              <a:spcBef>
                <a:spcPct val="35000"/>
              </a:spcBef>
            </a:pPr>
            <a:r>
              <a:rPr lang="en-US" altLang="en-US" dirty="0"/>
              <a:t>Left untreated, can lead to brain damage or death</a:t>
            </a:r>
          </a:p>
          <a:p>
            <a:pPr>
              <a:spcBef>
                <a:spcPct val="35000"/>
              </a:spcBef>
            </a:pPr>
            <a:r>
              <a:rPr lang="en-US" altLang="en-US" dirty="0"/>
              <a:t>Being able to recognize a pediatric patient with meningitis is important.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ChangeArrowheads="1"/>
          </p:cNvSpPr>
          <p:nvPr>
            <p:ph type="title"/>
          </p:nvPr>
        </p:nvSpPr>
        <p:spPr/>
        <p:txBody>
          <a:bodyPr/>
          <a:lstStyle/>
          <a:p>
            <a:pPr>
              <a:lnSpc>
                <a:spcPct val="85000"/>
              </a:lnSpc>
              <a:defRPr/>
            </a:pPr>
            <a:r>
              <a:rPr lang="en-US" dirty="0">
                <a:cs typeface="+mj-cs"/>
              </a:rPr>
              <a:t>Meningitis </a:t>
            </a:r>
            <a:r>
              <a:rPr lang="en-US" sz="2000" b="0" dirty="0">
                <a:cs typeface="+mj-cs"/>
              </a:rPr>
              <a:t>(2 of </a:t>
            </a:r>
            <a:r>
              <a:rPr lang="en-US" sz="2000" b="0" dirty="0"/>
              <a:t>7</a:t>
            </a:r>
            <a:r>
              <a:rPr lang="en-US" sz="2000" b="0" dirty="0">
                <a:cs typeface="+mj-cs"/>
              </a:rPr>
              <a:t>)</a:t>
            </a:r>
          </a:p>
        </p:txBody>
      </p:sp>
      <p:sp>
        <p:nvSpPr>
          <p:cNvPr id="16691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Individuals at greater risk</a:t>
            </a:r>
          </a:p>
          <a:p>
            <a:pPr lvl="1">
              <a:spcBef>
                <a:spcPts val="840"/>
              </a:spcBef>
            </a:pPr>
            <a:r>
              <a:rPr lang="en-US" altLang="en-US" dirty="0"/>
              <a:t>Males</a:t>
            </a:r>
          </a:p>
          <a:p>
            <a:pPr lvl="1">
              <a:spcBef>
                <a:spcPts val="840"/>
              </a:spcBef>
            </a:pPr>
            <a:r>
              <a:rPr lang="en-US" altLang="en-US" dirty="0"/>
              <a:t>Newborn infants</a:t>
            </a:r>
          </a:p>
          <a:p>
            <a:pPr lvl="1">
              <a:spcBef>
                <a:spcPts val="840"/>
              </a:spcBef>
            </a:pPr>
            <a:r>
              <a:rPr lang="en-US" altLang="en-US" dirty="0"/>
              <a:t>Compromised immune system by AIDS or cancer</a:t>
            </a:r>
          </a:p>
          <a:p>
            <a:pPr lvl="1">
              <a:spcBef>
                <a:spcPts val="840"/>
              </a:spcBef>
            </a:pPr>
            <a:r>
              <a:rPr lang="en-US" altLang="en-US" dirty="0"/>
              <a:t>History of brain, spinal cord, back surgery</a:t>
            </a:r>
          </a:p>
          <a:p>
            <a:pPr lvl="1">
              <a:spcBef>
                <a:spcPts val="840"/>
              </a:spcBef>
            </a:pPr>
            <a:r>
              <a:rPr lang="en-US" altLang="en-US" dirty="0"/>
              <a:t>Children who have had head trauma</a:t>
            </a:r>
          </a:p>
          <a:p>
            <a:pPr lvl="1">
              <a:spcBef>
                <a:spcPts val="840"/>
              </a:spcBef>
            </a:pPr>
            <a:r>
              <a:rPr lang="en-US" altLang="en-US" dirty="0"/>
              <a:t>Children with shunts, pins, or other foreign bodies in their brain or spinal cord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Title 1"/>
          <p:cNvSpPr>
            <a:spLocks noGrp="1"/>
          </p:cNvSpPr>
          <p:nvPr>
            <p:ph type="title"/>
          </p:nvPr>
        </p:nvSpPr>
        <p:spPr/>
        <p:txBody>
          <a:bodyPr/>
          <a:lstStyle/>
          <a:p>
            <a:pPr>
              <a:lnSpc>
                <a:spcPct val="85000"/>
              </a:lnSpc>
              <a:defRPr/>
            </a:pPr>
            <a:r>
              <a:rPr lang="en-US" dirty="0">
                <a:cs typeface="+mj-cs"/>
              </a:rPr>
              <a:t>Growth and Development</a:t>
            </a:r>
          </a:p>
        </p:txBody>
      </p:sp>
      <p:sp>
        <p:nvSpPr>
          <p:cNvPr id="18435" name="Content Placeholder 2"/>
          <p:cNvSpPr>
            <a:spLocks noGrp="1"/>
          </p:cNvSpPr>
          <p:nvPr>
            <p:ph type="body" idx="1"/>
          </p:nvPr>
        </p:nvSpPr>
        <p:spPr>
          <a:xfrm>
            <a:off x="925830" y="1490870"/>
            <a:ext cx="10529570" cy="4699047"/>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Many physical and emotional changes occur during childhood (birth to age 18).</a:t>
            </a:r>
          </a:p>
          <a:p>
            <a:pPr>
              <a:spcBef>
                <a:spcPct val="35000"/>
              </a:spcBef>
            </a:pPr>
            <a:r>
              <a:rPr lang="en-US" altLang="en-US" dirty="0"/>
              <a:t>Stages of thoughts and behaviors:</a:t>
            </a:r>
          </a:p>
          <a:p>
            <a:pPr lvl="1">
              <a:spcBef>
                <a:spcPct val="35000"/>
              </a:spcBef>
            </a:pPr>
            <a:r>
              <a:rPr lang="en-US" altLang="en-US" dirty="0"/>
              <a:t>Infancy: first year of life</a:t>
            </a:r>
          </a:p>
          <a:p>
            <a:pPr lvl="1">
              <a:spcBef>
                <a:spcPct val="35000"/>
              </a:spcBef>
            </a:pPr>
            <a:r>
              <a:rPr lang="en-US" altLang="en-US" dirty="0"/>
              <a:t>Toddler: 1 to 3 years</a:t>
            </a:r>
          </a:p>
          <a:p>
            <a:pPr lvl="1">
              <a:spcBef>
                <a:spcPct val="35000"/>
              </a:spcBef>
            </a:pPr>
            <a:r>
              <a:rPr lang="en-US" altLang="en-US" dirty="0"/>
              <a:t>Preschool-age: 3 to 6 years</a:t>
            </a:r>
          </a:p>
          <a:p>
            <a:pPr lvl="1">
              <a:spcBef>
                <a:spcPct val="35000"/>
              </a:spcBef>
            </a:pPr>
            <a:r>
              <a:rPr lang="en-US" altLang="en-US" dirty="0"/>
              <a:t>School-age: 6 to 12 years</a:t>
            </a:r>
          </a:p>
          <a:p>
            <a:pPr lvl="1">
              <a:spcBef>
                <a:spcPct val="35000"/>
              </a:spcBef>
            </a:pPr>
            <a:r>
              <a:rPr lang="en-US" altLang="en-US" dirty="0"/>
              <a:t>Adolescent: 12 to 18 years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Grp="1" noChangeArrowheads="1"/>
          </p:cNvSpPr>
          <p:nvPr>
            <p:ph type="title"/>
          </p:nvPr>
        </p:nvSpPr>
        <p:spPr/>
        <p:txBody>
          <a:bodyPr/>
          <a:lstStyle/>
          <a:p>
            <a:pPr>
              <a:lnSpc>
                <a:spcPct val="85000"/>
              </a:lnSpc>
              <a:defRPr/>
            </a:pPr>
            <a:r>
              <a:rPr lang="en-US" dirty="0">
                <a:cs typeface="+mj-cs"/>
              </a:rPr>
              <a:t>Meningitis </a:t>
            </a:r>
            <a:r>
              <a:rPr lang="en-US" sz="2000" b="0" dirty="0">
                <a:cs typeface="+mj-cs"/>
              </a:rPr>
              <a:t>(3 of </a:t>
            </a:r>
            <a:r>
              <a:rPr lang="en-US" sz="2000" b="0" dirty="0"/>
              <a:t>7</a:t>
            </a:r>
            <a:r>
              <a:rPr lang="en-US" sz="2000" b="0" dirty="0">
                <a:cs typeface="+mj-cs"/>
              </a:rPr>
              <a:t>)</a:t>
            </a:r>
          </a:p>
        </p:txBody>
      </p:sp>
      <p:sp>
        <p:nvSpPr>
          <p:cNvPr id="16793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Signs and symptoms vary with age.</a:t>
            </a:r>
          </a:p>
          <a:p>
            <a:pPr lvl="1">
              <a:spcBef>
                <a:spcPct val="35000"/>
              </a:spcBef>
            </a:pPr>
            <a:r>
              <a:rPr lang="en-US" altLang="en-US" dirty="0"/>
              <a:t>Fever and altered level of consciousness</a:t>
            </a:r>
          </a:p>
          <a:p>
            <a:pPr lvl="1">
              <a:spcBef>
                <a:spcPct val="35000"/>
              </a:spcBef>
            </a:pPr>
            <a:r>
              <a:rPr lang="en-US" altLang="en-US" dirty="0"/>
              <a:t>Child may experience seizure.</a:t>
            </a:r>
          </a:p>
          <a:p>
            <a:pPr lvl="1">
              <a:spcBef>
                <a:spcPct val="35000"/>
              </a:spcBef>
            </a:pPr>
            <a:r>
              <a:rPr lang="en-US" altLang="en-US" dirty="0"/>
              <a:t>Infants younger than 2 to 3 months can have apnea, cyanosis, fever, distinct high-pitched cry, or hypothermia.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Grp="1" noChangeArrowheads="1"/>
          </p:cNvSpPr>
          <p:nvPr>
            <p:ph type="title"/>
          </p:nvPr>
        </p:nvSpPr>
        <p:spPr/>
        <p:txBody>
          <a:bodyPr/>
          <a:lstStyle/>
          <a:p>
            <a:pPr>
              <a:lnSpc>
                <a:spcPct val="85000"/>
              </a:lnSpc>
              <a:defRPr/>
            </a:pPr>
            <a:r>
              <a:rPr lang="en-US" dirty="0">
                <a:cs typeface="+mj-cs"/>
              </a:rPr>
              <a:t>Meningitis </a:t>
            </a:r>
            <a:r>
              <a:rPr lang="en-US" sz="2000" b="0" dirty="0">
                <a:cs typeface="+mj-cs"/>
              </a:rPr>
              <a:t>(4 of </a:t>
            </a:r>
            <a:r>
              <a:rPr lang="en-US" sz="2000" b="0" dirty="0"/>
              <a:t>7</a:t>
            </a:r>
            <a:r>
              <a:rPr lang="en-US" sz="2000" b="0" dirty="0">
                <a:cs typeface="+mj-cs"/>
              </a:rPr>
              <a:t>)</a:t>
            </a:r>
          </a:p>
        </p:txBody>
      </p:sp>
      <p:sp>
        <p:nvSpPr>
          <p:cNvPr id="16896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Signs and symptoms (cont</a:t>
            </a:r>
            <a:r>
              <a:rPr lang="ja-JP" altLang="en-US" dirty="0"/>
              <a:t>’</a:t>
            </a:r>
            <a:r>
              <a:rPr lang="en-US" altLang="ja-JP" dirty="0"/>
              <a:t>d)</a:t>
            </a:r>
          </a:p>
          <a:p>
            <a:pPr lvl="1">
              <a:spcBef>
                <a:spcPts val="840"/>
              </a:spcBef>
            </a:pPr>
            <a:r>
              <a:rPr lang="ja-JP" altLang="en-US" dirty="0"/>
              <a:t>“</a:t>
            </a:r>
            <a:r>
              <a:rPr lang="en-US" altLang="ja-JP" dirty="0"/>
              <a:t>Meningeal irritation</a:t>
            </a:r>
            <a:r>
              <a:rPr lang="ja-JP" altLang="en-US" dirty="0"/>
              <a:t>”</a:t>
            </a:r>
            <a:r>
              <a:rPr lang="en-US" altLang="ja-JP" dirty="0"/>
              <a:t> or </a:t>
            </a:r>
            <a:r>
              <a:rPr lang="ja-JP" altLang="en-US" dirty="0"/>
              <a:t>“</a:t>
            </a:r>
            <a:r>
              <a:rPr lang="en-US" altLang="ja-JP" dirty="0"/>
              <a:t>meningeal signs</a:t>
            </a:r>
            <a:r>
              <a:rPr lang="ja-JP" altLang="en-US" dirty="0"/>
              <a:t>”</a:t>
            </a:r>
            <a:r>
              <a:rPr lang="en-US" altLang="ja-JP" dirty="0"/>
              <a:t> are terms to describe pain that accompanies movement.</a:t>
            </a:r>
          </a:p>
          <a:p>
            <a:pPr lvl="2">
              <a:spcBef>
                <a:spcPts val="840"/>
              </a:spcBef>
            </a:pPr>
            <a:r>
              <a:rPr lang="en-US" altLang="en-US" sz="2000" dirty="0"/>
              <a:t>Often results in characteristic stiff neck</a:t>
            </a:r>
          </a:p>
          <a:p>
            <a:pPr lvl="1">
              <a:spcBef>
                <a:spcPts val="840"/>
              </a:spcBef>
            </a:pPr>
            <a:r>
              <a:rPr lang="en-US" altLang="en-US" dirty="0"/>
              <a:t>In an infant, increasing irritability and a bulging fontanelle without crying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p:txBody>
          <a:bodyPr/>
          <a:lstStyle/>
          <a:p>
            <a:pPr>
              <a:lnSpc>
                <a:spcPct val="85000"/>
              </a:lnSpc>
              <a:defRPr/>
            </a:pPr>
            <a:r>
              <a:rPr lang="en-US" dirty="0">
                <a:cs typeface="+mj-cs"/>
              </a:rPr>
              <a:t>Meningitis </a:t>
            </a:r>
            <a:r>
              <a:rPr lang="en-US" sz="2000" b="0" dirty="0">
                <a:cs typeface="+mj-cs"/>
              </a:rPr>
              <a:t>(5 of </a:t>
            </a:r>
            <a:r>
              <a:rPr lang="en-US" sz="2000" b="0" dirty="0"/>
              <a:t>7</a:t>
            </a:r>
            <a:r>
              <a:rPr lang="en-US" sz="2000" b="0" dirty="0">
                <a:cs typeface="+mj-cs"/>
              </a:rPr>
              <a:t>)</a:t>
            </a:r>
          </a:p>
        </p:txBody>
      </p:sp>
      <p:sp>
        <p:nvSpPr>
          <p:cNvPr id="16998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i="1" dirty="0"/>
              <a:t>Neisseria meningitidis</a:t>
            </a:r>
            <a:r>
              <a:rPr lang="en-US" altLang="en-US" dirty="0"/>
              <a:t> is a bacterium that causes rapid onset of meningitis symptoms.</a:t>
            </a:r>
          </a:p>
          <a:p>
            <a:pPr lvl="1">
              <a:spcBef>
                <a:spcPct val="35000"/>
              </a:spcBef>
            </a:pPr>
            <a:r>
              <a:rPr lang="en-US" altLang="en-US" dirty="0"/>
              <a:t>Often leads to shock and death</a:t>
            </a:r>
          </a:p>
          <a:p>
            <a:pPr lvl="1">
              <a:spcBef>
                <a:spcPct val="35000"/>
              </a:spcBef>
            </a:pPr>
            <a:r>
              <a:rPr lang="en-US" altLang="en-US" dirty="0"/>
              <a:t>Children present with small, pinpoint, cherry-red spots or a larger purple/black rash.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Grp="1" noChangeArrowheads="1"/>
          </p:cNvSpPr>
          <p:nvPr>
            <p:ph type="title"/>
          </p:nvPr>
        </p:nvSpPr>
        <p:spPr/>
        <p:txBody>
          <a:bodyPr/>
          <a:lstStyle/>
          <a:p>
            <a:pPr>
              <a:lnSpc>
                <a:spcPct val="85000"/>
              </a:lnSpc>
              <a:defRPr/>
            </a:pPr>
            <a:r>
              <a:rPr lang="en-US" dirty="0">
                <a:cs typeface="+mj-cs"/>
              </a:rPr>
              <a:t>Meningitis </a:t>
            </a:r>
            <a:r>
              <a:rPr lang="en-US" sz="2000" b="0" dirty="0">
                <a:cs typeface="+mj-cs"/>
              </a:rPr>
              <a:t>(6</a:t>
            </a:r>
            <a:r>
              <a:rPr lang="en-US" sz="2000" b="0" dirty="0">
                <a:solidFill>
                  <a:srgbClr val="FF0000"/>
                </a:solidFill>
                <a:cs typeface="+mj-cs"/>
              </a:rPr>
              <a:t> </a:t>
            </a:r>
            <a:r>
              <a:rPr lang="en-US" sz="2000" b="0" dirty="0">
                <a:cs typeface="+mj-cs"/>
              </a:rPr>
              <a:t>of </a:t>
            </a:r>
            <a:r>
              <a:rPr lang="en-US" sz="2000" b="0" dirty="0"/>
              <a:t>7</a:t>
            </a:r>
            <a:r>
              <a:rPr lang="en-US" sz="2000" b="0" dirty="0">
                <a:cs typeface="+mj-cs"/>
              </a:rPr>
              <a:t>)</a:t>
            </a:r>
          </a:p>
        </p:txBody>
      </p:sp>
      <p:sp>
        <p:nvSpPr>
          <p:cNvPr id="2" name="Rectangle 1"/>
          <p:cNvSpPr/>
          <p:nvPr/>
        </p:nvSpPr>
        <p:spPr>
          <a:xfrm>
            <a:off x="3468688" y="5026766"/>
            <a:ext cx="5294312" cy="923330"/>
          </a:xfrm>
          <a:prstGeom prst="rect">
            <a:avLst/>
          </a:prstGeom>
        </p:spPr>
        <p:txBody>
          <a:bodyPr wrap="square">
            <a:spAutoFit/>
          </a:bodyPr>
          <a:lstStyle/>
          <a:p>
            <a:r>
              <a:rPr lang="en-US" b="1" dirty="0"/>
              <a:t>FIGURE 35-33 </a:t>
            </a:r>
            <a:r>
              <a:rPr lang="en-US" dirty="0"/>
              <a:t>Children infected with </a:t>
            </a:r>
            <a:r>
              <a:rPr lang="en-US" i="1" dirty="0"/>
              <a:t>Neisseria</a:t>
            </a:r>
          </a:p>
          <a:p>
            <a:r>
              <a:rPr lang="en-US" i="1" dirty="0" err="1"/>
              <a:t>meningitidis</a:t>
            </a:r>
            <a:r>
              <a:rPr lang="en-US" i="1" dirty="0"/>
              <a:t> </a:t>
            </a:r>
            <a:r>
              <a:rPr lang="en-US" dirty="0"/>
              <a:t>typically have small, pinpoint, cherry-red spots or a larger purple or black rash.</a:t>
            </a:r>
          </a:p>
        </p:txBody>
      </p:sp>
      <p:sp>
        <p:nvSpPr>
          <p:cNvPr id="3" name="Rectangle 2"/>
          <p:cNvSpPr/>
          <p:nvPr/>
        </p:nvSpPr>
        <p:spPr>
          <a:xfrm>
            <a:off x="3449638" y="5936880"/>
            <a:ext cx="2008883"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Mediscan</a:t>
            </a: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Alamy</a:t>
            </a:r>
            <a:r>
              <a:rPr lang="en-US" sz="1000" dirty="0">
                <a:latin typeface="Arial" panose="020B0604020202020204" pitchFamily="34" charset="0"/>
                <a:cs typeface="Arial" panose="020B0604020202020204" pitchFamily="34" charset="0"/>
              </a:rPr>
              <a:t> Stock Photo.</a:t>
            </a:r>
          </a:p>
        </p:txBody>
      </p:sp>
      <p:pic>
        <p:nvPicPr>
          <p:cNvPr id="10242" name="Picture 2" descr="A photo shows a pair of legs affected with Neisseria meningitidis having red spots all ove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8688" y="1460500"/>
            <a:ext cx="5294312" cy="35472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2"/>
          <p:cNvSpPr>
            <a:spLocks noGrp="1" noChangeArrowheads="1"/>
          </p:cNvSpPr>
          <p:nvPr>
            <p:ph type="title"/>
          </p:nvPr>
        </p:nvSpPr>
        <p:spPr/>
        <p:txBody>
          <a:bodyPr/>
          <a:lstStyle/>
          <a:p>
            <a:pPr>
              <a:lnSpc>
                <a:spcPct val="85000"/>
              </a:lnSpc>
              <a:defRPr/>
            </a:pPr>
            <a:r>
              <a:rPr lang="en-US" dirty="0">
                <a:cs typeface="+mj-cs"/>
              </a:rPr>
              <a:t>Meningitis </a:t>
            </a:r>
            <a:r>
              <a:rPr lang="en-US" sz="2000" b="0" dirty="0">
                <a:cs typeface="+mj-cs"/>
              </a:rPr>
              <a:t>(</a:t>
            </a:r>
            <a:r>
              <a:rPr lang="en-US" sz="2000" b="0" dirty="0"/>
              <a:t>7 </a:t>
            </a:r>
            <a:r>
              <a:rPr lang="en-US" sz="2000" b="0" dirty="0">
                <a:cs typeface="+mj-cs"/>
              </a:rPr>
              <a:t>of </a:t>
            </a:r>
            <a:r>
              <a:rPr lang="en-US" sz="2000" b="0" dirty="0"/>
              <a:t>7</a:t>
            </a:r>
            <a:r>
              <a:rPr lang="en-US" sz="2000" b="0" dirty="0">
                <a:cs typeface="+mj-cs"/>
              </a:rPr>
              <a:t>)</a:t>
            </a:r>
          </a:p>
        </p:txBody>
      </p:sp>
      <p:sp>
        <p:nvSpPr>
          <p:cNvPr id="17203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Patients with suspected meningitis should be considered contagious.</a:t>
            </a:r>
          </a:p>
          <a:p>
            <a:pPr lvl="1">
              <a:spcBef>
                <a:spcPct val="35000"/>
              </a:spcBef>
            </a:pPr>
            <a:r>
              <a:rPr lang="en-US" altLang="en-US" dirty="0"/>
              <a:t>Use standard precautions.</a:t>
            </a:r>
          </a:p>
          <a:p>
            <a:pPr lvl="1">
              <a:spcBef>
                <a:spcPct val="35000"/>
              </a:spcBef>
            </a:pPr>
            <a:r>
              <a:rPr lang="en-US" altLang="en-US" dirty="0"/>
              <a:t>Follow up to learn the patient’s diagnosis. </a:t>
            </a:r>
          </a:p>
          <a:p>
            <a:pPr>
              <a:spcBef>
                <a:spcPct val="35000"/>
              </a:spcBef>
            </a:pPr>
            <a:r>
              <a:rPr lang="en-US" altLang="en-US" dirty="0"/>
              <a:t>Treatment</a:t>
            </a:r>
          </a:p>
          <a:p>
            <a:pPr lvl="1">
              <a:spcBef>
                <a:spcPct val="35000"/>
              </a:spcBef>
            </a:pPr>
            <a:r>
              <a:rPr lang="en-US" altLang="en-US" dirty="0"/>
              <a:t>Provide supplemental oxygen and assist with ventilations, if needed.</a:t>
            </a:r>
          </a:p>
          <a:p>
            <a:pPr lvl="1">
              <a:spcBef>
                <a:spcPct val="35000"/>
              </a:spcBef>
            </a:pPr>
            <a:r>
              <a:rPr lang="en-US" altLang="en-US" dirty="0"/>
              <a:t>Reassess vital signs frequently.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Title 1"/>
          <p:cNvSpPr>
            <a:spLocks noGrp="1"/>
          </p:cNvSpPr>
          <p:nvPr>
            <p:ph type="title"/>
          </p:nvPr>
        </p:nvSpPr>
        <p:spPr/>
        <p:txBody>
          <a:bodyPr/>
          <a:lstStyle/>
          <a:p>
            <a:pPr>
              <a:lnSpc>
                <a:spcPct val="85000"/>
              </a:lnSpc>
              <a:defRPr/>
            </a:pPr>
            <a:r>
              <a:rPr lang="en-US" dirty="0">
                <a:cs typeface="+mj-cs"/>
              </a:rPr>
              <a:t>Gastrointestinal Emergencies and Management </a:t>
            </a:r>
            <a:r>
              <a:rPr lang="en-US" sz="2000" b="0" dirty="0">
                <a:cs typeface="+mj-cs"/>
              </a:rPr>
              <a:t>(1 of 3)</a:t>
            </a:r>
          </a:p>
        </p:txBody>
      </p:sp>
      <p:sp>
        <p:nvSpPr>
          <p:cNvPr id="17305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Never take a complaint of abdominal pain lightly.</a:t>
            </a:r>
          </a:p>
          <a:p>
            <a:pPr>
              <a:spcBef>
                <a:spcPct val="35000"/>
              </a:spcBef>
            </a:pPr>
            <a:r>
              <a:rPr lang="en-US" altLang="en-US" dirty="0"/>
              <a:t>Complaints of gastrointestinal origin are common in pediatric patients.</a:t>
            </a:r>
          </a:p>
          <a:p>
            <a:pPr lvl="1">
              <a:spcBef>
                <a:spcPct val="35000"/>
              </a:spcBef>
            </a:pPr>
            <a:r>
              <a:rPr lang="en-US" altLang="en-US" dirty="0"/>
              <a:t>Ingestion of certain foods or unknown substance</a:t>
            </a:r>
          </a:p>
          <a:p>
            <a:pPr lvl="1">
              <a:spcBef>
                <a:spcPct val="35000"/>
              </a:spcBef>
            </a:pPr>
            <a:r>
              <a:rPr lang="en-US" altLang="en-US" dirty="0"/>
              <a:t>In most cases, patient will be experiencing abdominal discomfort with nausea, vomiting, and diarrhea.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Rectangle 2"/>
          <p:cNvSpPr>
            <a:spLocks noGrp="1" noChangeArrowheads="1"/>
          </p:cNvSpPr>
          <p:nvPr>
            <p:ph type="title"/>
          </p:nvPr>
        </p:nvSpPr>
        <p:spPr/>
        <p:txBody>
          <a:bodyPr/>
          <a:lstStyle/>
          <a:p>
            <a:pPr>
              <a:lnSpc>
                <a:spcPct val="85000"/>
              </a:lnSpc>
              <a:defRPr/>
            </a:pPr>
            <a:r>
              <a:rPr lang="en-US" dirty="0">
                <a:cs typeface="+mj-cs"/>
              </a:rPr>
              <a:t>Gastrointestinal Emergencies and Management </a:t>
            </a:r>
            <a:r>
              <a:rPr lang="en-US" sz="2000" b="0" dirty="0">
                <a:cs typeface="+mj-cs"/>
              </a:rPr>
              <a:t>(2 of 3)</a:t>
            </a:r>
          </a:p>
        </p:txBody>
      </p:sp>
      <p:sp>
        <p:nvSpPr>
          <p:cNvPr id="17408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Appendicitis is also common.</a:t>
            </a:r>
          </a:p>
          <a:p>
            <a:pPr lvl="1">
              <a:spcBef>
                <a:spcPct val="35000"/>
              </a:spcBef>
            </a:pPr>
            <a:r>
              <a:rPr lang="en-US" altLang="en-US" dirty="0"/>
              <a:t>If untreated, can lead to peritonitis or shock</a:t>
            </a:r>
          </a:p>
          <a:p>
            <a:pPr lvl="1">
              <a:spcBef>
                <a:spcPct val="35000"/>
              </a:spcBef>
            </a:pPr>
            <a:r>
              <a:rPr lang="en-US" altLang="en-US" dirty="0"/>
              <a:t>Will typically present with fever and pain upon palpation of right lower quadrant</a:t>
            </a:r>
          </a:p>
          <a:p>
            <a:pPr lvl="1">
              <a:spcBef>
                <a:spcPct val="35000"/>
              </a:spcBef>
            </a:pPr>
            <a:r>
              <a:rPr lang="en-US" altLang="en-US" dirty="0"/>
              <a:t>Rebound tenderness is a common sign.</a:t>
            </a:r>
          </a:p>
          <a:p>
            <a:pPr>
              <a:spcBef>
                <a:spcPct val="35000"/>
              </a:spcBef>
            </a:pPr>
            <a:r>
              <a:rPr lang="en-US" altLang="en-US" dirty="0"/>
              <a:t>If you suspect appendicitis, promptly transport to the hospital for evaluation.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Grp="1" noChangeArrowheads="1"/>
          </p:cNvSpPr>
          <p:nvPr>
            <p:ph type="title"/>
          </p:nvPr>
        </p:nvSpPr>
        <p:spPr/>
        <p:txBody>
          <a:bodyPr/>
          <a:lstStyle/>
          <a:p>
            <a:pPr>
              <a:lnSpc>
                <a:spcPct val="85000"/>
              </a:lnSpc>
              <a:defRPr/>
            </a:pPr>
            <a:r>
              <a:rPr lang="en-US" dirty="0">
                <a:cs typeface="+mj-cs"/>
              </a:rPr>
              <a:t>Gastrointestinal Emergencies and Management </a:t>
            </a:r>
            <a:r>
              <a:rPr lang="en-US" sz="2000" b="0" dirty="0">
                <a:cs typeface="+mj-cs"/>
              </a:rPr>
              <a:t>(3 of 3)</a:t>
            </a:r>
          </a:p>
        </p:txBody>
      </p:sp>
      <p:sp>
        <p:nvSpPr>
          <p:cNvPr id="17510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Obtain a thorough history from the primary caregiver.</a:t>
            </a:r>
          </a:p>
          <a:p>
            <a:pPr lvl="1">
              <a:spcBef>
                <a:spcPct val="35000"/>
              </a:spcBef>
            </a:pPr>
            <a:r>
              <a:rPr lang="en-US" altLang="en-US" dirty="0"/>
              <a:t>How many wet diapers today?</a:t>
            </a:r>
          </a:p>
          <a:p>
            <a:pPr lvl="1">
              <a:spcBef>
                <a:spcPct val="35000"/>
              </a:spcBef>
            </a:pPr>
            <a:r>
              <a:rPr lang="en-US" altLang="en-US" dirty="0"/>
              <a:t>Is the child tolerating liquids and keeping them down?</a:t>
            </a:r>
          </a:p>
          <a:p>
            <a:pPr lvl="1">
              <a:spcBef>
                <a:spcPct val="35000"/>
              </a:spcBef>
            </a:pPr>
            <a:r>
              <a:rPr lang="en-US" altLang="en-US" dirty="0"/>
              <a:t>How many times has the child had diarrhea and for how long?</a:t>
            </a:r>
          </a:p>
          <a:p>
            <a:pPr lvl="1">
              <a:spcBef>
                <a:spcPct val="35000"/>
              </a:spcBef>
            </a:pPr>
            <a:r>
              <a:rPr lang="en-US" altLang="en-US" dirty="0"/>
              <a:t>Are tears present during crying?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Title 1"/>
          <p:cNvSpPr>
            <a:spLocks noGrp="1"/>
          </p:cNvSpPr>
          <p:nvPr>
            <p:ph type="title"/>
          </p:nvPr>
        </p:nvSpPr>
        <p:spPr/>
        <p:txBody>
          <a:bodyPr/>
          <a:lstStyle/>
          <a:p>
            <a:pPr>
              <a:lnSpc>
                <a:spcPct val="85000"/>
              </a:lnSpc>
              <a:defRPr/>
            </a:pPr>
            <a:r>
              <a:rPr lang="en-US" dirty="0">
                <a:cs typeface="+mj-cs"/>
              </a:rPr>
              <a:t>Poisoning Emergencies and Management </a:t>
            </a:r>
            <a:r>
              <a:rPr lang="en-US" sz="2000" b="0" dirty="0">
                <a:cs typeface="+mj-cs"/>
              </a:rPr>
              <a:t>(1 of 4)</a:t>
            </a:r>
          </a:p>
        </p:txBody>
      </p:sp>
      <p:sp>
        <p:nvSpPr>
          <p:cNvPr id="17613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Common among children</a:t>
            </a:r>
          </a:p>
          <a:p>
            <a:pPr lvl="1">
              <a:spcBef>
                <a:spcPct val="35000"/>
              </a:spcBef>
            </a:pPr>
            <a:r>
              <a:rPr lang="en-US" altLang="en-US" dirty="0"/>
              <a:t>Can occur by ingesting, inhaling, injecting, or absorbing toxic substances</a:t>
            </a:r>
          </a:p>
          <a:p>
            <a:pPr>
              <a:spcBef>
                <a:spcPct val="35000"/>
              </a:spcBef>
            </a:pPr>
            <a:r>
              <a:rPr lang="en-US" altLang="en-US" dirty="0"/>
              <a:t>Common sources</a:t>
            </a:r>
          </a:p>
          <a:p>
            <a:pPr lvl="1">
              <a:spcBef>
                <a:spcPct val="35000"/>
              </a:spcBef>
            </a:pPr>
            <a:r>
              <a:rPr lang="en-US" altLang="en-US" dirty="0"/>
              <a:t>Alcohol</a:t>
            </a:r>
          </a:p>
          <a:p>
            <a:pPr lvl="1">
              <a:spcBef>
                <a:spcPct val="35000"/>
              </a:spcBef>
            </a:pPr>
            <a:r>
              <a:rPr lang="en-US" altLang="en-US" dirty="0"/>
              <a:t>Aspirin and acetaminophen</a:t>
            </a:r>
          </a:p>
          <a:p>
            <a:pPr lvl="1">
              <a:spcBef>
                <a:spcPct val="35000"/>
              </a:spcBef>
            </a:pPr>
            <a:r>
              <a:rPr lang="en-US" altLang="en-US" dirty="0"/>
              <a:t>Cosmetics</a:t>
            </a:r>
          </a:p>
          <a:p>
            <a:pPr lvl="1">
              <a:spcBef>
                <a:spcPct val="35000"/>
              </a:spcBef>
            </a:pPr>
            <a:r>
              <a:rPr lang="en-US" altLang="en-US" dirty="0"/>
              <a:t>Household cleaning products </a:t>
            </a:r>
          </a:p>
          <a:p>
            <a:pPr lvl="1">
              <a:spcBef>
                <a:spcPct val="35000"/>
              </a:spcBef>
            </a:pPr>
            <a:r>
              <a:rPr lang="en-US" altLang="en-US" dirty="0"/>
              <a:t>Houseplants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Title 1"/>
          <p:cNvSpPr>
            <a:spLocks noGrp="1"/>
          </p:cNvSpPr>
          <p:nvPr>
            <p:ph type="title"/>
          </p:nvPr>
        </p:nvSpPr>
        <p:spPr/>
        <p:txBody>
          <a:bodyPr/>
          <a:lstStyle/>
          <a:p>
            <a:pPr>
              <a:lnSpc>
                <a:spcPct val="85000"/>
              </a:lnSpc>
              <a:defRPr/>
            </a:pPr>
            <a:r>
              <a:rPr lang="en-US" dirty="0">
                <a:cs typeface="+mj-cs"/>
              </a:rPr>
              <a:t>Poisoning Emergencies and Management </a:t>
            </a:r>
            <a:r>
              <a:rPr lang="en-US" sz="2000" b="0" dirty="0">
                <a:cs typeface="+mj-cs"/>
              </a:rPr>
              <a:t>(2 of 4)</a:t>
            </a:r>
          </a:p>
        </p:txBody>
      </p:sp>
      <p:sp>
        <p:nvSpPr>
          <p:cNvPr id="177155"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Common sources (</a:t>
            </a:r>
            <a:r>
              <a:rPr lang="en-US" altLang="en-US" dirty="0" err="1"/>
              <a:t>cont</a:t>
            </a:r>
            <a:r>
              <a:rPr lang="ja-JP" altLang="en-US" dirty="0"/>
              <a:t>’</a:t>
            </a:r>
            <a:r>
              <a:rPr lang="en-US" altLang="ja-JP" dirty="0"/>
              <a:t>d)</a:t>
            </a:r>
          </a:p>
          <a:p>
            <a:pPr lvl="1">
              <a:spcBef>
                <a:spcPct val="35000"/>
              </a:spcBef>
            </a:pPr>
            <a:r>
              <a:rPr lang="en-US" altLang="en-US" dirty="0"/>
              <a:t>Iron</a:t>
            </a:r>
          </a:p>
          <a:p>
            <a:pPr lvl="1">
              <a:spcBef>
                <a:spcPct val="35000"/>
              </a:spcBef>
            </a:pPr>
            <a:r>
              <a:rPr lang="en-US" altLang="en-US" dirty="0"/>
              <a:t>Prescription medications of family members</a:t>
            </a:r>
          </a:p>
          <a:p>
            <a:pPr lvl="1">
              <a:spcBef>
                <a:spcPct val="35000"/>
              </a:spcBef>
            </a:pPr>
            <a:r>
              <a:rPr lang="en-US" altLang="en-US" dirty="0"/>
              <a:t>Illicit (street) drugs</a:t>
            </a:r>
          </a:p>
          <a:p>
            <a:pPr lvl="1">
              <a:spcBef>
                <a:spcPct val="35000"/>
              </a:spcBef>
            </a:pPr>
            <a:r>
              <a:rPr lang="en-US" altLang="en-US" dirty="0"/>
              <a:t>Vitamins</a:t>
            </a:r>
          </a:p>
          <a:p>
            <a:pPr>
              <a:spcBef>
                <a:spcPct val="35000"/>
              </a:spcBef>
            </a:pPr>
            <a:r>
              <a:rPr lang="en-US" altLang="en-US" dirty="0"/>
              <a:t>Signs and symptoms vary, depending on substance, age, and weight.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p:txBody>
          <a:bodyPr/>
          <a:lstStyle/>
          <a:p>
            <a:pPr>
              <a:lnSpc>
                <a:spcPct val="85000"/>
              </a:lnSpc>
              <a:defRPr/>
            </a:pPr>
            <a:r>
              <a:rPr lang="en-US" dirty="0">
                <a:cs typeface="+mj-cs"/>
              </a:rPr>
              <a:t>The Infant </a:t>
            </a:r>
            <a:r>
              <a:rPr lang="en-US" sz="2000" b="0" dirty="0">
                <a:cs typeface="+mj-cs"/>
              </a:rPr>
              <a:t>(1 of 5)</a:t>
            </a:r>
          </a:p>
        </p:txBody>
      </p:sp>
      <p:sp>
        <p:nvSpPr>
          <p:cNvPr id="1945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Infancy is defined as first year of life.</a:t>
            </a:r>
          </a:p>
          <a:p>
            <a:pPr lvl="1">
              <a:spcBef>
                <a:spcPct val="35000"/>
              </a:spcBef>
            </a:pPr>
            <a:r>
              <a:rPr lang="en-US" altLang="en-US" dirty="0"/>
              <a:t>First month after birth is neonatal or newborn period.</a:t>
            </a:r>
          </a:p>
          <a:p>
            <a:pPr>
              <a:spcBef>
                <a:spcPct val="35000"/>
              </a:spcBef>
            </a:pPr>
            <a:r>
              <a:rPr lang="en-US" altLang="en-US" dirty="0"/>
              <a:t>0 to 2 months</a:t>
            </a:r>
          </a:p>
          <a:p>
            <a:pPr lvl="1">
              <a:spcBef>
                <a:spcPct val="35000"/>
              </a:spcBef>
            </a:pPr>
            <a:r>
              <a:rPr lang="en-US" altLang="en-US" dirty="0"/>
              <a:t>Spend most time sleeping and eating</a:t>
            </a:r>
          </a:p>
          <a:p>
            <a:pPr lvl="1">
              <a:spcBef>
                <a:spcPct val="35000"/>
              </a:spcBef>
            </a:pPr>
            <a:r>
              <a:rPr lang="en-US" altLang="en-US" dirty="0"/>
              <a:t>Respond mainly to physical stimuli</a:t>
            </a:r>
          </a:p>
          <a:p>
            <a:pPr lvl="1">
              <a:spcBef>
                <a:spcPct val="35000"/>
              </a:spcBef>
            </a:pPr>
            <a:r>
              <a:rPr lang="en-US" altLang="en-US" dirty="0"/>
              <a:t>Cannot tell the difference between parents and strangers</a:t>
            </a:r>
          </a:p>
          <a:p>
            <a:pPr lvl="1">
              <a:spcBef>
                <a:spcPct val="35000"/>
              </a:spcBef>
            </a:pPr>
            <a:r>
              <a:rPr lang="en-US" altLang="en-US" dirty="0"/>
              <a:t>Crying is one of the main modes of expression.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p:cNvSpPr>
            <a:spLocks noGrp="1" noChangeArrowheads="1"/>
          </p:cNvSpPr>
          <p:nvPr>
            <p:ph type="title"/>
          </p:nvPr>
        </p:nvSpPr>
        <p:spPr/>
        <p:txBody>
          <a:bodyPr/>
          <a:lstStyle/>
          <a:p>
            <a:pPr>
              <a:lnSpc>
                <a:spcPct val="85000"/>
              </a:lnSpc>
              <a:defRPr/>
            </a:pPr>
            <a:r>
              <a:rPr lang="en-US" dirty="0">
                <a:cs typeface="+mj-cs"/>
              </a:rPr>
              <a:t>Poisoning Emergencies and Management </a:t>
            </a:r>
            <a:r>
              <a:rPr lang="en-US" sz="2000" b="0" dirty="0">
                <a:cs typeface="+mj-cs"/>
              </a:rPr>
              <a:t>(3 of 4)</a:t>
            </a:r>
          </a:p>
        </p:txBody>
      </p:sp>
      <p:sp>
        <p:nvSpPr>
          <p:cNvPr id="17817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Be alert for signs of abuse.</a:t>
            </a:r>
          </a:p>
          <a:p>
            <a:pPr>
              <a:spcBef>
                <a:spcPct val="35000"/>
              </a:spcBef>
            </a:pPr>
            <a:r>
              <a:rPr lang="en-US" altLang="en-US" dirty="0"/>
              <a:t>After primary assessment, ask caregiver the following:</a:t>
            </a:r>
          </a:p>
          <a:p>
            <a:pPr lvl="1">
              <a:spcBef>
                <a:spcPct val="35000"/>
              </a:spcBef>
            </a:pPr>
            <a:r>
              <a:rPr lang="en-US" altLang="en-US" dirty="0"/>
              <a:t>What is the substance involved?</a:t>
            </a:r>
          </a:p>
          <a:p>
            <a:pPr lvl="1">
              <a:spcBef>
                <a:spcPct val="35000"/>
              </a:spcBef>
            </a:pPr>
            <a:r>
              <a:rPr lang="en-US" altLang="en-US" dirty="0"/>
              <a:t>Approximately how much was ingested?</a:t>
            </a:r>
          </a:p>
          <a:p>
            <a:pPr lvl="1">
              <a:spcBef>
                <a:spcPct val="35000"/>
              </a:spcBef>
            </a:pPr>
            <a:r>
              <a:rPr lang="en-US" altLang="en-US" dirty="0"/>
              <a:t>What time did the incident occur?</a:t>
            </a:r>
          </a:p>
          <a:p>
            <a:pPr lvl="1">
              <a:spcBef>
                <a:spcPct val="35000"/>
              </a:spcBef>
            </a:pPr>
            <a:r>
              <a:rPr lang="en-US" altLang="en-US" dirty="0"/>
              <a:t>Any changes in behavior or level of consciousness?</a:t>
            </a:r>
          </a:p>
          <a:p>
            <a:pPr lvl="1">
              <a:spcBef>
                <a:spcPct val="35000"/>
              </a:spcBef>
            </a:pPr>
            <a:r>
              <a:rPr lang="en-US" altLang="en-US" dirty="0"/>
              <a:t>Any choking or coughing after the exposure?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2"/>
          <p:cNvSpPr>
            <a:spLocks noGrp="1" noChangeArrowheads="1"/>
          </p:cNvSpPr>
          <p:nvPr>
            <p:ph type="title"/>
          </p:nvPr>
        </p:nvSpPr>
        <p:spPr/>
        <p:txBody>
          <a:bodyPr/>
          <a:lstStyle/>
          <a:p>
            <a:pPr>
              <a:lnSpc>
                <a:spcPct val="85000"/>
              </a:lnSpc>
              <a:defRPr/>
            </a:pPr>
            <a:r>
              <a:rPr lang="en-US" dirty="0">
                <a:cs typeface="+mj-cs"/>
              </a:rPr>
              <a:t>Poisoning Emergencies and Management </a:t>
            </a:r>
            <a:r>
              <a:rPr lang="en-US" sz="2000" b="0" dirty="0">
                <a:cs typeface="+mj-cs"/>
              </a:rPr>
              <a:t>(4 of 4)</a:t>
            </a:r>
          </a:p>
        </p:txBody>
      </p:sp>
      <p:sp>
        <p:nvSpPr>
          <p:cNvPr id="179203" name="Rectangle 3"/>
          <p:cNvSpPr>
            <a:spLocks noGrp="1" noChangeArrowheads="1"/>
          </p:cNvSpPr>
          <p:nvPr>
            <p:ph type="body" idx="1"/>
          </p:nvPr>
        </p:nvSpPr>
        <p:spPr>
          <a:xfrm>
            <a:off x="927100" y="1485900"/>
            <a:ext cx="106680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Contact Poison Control for assistance.</a:t>
            </a:r>
          </a:p>
          <a:p>
            <a:pPr>
              <a:spcBef>
                <a:spcPct val="35000"/>
              </a:spcBef>
            </a:pPr>
            <a:r>
              <a:rPr lang="en-US" altLang="en-US" dirty="0"/>
              <a:t>Treatment</a:t>
            </a:r>
          </a:p>
          <a:p>
            <a:pPr lvl="1">
              <a:spcBef>
                <a:spcPct val="35000"/>
              </a:spcBef>
            </a:pPr>
            <a:r>
              <a:rPr lang="en-US" altLang="en-US" dirty="0"/>
              <a:t>Perform external decontamination.</a:t>
            </a:r>
            <a:endParaRPr lang="en-US" altLang="en-US" sz="2400" dirty="0"/>
          </a:p>
          <a:p>
            <a:pPr lvl="1">
              <a:spcBef>
                <a:spcPct val="35000"/>
              </a:spcBef>
            </a:pPr>
            <a:r>
              <a:rPr lang="en-US" altLang="en-US" dirty="0"/>
              <a:t>Assess and maintain ABCs and monitor breathing.</a:t>
            </a:r>
          </a:p>
          <a:p>
            <a:pPr lvl="1">
              <a:spcBef>
                <a:spcPct val="35000"/>
              </a:spcBef>
            </a:pPr>
            <a:r>
              <a:rPr lang="en-US" altLang="en-US" dirty="0"/>
              <a:t>If shock is present, treat and transport. </a:t>
            </a:r>
          </a:p>
          <a:p>
            <a:pPr lvl="1">
              <a:spcBef>
                <a:spcPct val="35000"/>
              </a:spcBef>
            </a:pPr>
            <a:r>
              <a:rPr lang="en-US" altLang="en-US" dirty="0"/>
              <a:t>Give activated charcoal according to medical control or local protocol.</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Title 1"/>
          <p:cNvSpPr>
            <a:spLocks noGrp="1"/>
          </p:cNvSpPr>
          <p:nvPr>
            <p:ph type="title"/>
          </p:nvPr>
        </p:nvSpPr>
        <p:spPr/>
        <p:txBody>
          <a:bodyPr/>
          <a:lstStyle/>
          <a:p>
            <a:pPr>
              <a:lnSpc>
                <a:spcPct val="85000"/>
              </a:lnSpc>
              <a:defRPr/>
            </a:pPr>
            <a:r>
              <a:rPr lang="en-US" dirty="0">
                <a:cs typeface="+mj-cs"/>
              </a:rPr>
              <a:t>Dehydration Emergencies and Management </a:t>
            </a:r>
            <a:r>
              <a:rPr lang="en-US" sz="2000" b="0" dirty="0">
                <a:cs typeface="+mj-cs"/>
              </a:rPr>
              <a:t>(1 of 3)</a:t>
            </a:r>
          </a:p>
        </p:txBody>
      </p:sp>
      <p:sp>
        <p:nvSpPr>
          <p:cNvPr id="18125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Occurs when fluid loss is greater than fluid intake</a:t>
            </a:r>
          </a:p>
          <a:p>
            <a:pPr lvl="1">
              <a:spcBef>
                <a:spcPct val="35000"/>
              </a:spcBef>
            </a:pPr>
            <a:r>
              <a:rPr lang="en-US" altLang="en-US" dirty="0"/>
              <a:t>Vomiting and diarrhea are common causes.</a:t>
            </a:r>
          </a:p>
          <a:p>
            <a:pPr lvl="1">
              <a:spcBef>
                <a:spcPct val="35000"/>
              </a:spcBef>
            </a:pPr>
            <a:r>
              <a:rPr lang="en-US" altLang="en-US" dirty="0"/>
              <a:t>Infants and children are at greater risk.</a:t>
            </a:r>
          </a:p>
          <a:p>
            <a:pPr lvl="1">
              <a:spcBef>
                <a:spcPct val="35000"/>
              </a:spcBef>
            </a:pPr>
            <a:r>
              <a:rPr lang="en-US" altLang="en-US" dirty="0"/>
              <a:t>Can be mild, moderate, or severe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Title 1"/>
          <p:cNvSpPr>
            <a:spLocks noGrp="1"/>
          </p:cNvSpPr>
          <p:nvPr>
            <p:ph type="title"/>
          </p:nvPr>
        </p:nvSpPr>
        <p:spPr/>
        <p:txBody>
          <a:bodyPr/>
          <a:lstStyle/>
          <a:p>
            <a:pPr>
              <a:lnSpc>
                <a:spcPct val="85000"/>
              </a:lnSpc>
              <a:defRPr/>
            </a:pPr>
            <a:r>
              <a:rPr lang="en-US" dirty="0">
                <a:cs typeface="+mj-cs"/>
              </a:rPr>
              <a:t>Dehydration Emergencies and Management </a:t>
            </a:r>
            <a:r>
              <a:rPr lang="en-US" sz="2000" b="0" dirty="0">
                <a:cs typeface="+mj-cs"/>
              </a:rPr>
              <a:t>(2 of 3)</a:t>
            </a:r>
          </a:p>
        </p:txBody>
      </p:sp>
      <p:sp>
        <p:nvSpPr>
          <p:cNvPr id="182275"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Mild dehydration signs</a:t>
            </a:r>
          </a:p>
          <a:p>
            <a:pPr lvl="1">
              <a:spcBef>
                <a:spcPct val="35000"/>
              </a:spcBef>
            </a:pPr>
            <a:r>
              <a:rPr lang="en-US" altLang="en-US" dirty="0"/>
              <a:t>Dry lips and gums, decreased saliva and wet diapers</a:t>
            </a:r>
          </a:p>
          <a:p>
            <a:pPr>
              <a:spcBef>
                <a:spcPct val="35000"/>
              </a:spcBef>
            </a:pPr>
            <a:r>
              <a:rPr lang="en-US" altLang="en-US" dirty="0"/>
              <a:t>Moderate dehydration signs</a:t>
            </a:r>
          </a:p>
          <a:p>
            <a:pPr lvl="1">
              <a:spcBef>
                <a:spcPct val="35000"/>
              </a:spcBef>
            </a:pPr>
            <a:r>
              <a:rPr lang="en-US" altLang="en-US" dirty="0"/>
              <a:t>Sunken eyes, sleepiness, irritability, loose skin, sunken fontanelles</a:t>
            </a:r>
          </a:p>
          <a:p>
            <a:pPr>
              <a:spcBef>
                <a:spcPct val="35000"/>
              </a:spcBef>
            </a:pPr>
            <a:r>
              <a:rPr lang="en-US" altLang="en-US" dirty="0"/>
              <a:t>Severe dehydration signs</a:t>
            </a:r>
          </a:p>
          <a:p>
            <a:pPr lvl="1">
              <a:spcBef>
                <a:spcPct val="35000"/>
              </a:spcBef>
            </a:pPr>
            <a:r>
              <a:rPr lang="en-US" altLang="en-US" dirty="0"/>
              <a:t>Mottled, cool, clammy skin; delayed CRT; increased respiration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Title 1"/>
          <p:cNvSpPr>
            <a:spLocks noGrp="1"/>
          </p:cNvSpPr>
          <p:nvPr>
            <p:ph type="title"/>
          </p:nvPr>
        </p:nvSpPr>
        <p:spPr/>
        <p:txBody>
          <a:bodyPr/>
          <a:lstStyle/>
          <a:p>
            <a:pPr>
              <a:lnSpc>
                <a:spcPct val="85000"/>
              </a:lnSpc>
              <a:defRPr/>
            </a:pPr>
            <a:r>
              <a:rPr lang="en-US" dirty="0">
                <a:cs typeface="+mj-cs"/>
              </a:rPr>
              <a:t>Dehydration Emergencies and Management </a:t>
            </a:r>
            <a:r>
              <a:rPr lang="en-US" sz="2000" b="0" dirty="0">
                <a:cs typeface="+mj-cs"/>
              </a:rPr>
              <a:t>(3 of 3)</a:t>
            </a:r>
          </a:p>
        </p:txBody>
      </p:sp>
      <p:sp>
        <p:nvSpPr>
          <p:cNvPr id="183299" name="Content Placeholder 2"/>
          <p:cNvSpPr>
            <a:spLocks noGrp="1"/>
          </p:cNvSpPr>
          <p:nvPr>
            <p:ph type="body" idx="1"/>
          </p:nvPr>
        </p:nvSpPr>
        <p:spPr>
          <a:xfrm>
            <a:off x="6096000" y="1447800"/>
            <a:ext cx="51816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Treatment</a:t>
            </a:r>
          </a:p>
          <a:p>
            <a:pPr lvl="1">
              <a:spcBef>
                <a:spcPct val="35000"/>
              </a:spcBef>
            </a:pPr>
            <a:r>
              <a:rPr lang="en-US" altLang="en-US" dirty="0"/>
              <a:t>Assess ABCs and obtain baseline vital signs.</a:t>
            </a:r>
          </a:p>
          <a:p>
            <a:pPr lvl="2">
              <a:spcBef>
                <a:spcPts val="900"/>
              </a:spcBef>
            </a:pPr>
            <a:r>
              <a:rPr lang="en-US" altLang="en-US" sz="2000" dirty="0"/>
              <a:t>If severe, ALS backup may be necessary for IV access.</a:t>
            </a:r>
          </a:p>
          <a:p>
            <a:pPr lvl="2">
              <a:spcBef>
                <a:spcPts val="900"/>
              </a:spcBef>
            </a:pPr>
            <a:r>
              <a:rPr lang="en-US" altLang="en-US" sz="2000" dirty="0"/>
              <a:t>Transport to ED.</a:t>
            </a:r>
          </a:p>
        </p:txBody>
      </p:sp>
      <p:sp>
        <p:nvSpPr>
          <p:cNvPr id="3" name="Rectangle 2"/>
          <p:cNvSpPr/>
          <p:nvPr/>
        </p:nvSpPr>
        <p:spPr>
          <a:xfrm>
            <a:off x="901700" y="4499935"/>
            <a:ext cx="4357688" cy="646331"/>
          </a:xfrm>
          <a:prstGeom prst="rect">
            <a:avLst/>
          </a:prstGeom>
        </p:spPr>
        <p:txBody>
          <a:bodyPr wrap="square">
            <a:spAutoFit/>
          </a:bodyPr>
          <a:lstStyle/>
          <a:p>
            <a:r>
              <a:rPr lang="en-US" b="1" dirty="0"/>
              <a:t>FIGURE 35-35 </a:t>
            </a:r>
            <a:r>
              <a:rPr lang="en-US" dirty="0"/>
              <a:t>An infant with dehydration may exhibit “tenting” or poor skin turgor.</a:t>
            </a:r>
          </a:p>
        </p:txBody>
      </p:sp>
      <p:sp>
        <p:nvSpPr>
          <p:cNvPr id="4" name="Rectangle 3"/>
          <p:cNvSpPr/>
          <p:nvPr/>
        </p:nvSpPr>
        <p:spPr>
          <a:xfrm>
            <a:off x="901700" y="5133050"/>
            <a:ext cx="2257349"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Courtesy of Ronald </a:t>
            </a:r>
            <a:r>
              <a:rPr lang="en-US" sz="1000" dirty="0" err="1">
                <a:latin typeface="Arial" panose="020B0604020202020204" pitchFamily="34" charset="0"/>
                <a:cs typeface="Arial" panose="020B0604020202020204" pitchFamily="34" charset="0"/>
              </a:rPr>
              <a:t>Dieckmann</a:t>
            </a:r>
            <a:r>
              <a:rPr lang="en-US" sz="1000" dirty="0">
                <a:latin typeface="Arial" panose="020B0604020202020204" pitchFamily="34" charset="0"/>
                <a:cs typeface="Arial" panose="020B0604020202020204" pitchFamily="34" charset="0"/>
              </a:rPr>
              <a:t>, MD.</a:t>
            </a:r>
          </a:p>
        </p:txBody>
      </p:sp>
      <p:pic>
        <p:nvPicPr>
          <p:cNvPr id="11266" name="Picture 2" descr="A photo shows a person pulling at a large chunk of skin on a little child's baldhea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1460500"/>
            <a:ext cx="4357688" cy="3019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Title 1"/>
          <p:cNvSpPr>
            <a:spLocks noGrp="1"/>
          </p:cNvSpPr>
          <p:nvPr>
            <p:ph type="title"/>
          </p:nvPr>
        </p:nvSpPr>
        <p:spPr/>
        <p:txBody>
          <a:bodyPr/>
          <a:lstStyle/>
          <a:p>
            <a:pPr>
              <a:lnSpc>
                <a:spcPct val="85000"/>
              </a:lnSpc>
              <a:defRPr/>
            </a:pPr>
            <a:r>
              <a:rPr lang="en-US" dirty="0">
                <a:cs typeface="+mj-cs"/>
              </a:rPr>
              <a:t>Fever Emergencies and Management </a:t>
            </a:r>
            <a:r>
              <a:rPr lang="en-US" sz="2000" b="0" dirty="0">
                <a:cs typeface="+mj-cs"/>
              </a:rPr>
              <a:t>(1 of 4)</a:t>
            </a:r>
          </a:p>
        </p:txBody>
      </p:sp>
      <p:sp>
        <p:nvSpPr>
          <p:cNvPr id="18432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An increase in body temperature</a:t>
            </a:r>
          </a:p>
          <a:p>
            <a:pPr lvl="1">
              <a:spcBef>
                <a:spcPct val="35000"/>
              </a:spcBef>
            </a:pPr>
            <a:r>
              <a:rPr lang="en-US" altLang="en-US" dirty="0"/>
              <a:t>100.4°F (38°C) or higher is abnormal.</a:t>
            </a:r>
          </a:p>
          <a:p>
            <a:pPr lvl="1">
              <a:spcBef>
                <a:spcPct val="35000"/>
              </a:spcBef>
            </a:pPr>
            <a:r>
              <a:rPr lang="en-US" altLang="en-US" dirty="0"/>
              <a:t>Rarely life threatening</a:t>
            </a:r>
          </a:p>
          <a:p>
            <a:pPr>
              <a:spcBef>
                <a:spcPct val="35000"/>
              </a:spcBef>
            </a:pPr>
            <a:r>
              <a:rPr lang="en-US" altLang="en-US" dirty="0"/>
              <a:t>Causes </a:t>
            </a:r>
          </a:p>
          <a:p>
            <a:pPr lvl="1">
              <a:spcBef>
                <a:spcPct val="35000"/>
              </a:spcBef>
            </a:pPr>
            <a:r>
              <a:rPr lang="en-US" altLang="en-US" dirty="0"/>
              <a:t>Infection</a:t>
            </a:r>
          </a:p>
          <a:p>
            <a:pPr lvl="1">
              <a:spcBef>
                <a:spcPct val="35000"/>
              </a:spcBef>
            </a:pPr>
            <a:r>
              <a:rPr lang="en-US" altLang="en-US" dirty="0"/>
              <a:t>Status epilepticus</a:t>
            </a:r>
          </a:p>
          <a:p>
            <a:pPr lvl="1">
              <a:spcBef>
                <a:spcPct val="35000"/>
              </a:spcBef>
            </a:pPr>
            <a:r>
              <a:rPr lang="en-US" altLang="en-US" dirty="0"/>
              <a:t>Cancer</a:t>
            </a:r>
          </a:p>
          <a:p>
            <a:pPr lvl="1">
              <a:spcBef>
                <a:spcPct val="35000"/>
              </a:spcBef>
            </a:pPr>
            <a:r>
              <a:rPr lang="en-US" altLang="en-US" dirty="0"/>
              <a:t>Drug ingestion (aspirin)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Title 1"/>
          <p:cNvSpPr>
            <a:spLocks noGrp="1"/>
          </p:cNvSpPr>
          <p:nvPr>
            <p:ph type="title"/>
          </p:nvPr>
        </p:nvSpPr>
        <p:spPr/>
        <p:txBody>
          <a:bodyPr/>
          <a:lstStyle/>
          <a:p>
            <a:pPr>
              <a:lnSpc>
                <a:spcPct val="85000"/>
              </a:lnSpc>
              <a:defRPr/>
            </a:pPr>
            <a:r>
              <a:rPr lang="en-US" dirty="0">
                <a:cs typeface="+mj-cs"/>
              </a:rPr>
              <a:t>Fever Emergencies and Management </a:t>
            </a:r>
            <a:r>
              <a:rPr lang="en-US" sz="2000" b="0" dirty="0">
                <a:cs typeface="+mj-cs"/>
              </a:rPr>
              <a:t>(2 of 4)</a:t>
            </a:r>
          </a:p>
        </p:txBody>
      </p:sp>
      <p:sp>
        <p:nvSpPr>
          <p:cNvPr id="185347"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Causes (cont</a:t>
            </a:r>
            <a:r>
              <a:rPr lang="ja-JP" altLang="en-US" dirty="0"/>
              <a:t>’</a:t>
            </a:r>
            <a:r>
              <a:rPr lang="en-US" altLang="ja-JP" dirty="0"/>
              <a:t>d)</a:t>
            </a:r>
          </a:p>
          <a:p>
            <a:pPr lvl="1">
              <a:spcBef>
                <a:spcPct val="35000"/>
              </a:spcBef>
            </a:pPr>
            <a:r>
              <a:rPr lang="en-US" altLang="en-US" dirty="0"/>
              <a:t>Arthritis</a:t>
            </a:r>
          </a:p>
          <a:p>
            <a:pPr lvl="1">
              <a:spcBef>
                <a:spcPct val="35000"/>
              </a:spcBef>
            </a:pPr>
            <a:r>
              <a:rPr lang="en-US" altLang="en-US" dirty="0"/>
              <a:t>Systemic lupus erythematosus (rash on nose)</a:t>
            </a:r>
          </a:p>
          <a:p>
            <a:pPr lvl="1">
              <a:spcBef>
                <a:spcPct val="35000"/>
              </a:spcBef>
            </a:pPr>
            <a:r>
              <a:rPr lang="en-US" altLang="en-US" dirty="0"/>
              <a:t>High environmental temperature</a:t>
            </a:r>
          </a:p>
          <a:p>
            <a:pPr>
              <a:spcBef>
                <a:spcPct val="35000"/>
              </a:spcBef>
            </a:pPr>
            <a:r>
              <a:rPr lang="en-US" altLang="en-US" dirty="0"/>
              <a:t>Result of internal body mechanism in which heat generation is increased and heat loss is decreased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Grp="1" noChangeArrowheads="1"/>
          </p:cNvSpPr>
          <p:nvPr>
            <p:ph type="title"/>
          </p:nvPr>
        </p:nvSpPr>
        <p:spPr/>
        <p:txBody>
          <a:bodyPr/>
          <a:lstStyle/>
          <a:p>
            <a:pPr>
              <a:lnSpc>
                <a:spcPct val="85000"/>
              </a:lnSpc>
              <a:defRPr/>
            </a:pPr>
            <a:r>
              <a:rPr lang="en-US" dirty="0">
                <a:cs typeface="+mj-cs"/>
              </a:rPr>
              <a:t>Fever Emergencies and Management </a:t>
            </a:r>
            <a:r>
              <a:rPr lang="en-US" sz="2000" b="0" dirty="0">
                <a:cs typeface="+mj-cs"/>
              </a:rPr>
              <a:t>(3 of 4)</a:t>
            </a:r>
          </a:p>
        </p:txBody>
      </p:sp>
      <p:sp>
        <p:nvSpPr>
          <p:cNvPr id="18637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Accurate body temperature is important for pediatric patients.</a:t>
            </a:r>
          </a:p>
          <a:p>
            <a:pPr lvl="1">
              <a:spcBef>
                <a:spcPct val="35000"/>
              </a:spcBef>
            </a:pPr>
            <a:r>
              <a:rPr lang="en-US" altLang="en-US" dirty="0"/>
              <a:t>Rectal temperature is most accurate for infants and toddlers.</a:t>
            </a:r>
          </a:p>
          <a:p>
            <a:pPr lvl="1">
              <a:spcBef>
                <a:spcPct val="35000"/>
              </a:spcBef>
            </a:pPr>
            <a:r>
              <a:rPr lang="en-US" altLang="en-US" dirty="0"/>
              <a:t>Under tongue or arm will work for older children.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Rectangle 2"/>
          <p:cNvSpPr>
            <a:spLocks noGrp="1" noChangeArrowheads="1"/>
          </p:cNvSpPr>
          <p:nvPr>
            <p:ph type="title"/>
          </p:nvPr>
        </p:nvSpPr>
        <p:spPr/>
        <p:txBody>
          <a:bodyPr/>
          <a:lstStyle/>
          <a:p>
            <a:pPr>
              <a:lnSpc>
                <a:spcPct val="85000"/>
              </a:lnSpc>
              <a:defRPr/>
            </a:pPr>
            <a:r>
              <a:rPr lang="en-US" dirty="0">
                <a:cs typeface="+mj-cs"/>
              </a:rPr>
              <a:t>Fever Emergencies and Management </a:t>
            </a:r>
            <a:r>
              <a:rPr lang="en-US" sz="2000" b="0" dirty="0">
                <a:cs typeface="+mj-cs"/>
              </a:rPr>
              <a:t>(4 of 4)</a:t>
            </a:r>
          </a:p>
        </p:txBody>
      </p:sp>
      <p:sp>
        <p:nvSpPr>
          <p:cNvPr id="18739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Patient may present with signs of respiratory distress, shock, a stiff neck, a rash, hot skin, flushed cheeks, and, in infants, bulging fontanelles.</a:t>
            </a:r>
          </a:p>
          <a:p>
            <a:pPr>
              <a:spcBef>
                <a:spcPct val="35000"/>
              </a:spcBef>
            </a:pPr>
            <a:r>
              <a:rPr lang="en-US" altLang="en-US" dirty="0"/>
              <a:t>Transport and manage ABCs.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p:txBody>
          <a:bodyPr/>
          <a:lstStyle/>
          <a:p>
            <a:pPr>
              <a:lnSpc>
                <a:spcPct val="85000"/>
              </a:lnSpc>
              <a:defRPr/>
            </a:pPr>
            <a:r>
              <a:rPr lang="en-US" dirty="0">
                <a:cs typeface="+mj-cs"/>
              </a:rPr>
              <a:t>Febrile Seizures </a:t>
            </a:r>
            <a:r>
              <a:rPr lang="en-US" sz="2000" b="0" dirty="0"/>
              <a:t>(1 of 2)</a:t>
            </a:r>
            <a:endParaRPr lang="en-US" sz="2000" b="0" dirty="0">
              <a:cs typeface="+mj-cs"/>
            </a:endParaRPr>
          </a:p>
        </p:txBody>
      </p:sp>
      <p:sp>
        <p:nvSpPr>
          <p:cNvPr id="18841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Common between 6 months and 6 years</a:t>
            </a:r>
          </a:p>
          <a:p>
            <a:pPr lvl="1">
              <a:spcBef>
                <a:spcPct val="35000"/>
              </a:spcBef>
            </a:pPr>
            <a:r>
              <a:rPr lang="en-US" altLang="en-US" dirty="0"/>
              <a:t>Caused by fever alone</a:t>
            </a:r>
          </a:p>
          <a:p>
            <a:pPr lvl="1">
              <a:spcBef>
                <a:spcPct val="35000"/>
              </a:spcBef>
            </a:pPr>
            <a:r>
              <a:rPr lang="en-US" altLang="en-US" dirty="0"/>
              <a:t>Typically occur on first day of febrile illness</a:t>
            </a:r>
          </a:p>
          <a:p>
            <a:pPr lvl="1">
              <a:spcBef>
                <a:spcPct val="35000"/>
              </a:spcBef>
            </a:pPr>
            <a:r>
              <a:rPr lang="en-US" altLang="en-US" dirty="0"/>
              <a:t>Characterized by tonic-clonic activity</a:t>
            </a:r>
          </a:p>
          <a:p>
            <a:pPr lvl="1">
              <a:spcBef>
                <a:spcPct val="35000"/>
              </a:spcBef>
            </a:pPr>
            <a:r>
              <a:rPr lang="en-US" altLang="en-US" dirty="0"/>
              <a:t>Last less than 15 minutes with little or no postictal state</a:t>
            </a:r>
          </a:p>
          <a:p>
            <a:pPr lvl="1">
              <a:spcBef>
                <a:spcPct val="35000"/>
              </a:spcBef>
            </a:pPr>
            <a:r>
              <a:rPr lang="en-US" altLang="en-US" dirty="0"/>
              <a:t>May be sign of more serious problem</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p:txBody>
          <a:bodyPr/>
          <a:lstStyle/>
          <a:p>
            <a:pPr>
              <a:lnSpc>
                <a:spcPct val="85000"/>
              </a:lnSpc>
              <a:defRPr/>
            </a:pPr>
            <a:r>
              <a:rPr lang="en-US" dirty="0"/>
              <a:t>The Infant </a:t>
            </a:r>
            <a:r>
              <a:rPr lang="en-US" sz="2000" b="0" dirty="0">
                <a:cs typeface="+mj-cs"/>
              </a:rPr>
              <a:t>(2 of 5)</a:t>
            </a:r>
          </a:p>
        </p:txBody>
      </p:sp>
      <p:sp>
        <p:nvSpPr>
          <p:cNvPr id="20483" name="Rectangle 3"/>
          <p:cNvSpPr>
            <a:spLocks noGrp="1" noChangeArrowheads="1"/>
          </p:cNvSpPr>
          <p:nvPr>
            <p:ph type="body" idx="1"/>
          </p:nvPr>
        </p:nvSpPr>
        <p:spPr>
          <a:xfrm>
            <a:off x="901700" y="1485900"/>
            <a:ext cx="10680700" cy="51054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0 to 2 months (cont</a:t>
            </a:r>
            <a:r>
              <a:rPr lang="ja-JP" altLang="en-US" dirty="0"/>
              <a:t>’</a:t>
            </a:r>
            <a:r>
              <a:rPr lang="en-US" altLang="ja-JP" dirty="0"/>
              <a:t>d)</a:t>
            </a:r>
          </a:p>
          <a:p>
            <a:pPr lvl="1">
              <a:spcBef>
                <a:spcPct val="35000"/>
              </a:spcBef>
            </a:pPr>
            <a:r>
              <a:rPr lang="en-US" altLang="en-US" dirty="0"/>
              <a:t>An inconsolable infant could be a sign of significant illness.</a:t>
            </a:r>
          </a:p>
          <a:p>
            <a:pPr lvl="1">
              <a:spcBef>
                <a:spcPct val="35000"/>
              </a:spcBef>
            </a:pPr>
            <a:r>
              <a:rPr lang="en-US" altLang="en-US" dirty="0"/>
              <a:t>Predisposed to hypothermia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p:txBody>
          <a:bodyPr/>
          <a:lstStyle/>
          <a:p>
            <a:pPr>
              <a:lnSpc>
                <a:spcPct val="85000"/>
              </a:lnSpc>
              <a:defRPr/>
            </a:pPr>
            <a:r>
              <a:rPr lang="en-US" dirty="0">
                <a:cs typeface="+mj-cs"/>
              </a:rPr>
              <a:t>Febrile Seizures </a:t>
            </a:r>
            <a:r>
              <a:rPr lang="en-US" sz="2000" b="0" dirty="0">
                <a:cs typeface="+mj-cs"/>
              </a:rPr>
              <a:t>(2 of 2)</a:t>
            </a:r>
          </a:p>
        </p:txBody>
      </p:sp>
      <p:sp>
        <p:nvSpPr>
          <p:cNvPr id="189443" name="Rectangle 3"/>
          <p:cNvSpPr>
            <a:spLocks noGrp="1" noChangeArrowheads="1"/>
          </p:cNvSpPr>
          <p:nvPr>
            <p:ph type="body" idx="1"/>
          </p:nvPr>
        </p:nvSpPr>
        <p:spPr>
          <a:xfrm>
            <a:off x="925830" y="1490870"/>
            <a:ext cx="10059670" cy="4699047"/>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r>
              <a:rPr lang="en-US" altLang="en-US" dirty="0"/>
              <a:t>Assess ABCs, provide cooling measures with tepid water, and provide prompt transport.</a:t>
            </a:r>
          </a:p>
          <a:p>
            <a:pPr lvl="1">
              <a:spcBef>
                <a:spcPts val="900"/>
              </a:spcBef>
            </a:pPr>
            <a:r>
              <a:rPr lang="en-US" altLang="en-US" dirty="0"/>
              <a:t>All patients with febrile seizures need to be seen in the hospital setting.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Title 1"/>
          <p:cNvSpPr>
            <a:spLocks noGrp="1"/>
          </p:cNvSpPr>
          <p:nvPr>
            <p:ph type="title"/>
          </p:nvPr>
        </p:nvSpPr>
        <p:spPr/>
        <p:txBody>
          <a:bodyPr/>
          <a:lstStyle/>
          <a:p>
            <a:pPr>
              <a:lnSpc>
                <a:spcPct val="85000"/>
              </a:lnSpc>
              <a:defRPr/>
            </a:pPr>
            <a:r>
              <a:rPr lang="en-US" dirty="0">
                <a:cs typeface="+mj-cs"/>
              </a:rPr>
              <a:t>Drowning Emergencies and Management </a:t>
            </a:r>
            <a:r>
              <a:rPr lang="en-US" sz="2000" b="0" dirty="0">
                <a:cs typeface="+mj-cs"/>
              </a:rPr>
              <a:t>(1 of 3)</a:t>
            </a:r>
          </a:p>
        </p:txBody>
      </p:sp>
      <p:sp>
        <p:nvSpPr>
          <p:cNvPr id="190467" name="Content Placeholder 2"/>
          <p:cNvSpPr>
            <a:spLocks noGrp="1"/>
          </p:cNvSpPr>
          <p:nvPr>
            <p:ph type="body" idx="1"/>
          </p:nvPr>
        </p:nvSpPr>
        <p:spPr>
          <a:xfrm>
            <a:off x="927100" y="1485900"/>
            <a:ext cx="10337800" cy="49530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Second-most-common cause of unintentional death among children</a:t>
            </a:r>
          </a:p>
          <a:p>
            <a:pPr lvl="1">
              <a:spcBef>
                <a:spcPts val="840"/>
              </a:spcBef>
            </a:pPr>
            <a:r>
              <a:rPr lang="en-US" altLang="en-US" dirty="0"/>
              <a:t>Principal condition is lack of oxygen.</a:t>
            </a:r>
          </a:p>
          <a:p>
            <a:pPr lvl="1">
              <a:spcBef>
                <a:spcPts val="840"/>
              </a:spcBef>
            </a:pPr>
            <a:r>
              <a:rPr lang="en-US" altLang="en-US" dirty="0"/>
              <a:t>Hypothermia from submersion in icy water</a:t>
            </a:r>
          </a:p>
          <a:p>
            <a:pPr lvl="1">
              <a:spcBef>
                <a:spcPts val="840"/>
              </a:spcBef>
            </a:pPr>
            <a:r>
              <a:rPr lang="en-US" altLang="en-US" dirty="0"/>
              <a:t>Diving increases risk of neck and spinal cord injuries.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2"/>
          <p:cNvSpPr>
            <a:spLocks noGrp="1" noChangeArrowheads="1"/>
          </p:cNvSpPr>
          <p:nvPr>
            <p:ph type="title"/>
          </p:nvPr>
        </p:nvSpPr>
        <p:spPr/>
        <p:txBody>
          <a:bodyPr/>
          <a:lstStyle/>
          <a:p>
            <a:pPr>
              <a:lnSpc>
                <a:spcPct val="85000"/>
              </a:lnSpc>
              <a:defRPr/>
            </a:pPr>
            <a:r>
              <a:rPr lang="en-US" dirty="0">
                <a:cs typeface="+mj-cs"/>
              </a:rPr>
              <a:t>Drowning Emergencies and Management </a:t>
            </a:r>
            <a:r>
              <a:rPr lang="en-US" sz="2000" b="0" dirty="0">
                <a:cs typeface="+mj-cs"/>
              </a:rPr>
              <a:t>(2 of 3)</a:t>
            </a:r>
          </a:p>
        </p:txBody>
      </p:sp>
      <p:sp>
        <p:nvSpPr>
          <p:cNvPr id="19149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Signs and symptoms</a:t>
            </a:r>
          </a:p>
          <a:p>
            <a:pPr lvl="1">
              <a:spcBef>
                <a:spcPts val="900"/>
              </a:spcBef>
            </a:pPr>
            <a:r>
              <a:rPr lang="en-US" altLang="en-US" dirty="0"/>
              <a:t>Coughing and choking</a:t>
            </a:r>
          </a:p>
          <a:p>
            <a:pPr lvl="1">
              <a:spcBef>
                <a:spcPts val="900"/>
              </a:spcBef>
            </a:pPr>
            <a:r>
              <a:rPr lang="en-US" altLang="en-US" dirty="0"/>
              <a:t>Airway obstruction and difficulty breathing</a:t>
            </a:r>
          </a:p>
          <a:p>
            <a:pPr lvl="1">
              <a:spcBef>
                <a:spcPts val="900"/>
              </a:spcBef>
            </a:pPr>
            <a:r>
              <a:rPr lang="en-US" altLang="en-US" dirty="0"/>
              <a:t>AMS and seizure activity</a:t>
            </a:r>
          </a:p>
          <a:p>
            <a:pPr lvl="1">
              <a:spcBef>
                <a:spcPts val="900"/>
              </a:spcBef>
            </a:pPr>
            <a:r>
              <a:rPr lang="en-US" altLang="en-US" dirty="0"/>
              <a:t>Unresponsiveness</a:t>
            </a:r>
          </a:p>
          <a:p>
            <a:pPr lvl="1">
              <a:spcBef>
                <a:spcPts val="900"/>
              </a:spcBef>
            </a:pPr>
            <a:r>
              <a:rPr lang="en-US" altLang="en-US" dirty="0"/>
              <a:t>Fast, slow, or no pulse</a:t>
            </a:r>
          </a:p>
          <a:p>
            <a:pPr lvl="1">
              <a:spcBef>
                <a:spcPts val="900"/>
              </a:spcBef>
            </a:pPr>
            <a:r>
              <a:rPr lang="en-US" altLang="en-US" dirty="0"/>
              <a:t>Pale, cyanotic skin</a:t>
            </a:r>
          </a:p>
          <a:p>
            <a:pPr lvl="1">
              <a:spcBef>
                <a:spcPts val="900"/>
              </a:spcBef>
            </a:pPr>
            <a:r>
              <a:rPr lang="en-US" altLang="en-US" dirty="0"/>
              <a:t>Abdominal distention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title"/>
          </p:nvPr>
        </p:nvSpPr>
        <p:spPr/>
        <p:txBody>
          <a:bodyPr/>
          <a:lstStyle/>
          <a:p>
            <a:pPr>
              <a:lnSpc>
                <a:spcPct val="85000"/>
              </a:lnSpc>
              <a:defRPr/>
            </a:pPr>
            <a:r>
              <a:rPr lang="en-US" dirty="0">
                <a:cs typeface="+mj-cs"/>
              </a:rPr>
              <a:t>Drowning Emergencies and Management </a:t>
            </a:r>
            <a:r>
              <a:rPr lang="en-US" sz="2000" b="0" dirty="0">
                <a:cs typeface="+mj-cs"/>
              </a:rPr>
              <a:t>(3 of 3)</a:t>
            </a:r>
          </a:p>
        </p:txBody>
      </p:sp>
      <p:sp>
        <p:nvSpPr>
          <p:cNvPr id="19251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Management</a:t>
            </a:r>
          </a:p>
          <a:p>
            <a:pPr lvl="1">
              <a:spcBef>
                <a:spcPct val="35000"/>
              </a:spcBef>
            </a:pPr>
            <a:r>
              <a:rPr lang="en-US" altLang="en-US" dirty="0"/>
              <a:t>Assess and manage ABCs.</a:t>
            </a:r>
          </a:p>
          <a:p>
            <a:pPr lvl="1">
              <a:spcBef>
                <a:spcPct val="35000"/>
              </a:spcBef>
            </a:pPr>
            <a:r>
              <a:rPr lang="en-US" altLang="en-US" dirty="0"/>
              <a:t>Contact ALS crew to intervene if needed.</a:t>
            </a:r>
          </a:p>
          <a:p>
            <a:pPr lvl="1">
              <a:spcBef>
                <a:spcPct val="35000"/>
              </a:spcBef>
            </a:pPr>
            <a:r>
              <a:rPr lang="en-US" altLang="en-US" dirty="0"/>
              <a:t>Administer 100% oxygen.</a:t>
            </a:r>
          </a:p>
          <a:p>
            <a:pPr lvl="1">
              <a:spcBef>
                <a:spcPct val="35000"/>
              </a:spcBef>
            </a:pPr>
            <a:r>
              <a:rPr lang="en-US" altLang="en-US" dirty="0"/>
              <a:t>Apply cervical collar if trauma is suspected.</a:t>
            </a:r>
          </a:p>
          <a:p>
            <a:pPr lvl="1">
              <a:spcBef>
                <a:spcPct val="35000"/>
              </a:spcBef>
            </a:pPr>
            <a:r>
              <a:rPr lang="en-US" altLang="en-US" dirty="0"/>
              <a:t>Perform CPR in unresponsive patient in cardiopulmonary arrest.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p:nvPr>
        </p:nvSpPr>
        <p:spPr/>
        <p:txBody>
          <a:bodyPr/>
          <a:lstStyle/>
          <a:p>
            <a:pPr>
              <a:lnSpc>
                <a:spcPct val="85000"/>
              </a:lnSpc>
              <a:defRPr/>
            </a:pPr>
            <a:r>
              <a:rPr lang="en-US" dirty="0">
                <a:cs typeface="+mj-cs"/>
              </a:rPr>
              <a:t>Pediatric Trauma Emergencies and Management</a:t>
            </a:r>
          </a:p>
        </p:txBody>
      </p:sp>
      <p:sp>
        <p:nvSpPr>
          <p:cNvPr id="19353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Number one killer of children in the US</a:t>
            </a:r>
          </a:p>
          <a:p>
            <a:pPr lvl="1">
              <a:spcBef>
                <a:spcPts val="840"/>
              </a:spcBef>
            </a:pPr>
            <a:r>
              <a:rPr lang="en-US" altLang="en-US" dirty="0"/>
              <a:t>Quality of care can impact recovery.</a:t>
            </a:r>
          </a:p>
          <a:p>
            <a:pPr lvl="1">
              <a:spcBef>
                <a:spcPts val="840"/>
              </a:spcBef>
            </a:pPr>
            <a:r>
              <a:rPr lang="en-US" altLang="en-US" dirty="0"/>
              <a:t>The muscles and bones of children continue to grow well into adolescence. </a:t>
            </a:r>
          </a:p>
          <a:p>
            <a:pPr lvl="1">
              <a:spcBef>
                <a:spcPts val="840"/>
              </a:spcBef>
            </a:pPr>
            <a:r>
              <a:rPr lang="en-US" altLang="en-US" dirty="0"/>
              <a:t>Fracture of the femur is rare.</a:t>
            </a:r>
          </a:p>
          <a:p>
            <a:pPr lvl="1">
              <a:spcBef>
                <a:spcPts val="840"/>
              </a:spcBef>
            </a:pPr>
            <a:r>
              <a:rPr lang="en-US" altLang="en-US" dirty="0"/>
              <a:t>Older children and adolescents are prone to long bone fractures.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Title 1"/>
          <p:cNvSpPr>
            <a:spLocks noGrp="1"/>
          </p:cNvSpPr>
          <p:nvPr>
            <p:ph type="title"/>
          </p:nvPr>
        </p:nvSpPr>
        <p:spPr/>
        <p:txBody>
          <a:bodyPr/>
          <a:lstStyle/>
          <a:p>
            <a:pPr>
              <a:lnSpc>
                <a:spcPct val="85000"/>
              </a:lnSpc>
              <a:defRPr/>
            </a:pPr>
            <a:r>
              <a:rPr lang="en-US" dirty="0">
                <a:cs typeface="+mj-cs"/>
              </a:rPr>
              <a:t>Physical Differences</a:t>
            </a:r>
          </a:p>
        </p:txBody>
      </p:sp>
      <p:sp>
        <p:nvSpPr>
          <p:cNvPr id="19456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Children are smaller than adults.</a:t>
            </a:r>
          </a:p>
          <a:p>
            <a:pPr lvl="1">
              <a:spcBef>
                <a:spcPct val="35000"/>
              </a:spcBef>
            </a:pPr>
            <a:r>
              <a:rPr lang="en-US" altLang="en-US" dirty="0"/>
              <a:t>Locations of injuries may be different.</a:t>
            </a:r>
          </a:p>
          <a:p>
            <a:pPr>
              <a:spcBef>
                <a:spcPct val="35000"/>
              </a:spcBef>
            </a:pPr>
            <a:r>
              <a:rPr lang="en-US" altLang="en-US" dirty="0"/>
              <a:t>Children</a:t>
            </a:r>
            <a:r>
              <a:rPr lang="ja-JP" altLang="en-US" dirty="0"/>
              <a:t>’</a:t>
            </a:r>
            <a:r>
              <a:rPr lang="en-US" altLang="ja-JP" dirty="0"/>
              <a:t>s bones and soft tissues are less well developed than an adult</a:t>
            </a:r>
            <a:r>
              <a:rPr lang="ja-JP" altLang="en-US" dirty="0"/>
              <a:t>’</a:t>
            </a:r>
            <a:r>
              <a:rPr lang="en-US" altLang="ja-JP" dirty="0"/>
              <a:t>s.</a:t>
            </a:r>
          </a:p>
          <a:p>
            <a:pPr lvl="1">
              <a:spcBef>
                <a:spcPct val="35000"/>
              </a:spcBef>
            </a:pPr>
            <a:r>
              <a:rPr lang="en-US" altLang="en-US" dirty="0"/>
              <a:t>Force of injury affects structures differently.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Title 1"/>
          <p:cNvSpPr>
            <a:spLocks noGrp="1"/>
          </p:cNvSpPr>
          <p:nvPr>
            <p:ph type="title"/>
          </p:nvPr>
        </p:nvSpPr>
        <p:spPr/>
        <p:txBody>
          <a:bodyPr/>
          <a:lstStyle/>
          <a:p>
            <a:pPr>
              <a:lnSpc>
                <a:spcPct val="85000"/>
              </a:lnSpc>
              <a:defRPr/>
            </a:pPr>
            <a:r>
              <a:rPr lang="en-US" dirty="0">
                <a:cs typeface="+mj-cs"/>
              </a:rPr>
              <a:t>Psychological Differences</a:t>
            </a:r>
          </a:p>
        </p:txBody>
      </p:sp>
      <p:sp>
        <p:nvSpPr>
          <p:cNvPr id="195587"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Psychological differences </a:t>
            </a:r>
          </a:p>
          <a:p>
            <a:pPr lvl="1">
              <a:spcBef>
                <a:spcPct val="35000"/>
              </a:spcBef>
            </a:pPr>
            <a:r>
              <a:rPr lang="en-US" altLang="en-US" dirty="0"/>
              <a:t>Often injured because of underdeveloped judgment and lack of experience</a:t>
            </a:r>
          </a:p>
          <a:p>
            <a:pPr lvl="1">
              <a:spcBef>
                <a:spcPct val="35000"/>
              </a:spcBef>
            </a:pPr>
            <a:r>
              <a:rPr lang="en-US" altLang="en-US" dirty="0"/>
              <a:t>Always assume the child has serious head and neck injuries.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Rectangle 7"/>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r>
              <a:rPr lang="en-US" altLang="en-US" dirty="0"/>
              <a:t>Vehicle collisions</a:t>
            </a:r>
          </a:p>
          <a:p>
            <a:pPr lvl="1">
              <a:spcBef>
                <a:spcPts val="900"/>
              </a:spcBef>
            </a:pPr>
            <a:r>
              <a:rPr lang="en-US" altLang="en-US" dirty="0"/>
              <a:t>Exact area struck depends on the child’s height and the final position of the bumper at impact.</a:t>
            </a:r>
          </a:p>
          <a:p>
            <a:pPr lvl="1">
              <a:spcBef>
                <a:spcPts val="900"/>
              </a:spcBef>
            </a:pPr>
            <a:r>
              <a:rPr lang="en-US" altLang="en-US" dirty="0"/>
              <a:t>Typically sustain high-energy injuries to the head, spine, abdomen, pelvis, or legs.</a:t>
            </a:r>
          </a:p>
        </p:txBody>
      </p:sp>
      <p:sp>
        <p:nvSpPr>
          <p:cNvPr id="2" name="Title 1"/>
          <p:cNvSpPr>
            <a:spLocks noGrp="1"/>
          </p:cNvSpPr>
          <p:nvPr>
            <p:ph type="title"/>
          </p:nvPr>
        </p:nvSpPr>
        <p:spPr/>
        <p:txBody>
          <a:bodyPr/>
          <a:lstStyle/>
          <a:p>
            <a:r>
              <a:rPr lang="en-US" dirty="0"/>
              <a:t>Injury Patterns </a:t>
            </a:r>
            <a:r>
              <a:rPr lang="en-US" sz="2000" b="0" dirty="0"/>
              <a:t>(1 of 2)</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5"/>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r>
              <a:rPr lang="en-US" altLang="en-US" dirty="0"/>
              <a:t>Sport injuries</a:t>
            </a:r>
          </a:p>
          <a:p>
            <a:pPr lvl="1">
              <a:spcBef>
                <a:spcPts val="900"/>
              </a:spcBef>
            </a:pPr>
            <a:r>
              <a:rPr lang="en-US" altLang="en-US" dirty="0"/>
              <a:t>Children are often injured in organized sports activities.</a:t>
            </a:r>
          </a:p>
          <a:p>
            <a:pPr lvl="1">
              <a:spcBef>
                <a:spcPts val="900"/>
              </a:spcBef>
            </a:pPr>
            <a:r>
              <a:rPr lang="en-US" altLang="en-US" dirty="0"/>
              <a:t>Head and neck injuries can occur in contact sports.</a:t>
            </a:r>
          </a:p>
          <a:p>
            <a:pPr lvl="1">
              <a:spcBef>
                <a:spcPts val="900"/>
              </a:spcBef>
            </a:pPr>
            <a:r>
              <a:rPr lang="en-US" altLang="en-US" dirty="0"/>
              <a:t>Remember to immobilize cervical spine.</a:t>
            </a:r>
          </a:p>
        </p:txBody>
      </p:sp>
      <p:sp>
        <p:nvSpPr>
          <p:cNvPr id="2" name="Title 1"/>
          <p:cNvSpPr>
            <a:spLocks noGrp="1"/>
          </p:cNvSpPr>
          <p:nvPr>
            <p:ph type="title"/>
          </p:nvPr>
        </p:nvSpPr>
        <p:spPr/>
        <p:txBody>
          <a:bodyPr/>
          <a:lstStyle/>
          <a:p>
            <a:r>
              <a:rPr lang="en-US" dirty="0"/>
              <a:t>Injury Patterns </a:t>
            </a:r>
            <a:r>
              <a:rPr lang="en-US" sz="2000" b="0" dirty="0"/>
              <a:t>(2 of 2)</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Title 1"/>
          <p:cNvSpPr>
            <a:spLocks noGrp="1"/>
          </p:cNvSpPr>
          <p:nvPr>
            <p:ph type="title"/>
          </p:nvPr>
        </p:nvSpPr>
        <p:spPr/>
        <p:txBody>
          <a:bodyPr/>
          <a:lstStyle/>
          <a:p>
            <a:pPr>
              <a:lnSpc>
                <a:spcPct val="85000"/>
              </a:lnSpc>
              <a:defRPr/>
            </a:pPr>
            <a:r>
              <a:rPr lang="en-US" dirty="0">
                <a:cs typeface="+mj-cs"/>
              </a:rPr>
              <a:t>Injuries to Specific Body Systems </a:t>
            </a:r>
            <a:r>
              <a:rPr lang="en-US" sz="2000" b="0" dirty="0">
                <a:cs typeface="+mj-cs"/>
              </a:rPr>
              <a:t>(1 of 13)</a:t>
            </a:r>
          </a:p>
        </p:txBody>
      </p:sp>
      <p:sp>
        <p:nvSpPr>
          <p:cNvPr id="19865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Head injuries</a:t>
            </a:r>
          </a:p>
          <a:p>
            <a:pPr lvl="1">
              <a:spcBef>
                <a:spcPct val="35000"/>
              </a:spcBef>
            </a:pPr>
            <a:r>
              <a:rPr lang="en-US" altLang="en-US" dirty="0"/>
              <a:t>Common in children because the size of the head in relation to the body</a:t>
            </a:r>
          </a:p>
          <a:p>
            <a:pPr lvl="1">
              <a:spcBef>
                <a:spcPct val="35000"/>
              </a:spcBef>
            </a:pPr>
            <a:r>
              <a:rPr lang="en-US" altLang="en-US" dirty="0"/>
              <a:t>Infant has softer, thinner skull.</a:t>
            </a:r>
          </a:p>
          <a:p>
            <a:pPr lvl="2">
              <a:spcBef>
                <a:spcPts val="900"/>
              </a:spcBef>
            </a:pPr>
            <a:r>
              <a:rPr lang="en-US" altLang="en-US" sz="2000" dirty="0"/>
              <a:t>May result in brain injury</a:t>
            </a:r>
          </a:p>
          <a:p>
            <a:pPr lvl="1">
              <a:spcBef>
                <a:spcPct val="35000"/>
              </a:spcBef>
            </a:pPr>
            <a:r>
              <a:rPr lang="en-US" altLang="en-US" dirty="0"/>
              <a:t>Scalp and facial vessels may cause great deal of blood loss if not controlled.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ChangeArrowheads="1"/>
          </p:cNvSpPr>
          <p:nvPr>
            <p:ph type="title"/>
          </p:nvPr>
        </p:nvSpPr>
        <p:spPr/>
        <p:txBody>
          <a:bodyPr/>
          <a:lstStyle/>
          <a:p>
            <a:pPr>
              <a:lnSpc>
                <a:spcPct val="85000"/>
              </a:lnSpc>
              <a:defRPr/>
            </a:pPr>
            <a:r>
              <a:rPr lang="en-US" dirty="0"/>
              <a:t>The Infant </a:t>
            </a:r>
            <a:r>
              <a:rPr lang="en-US" sz="2000" b="0" dirty="0">
                <a:cs typeface="+mj-cs"/>
              </a:rPr>
              <a:t>(3 of 5)</a:t>
            </a:r>
          </a:p>
        </p:txBody>
      </p:sp>
      <p:sp>
        <p:nvSpPr>
          <p:cNvPr id="2150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2 to 6 months</a:t>
            </a:r>
          </a:p>
          <a:p>
            <a:pPr lvl="1">
              <a:spcBef>
                <a:spcPct val="35000"/>
              </a:spcBef>
            </a:pPr>
            <a:r>
              <a:rPr lang="en-US" altLang="en-US" dirty="0"/>
              <a:t>More active at this stage</a:t>
            </a:r>
          </a:p>
          <a:p>
            <a:pPr lvl="1">
              <a:spcBef>
                <a:spcPct val="35000"/>
              </a:spcBef>
            </a:pPr>
            <a:r>
              <a:rPr lang="en-US" altLang="en-US" dirty="0"/>
              <a:t>May follow objects with eyes</a:t>
            </a:r>
          </a:p>
          <a:p>
            <a:pPr lvl="1">
              <a:spcBef>
                <a:spcPct val="35000"/>
              </a:spcBef>
            </a:pPr>
            <a:r>
              <a:rPr lang="en-US" altLang="en-US" dirty="0"/>
              <a:t>Persistent crying, irritability, or lack of eye contact can be an indicator of serious illness, depressed mental status, or a delay in development.</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Grp="1" noChangeArrowheads="1"/>
          </p:cNvSpPr>
          <p:nvPr>
            <p:ph type="title"/>
          </p:nvPr>
        </p:nvSpPr>
        <p:spPr/>
        <p:txBody>
          <a:bodyPr/>
          <a:lstStyle/>
          <a:p>
            <a:pPr>
              <a:lnSpc>
                <a:spcPct val="85000"/>
              </a:lnSpc>
              <a:defRPr/>
            </a:pPr>
            <a:r>
              <a:rPr lang="en-US" dirty="0">
                <a:cs typeface="+mj-cs"/>
              </a:rPr>
              <a:t>Injuries to Specific Body Systems </a:t>
            </a:r>
            <a:r>
              <a:rPr lang="en-US" sz="2000" b="0" dirty="0">
                <a:cs typeface="+mj-cs"/>
              </a:rPr>
              <a:t>(2 of 13)</a:t>
            </a:r>
          </a:p>
        </p:txBody>
      </p:sp>
      <p:sp>
        <p:nvSpPr>
          <p:cNvPr id="19968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Head injuries (cont</a:t>
            </a:r>
            <a:r>
              <a:rPr lang="ja-JP" altLang="en-US" dirty="0"/>
              <a:t>’</a:t>
            </a:r>
            <a:r>
              <a:rPr lang="en-US" altLang="ja-JP" dirty="0"/>
              <a:t>d)</a:t>
            </a:r>
          </a:p>
          <a:p>
            <a:pPr lvl="1">
              <a:spcBef>
                <a:spcPct val="35000"/>
              </a:spcBef>
            </a:pPr>
            <a:r>
              <a:rPr lang="en-US" altLang="en-US" dirty="0"/>
              <a:t>Nausea and vomiting are common signs and symptoms of a head injury in children.</a:t>
            </a:r>
          </a:p>
          <a:p>
            <a:pPr lvl="2">
              <a:spcBef>
                <a:spcPts val="900"/>
              </a:spcBef>
            </a:pPr>
            <a:r>
              <a:rPr lang="en-US" altLang="en-US" sz="2000" dirty="0"/>
              <a:t>Easy to mistake for abdominal injury or illness</a:t>
            </a:r>
          </a:p>
          <a:p>
            <a:pPr lvl="2">
              <a:spcBef>
                <a:spcPts val="900"/>
              </a:spcBef>
            </a:pPr>
            <a:r>
              <a:rPr lang="en-US" altLang="en-US" sz="2000" dirty="0"/>
              <a:t>Suspect a serious head injury in any child who experiences nausea and vomiting after a traumatic event.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p:txBody>
          <a:bodyPr/>
          <a:lstStyle/>
          <a:p>
            <a:pPr>
              <a:lnSpc>
                <a:spcPct val="85000"/>
              </a:lnSpc>
              <a:defRPr/>
            </a:pPr>
            <a:r>
              <a:rPr lang="en-US" dirty="0">
                <a:cs typeface="+mj-cs"/>
              </a:rPr>
              <a:t>Injuries to Specific Body Systems </a:t>
            </a:r>
            <a:r>
              <a:rPr lang="en-US" sz="2000" b="0" dirty="0">
                <a:cs typeface="+mj-cs"/>
              </a:rPr>
              <a:t>(3 of 13)</a:t>
            </a:r>
          </a:p>
        </p:txBody>
      </p:sp>
      <p:sp>
        <p:nvSpPr>
          <p:cNvPr id="20070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Immobilization </a:t>
            </a:r>
          </a:p>
          <a:p>
            <a:pPr lvl="1">
              <a:spcBef>
                <a:spcPct val="35000"/>
              </a:spcBef>
            </a:pPr>
            <a:r>
              <a:rPr lang="en-US" altLang="en-US" dirty="0"/>
              <a:t>Necessary for all children with possible head or spinal injuries after a traumatic event</a:t>
            </a:r>
          </a:p>
          <a:p>
            <a:pPr lvl="1">
              <a:spcBef>
                <a:spcPct val="35000"/>
              </a:spcBef>
            </a:pPr>
            <a:r>
              <a:rPr lang="en-US" altLang="en-US" dirty="0"/>
              <a:t>Can be difficult because of the child’s body proportions</a:t>
            </a:r>
          </a:p>
          <a:p>
            <a:pPr lvl="1">
              <a:spcBef>
                <a:spcPct val="35000"/>
              </a:spcBef>
            </a:pPr>
            <a:r>
              <a:rPr lang="en-US" altLang="en-US" dirty="0"/>
              <a:t>Younger children require padding under the torso to maintain a neutral position.</a:t>
            </a:r>
          </a:p>
          <a:p>
            <a:pPr lvl="1">
              <a:spcBef>
                <a:spcPct val="35000"/>
              </a:spcBef>
            </a:pPr>
            <a:r>
              <a:rPr lang="en-US" altLang="en-US" dirty="0"/>
              <a:t>May be necessary to immobilize child in a car seat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p:cNvSpPr>
            <a:spLocks noGrp="1" noChangeArrowheads="1"/>
          </p:cNvSpPr>
          <p:nvPr>
            <p:ph type="title"/>
          </p:nvPr>
        </p:nvSpPr>
        <p:spPr/>
        <p:txBody>
          <a:bodyPr/>
          <a:lstStyle/>
          <a:p>
            <a:pPr>
              <a:lnSpc>
                <a:spcPct val="85000"/>
              </a:lnSpc>
              <a:defRPr/>
            </a:pPr>
            <a:r>
              <a:rPr lang="en-US" dirty="0">
                <a:cs typeface="+mj-cs"/>
              </a:rPr>
              <a:t>Injuries to Specific Body Systems </a:t>
            </a:r>
            <a:r>
              <a:rPr lang="en-US" sz="2000" b="0" dirty="0">
                <a:cs typeface="+mj-cs"/>
              </a:rPr>
              <a:t>(4 of 13)</a:t>
            </a:r>
          </a:p>
        </p:txBody>
      </p:sp>
      <p:sp>
        <p:nvSpPr>
          <p:cNvPr id="202755" name="Rectangle 3"/>
          <p:cNvSpPr>
            <a:spLocks noGrp="1" noChangeArrowheads="1"/>
          </p:cNvSpPr>
          <p:nvPr>
            <p:ph type="body" idx="1"/>
          </p:nvPr>
        </p:nvSpPr>
        <p:spPr>
          <a:xfrm>
            <a:off x="925830" y="1490870"/>
            <a:ext cx="9919970" cy="4699047"/>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Chest injuries</a:t>
            </a:r>
          </a:p>
          <a:p>
            <a:pPr lvl="1">
              <a:spcBef>
                <a:spcPct val="35000"/>
              </a:spcBef>
            </a:pPr>
            <a:r>
              <a:rPr lang="en-US" altLang="en-US" dirty="0"/>
              <a:t>Usually the result of blunt trauma </a:t>
            </a:r>
          </a:p>
          <a:p>
            <a:pPr lvl="1">
              <a:spcBef>
                <a:spcPct val="35000"/>
              </a:spcBef>
            </a:pPr>
            <a:r>
              <a:rPr lang="en-US" altLang="en-US" dirty="0"/>
              <a:t>Chest wall flexibility in children can produce a flail chest.</a:t>
            </a:r>
          </a:p>
          <a:p>
            <a:pPr lvl="2">
              <a:spcBef>
                <a:spcPts val="900"/>
              </a:spcBef>
            </a:pPr>
            <a:r>
              <a:rPr lang="en-US" altLang="en-US" sz="2000" dirty="0"/>
              <a:t>May be injuries within the chest even though there may be no sign of external injury</a:t>
            </a:r>
          </a:p>
          <a:p>
            <a:pPr lvl="2">
              <a:spcBef>
                <a:spcPts val="900"/>
              </a:spcBef>
            </a:pPr>
            <a:r>
              <a:rPr lang="en-US" altLang="en-US" sz="2000" dirty="0"/>
              <a:t>Pediatric patients are managed in the same way as adults.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p:cNvSpPr>
            <a:spLocks noGrp="1" noChangeArrowheads="1"/>
          </p:cNvSpPr>
          <p:nvPr>
            <p:ph type="title"/>
          </p:nvPr>
        </p:nvSpPr>
        <p:spPr/>
        <p:txBody>
          <a:bodyPr/>
          <a:lstStyle/>
          <a:p>
            <a:pPr>
              <a:lnSpc>
                <a:spcPct val="85000"/>
              </a:lnSpc>
              <a:defRPr/>
            </a:pPr>
            <a:r>
              <a:rPr lang="en-US" dirty="0">
                <a:cs typeface="+mj-cs"/>
              </a:rPr>
              <a:t>Injuries to Specific Body Systems </a:t>
            </a:r>
            <a:r>
              <a:rPr lang="en-US" sz="2000" b="0" dirty="0">
                <a:cs typeface="+mj-cs"/>
              </a:rPr>
              <a:t>(5 of 13)</a:t>
            </a:r>
          </a:p>
        </p:txBody>
      </p:sp>
      <p:sp>
        <p:nvSpPr>
          <p:cNvPr id="20377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Abdominal injuries</a:t>
            </a:r>
          </a:p>
          <a:p>
            <a:pPr lvl="1">
              <a:spcBef>
                <a:spcPct val="35000"/>
              </a:spcBef>
            </a:pPr>
            <a:r>
              <a:rPr lang="en-US" altLang="en-US" dirty="0"/>
              <a:t>Common in children</a:t>
            </a:r>
          </a:p>
          <a:p>
            <a:pPr lvl="2">
              <a:spcBef>
                <a:spcPts val="900"/>
              </a:spcBef>
            </a:pPr>
            <a:r>
              <a:rPr lang="en-US" altLang="en-US" sz="2000" dirty="0"/>
              <a:t>Children can compensate for blood loss better than adults.</a:t>
            </a:r>
          </a:p>
          <a:p>
            <a:pPr lvl="2">
              <a:spcBef>
                <a:spcPts val="900"/>
              </a:spcBef>
            </a:pPr>
            <a:r>
              <a:rPr lang="en-US" altLang="en-US" sz="2000" dirty="0"/>
              <a:t>Children can have a serious injury without early external evidence of a problem.</a:t>
            </a:r>
          </a:p>
          <a:p>
            <a:pPr lvl="1">
              <a:spcBef>
                <a:spcPct val="35000"/>
              </a:spcBef>
            </a:pPr>
            <a:r>
              <a:rPr lang="en-US" altLang="en-US" dirty="0"/>
              <a:t>Monitor all children for signs of shock.</a:t>
            </a:r>
          </a:p>
          <a:p>
            <a:pPr lvl="1">
              <a:spcBef>
                <a:spcPct val="35000"/>
              </a:spcBef>
            </a:pPr>
            <a:r>
              <a:rPr lang="en-US" altLang="en-US" dirty="0"/>
              <a:t>If signs of shock are evident, prevent hypothermia with blankets.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lstStyle/>
          <a:p>
            <a:pPr>
              <a:lnSpc>
                <a:spcPct val="85000"/>
              </a:lnSpc>
              <a:defRPr/>
            </a:pPr>
            <a:r>
              <a:rPr lang="en-US" dirty="0">
                <a:cs typeface="+mj-cs"/>
              </a:rPr>
              <a:t>Injuries to Specific Body Systems </a:t>
            </a:r>
            <a:r>
              <a:rPr lang="en-US" sz="2000" b="0" dirty="0">
                <a:cs typeface="+mj-cs"/>
              </a:rPr>
              <a:t>(6 of 13)</a:t>
            </a:r>
          </a:p>
        </p:txBody>
      </p:sp>
      <p:sp>
        <p:nvSpPr>
          <p:cNvPr id="2" name="Rectangle 1"/>
          <p:cNvSpPr/>
          <p:nvPr/>
        </p:nvSpPr>
        <p:spPr>
          <a:xfrm>
            <a:off x="2050464" y="5698688"/>
            <a:ext cx="8115300" cy="923330"/>
          </a:xfrm>
          <a:prstGeom prst="rect">
            <a:avLst/>
          </a:prstGeom>
        </p:spPr>
        <p:txBody>
          <a:bodyPr wrap="square">
            <a:spAutoFit/>
          </a:bodyPr>
          <a:lstStyle/>
          <a:p>
            <a:r>
              <a:rPr lang="en-US" b="1" dirty="0"/>
              <a:t>FIGURE 35-37 </a:t>
            </a:r>
            <a:r>
              <a:rPr lang="en-US" dirty="0"/>
              <a:t>All children with abdominal injuries should be monitored closely for signs of shock. Although children may compensate for significant blood loss better than adults, shock develops in children after proportionally smaller blood losses.</a:t>
            </a:r>
          </a:p>
        </p:txBody>
      </p:sp>
      <p:sp>
        <p:nvSpPr>
          <p:cNvPr id="3" name="Rectangle 2"/>
          <p:cNvSpPr/>
          <p:nvPr/>
        </p:nvSpPr>
        <p:spPr>
          <a:xfrm>
            <a:off x="2050464" y="6602967"/>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12290" name="Picture 2" descr="A child and an adult are lying unconscious on the floor with injuries in the abdomen. There is a fracture in one of the legs of the adult. Child: Greater than 25% blood volume loss significantly increases risk of shock. Signs of shock in children include tachycardia, poor capillary refill, and mental status changes. Adult: greater than 30% to 40% blood volume loss significantly increases risk of shock. Signs of shock in adults include tachycardia, hypotension, and mental status changes.&#10;" title="An illustration compares the symptoms and signs of shock in adults and childre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425" y="1144588"/>
            <a:ext cx="5492750" cy="4608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lstStyle/>
          <a:p>
            <a:pPr>
              <a:lnSpc>
                <a:spcPct val="85000"/>
              </a:lnSpc>
              <a:defRPr/>
            </a:pPr>
            <a:r>
              <a:rPr lang="en-US" dirty="0">
                <a:cs typeface="+mj-cs"/>
              </a:rPr>
              <a:t>Injuries to Specific Body Systems </a:t>
            </a:r>
            <a:r>
              <a:rPr lang="en-US" sz="2000" b="0" dirty="0">
                <a:cs typeface="+mj-cs"/>
              </a:rPr>
              <a:t>(7 of 13)</a:t>
            </a:r>
          </a:p>
        </p:txBody>
      </p:sp>
      <p:sp>
        <p:nvSpPr>
          <p:cNvPr id="205827" name="Rectangle 3"/>
          <p:cNvSpPr>
            <a:spLocks noGrp="1" noChangeArrowheads="1"/>
          </p:cNvSpPr>
          <p:nvPr>
            <p:ph type="body" idx="1"/>
          </p:nvPr>
        </p:nvSpPr>
        <p:spPr>
          <a:xfrm>
            <a:off x="925830" y="1490870"/>
            <a:ext cx="10008870" cy="4699047"/>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Burns</a:t>
            </a:r>
          </a:p>
          <a:p>
            <a:pPr lvl="1">
              <a:spcBef>
                <a:spcPct val="35000"/>
              </a:spcBef>
            </a:pPr>
            <a:r>
              <a:rPr lang="en-US" altLang="en-US" dirty="0"/>
              <a:t>Considered more serious than burns to adults</a:t>
            </a:r>
          </a:p>
          <a:p>
            <a:pPr lvl="2">
              <a:spcBef>
                <a:spcPts val="900"/>
              </a:spcBef>
            </a:pPr>
            <a:r>
              <a:rPr lang="en-US" altLang="en-US" sz="2000" dirty="0"/>
              <a:t>Have more surface area to relative total body mass, which means greater fluid and heat loss</a:t>
            </a:r>
          </a:p>
          <a:p>
            <a:pPr lvl="2">
              <a:spcBef>
                <a:spcPts val="900"/>
              </a:spcBef>
            </a:pPr>
            <a:r>
              <a:rPr lang="en-US" altLang="en-US" sz="2000" dirty="0"/>
              <a:t>Do not tolerate burns as well as adults</a:t>
            </a:r>
          </a:p>
          <a:p>
            <a:pPr lvl="2">
              <a:spcBef>
                <a:spcPts val="900"/>
              </a:spcBef>
            </a:pPr>
            <a:r>
              <a:rPr lang="en-US" altLang="en-US" sz="2000" dirty="0"/>
              <a:t>More likely to go into shock, develop hypothermia, and experience airway problems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p:txBody>
          <a:bodyPr/>
          <a:lstStyle/>
          <a:p>
            <a:pPr>
              <a:lnSpc>
                <a:spcPct val="85000"/>
              </a:lnSpc>
              <a:defRPr/>
            </a:pPr>
            <a:r>
              <a:rPr lang="en-US" dirty="0">
                <a:cs typeface="+mj-cs"/>
              </a:rPr>
              <a:t>Injuries to Specific Body Systems </a:t>
            </a:r>
            <a:r>
              <a:rPr lang="en-US" sz="2000" b="0" dirty="0">
                <a:cs typeface="+mj-cs"/>
              </a:rPr>
              <a:t>(8 of 13)</a:t>
            </a:r>
          </a:p>
        </p:txBody>
      </p:sp>
      <p:sp>
        <p:nvSpPr>
          <p:cNvPr id="20685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Burns (cont</a:t>
            </a:r>
            <a:r>
              <a:rPr lang="ja-JP" altLang="en-US" dirty="0"/>
              <a:t>’</a:t>
            </a:r>
            <a:r>
              <a:rPr lang="en-US" altLang="ja-JP" dirty="0"/>
              <a:t>d)</a:t>
            </a:r>
          </a:p>
          <a:p>
            <a:pPr lvl="1">
              <a:spcBef>
                <a:spcPts val="840"/>
              </a:spcBef>
            </a:pPr>
            <a:r>
              <a:rPr lang="en-US" altLang="en-US" dirty="0"/>
              <a:t>Common ways that children are burned</a:t>
            </a:r>
          </a:p>
          <a:p>
            <a:pPr lvl="2">
              <a:spcBef>
                <a:spcPts val="840"/>
              </a:spcBef>
            </a:pPr>
            <a:r>
              <a:rPr lang="en-US" altLang="en-US" sz="2000" dirty="0"/>
              <a:t>Exposure to hot substances</a:t>
            </a:r>
          </a:p>
          <a:p>
            <a:pPr lvl="2">
              <a:spcBef>
                <a:spcPts val="840"/>
              </a:spcBef>
            </a:pPr>
            <a:r>
              <a:rPr lang="en-US" altLang="en-US" sz="2000" dirty="0"/>
              <a:t>Hot items on a stove</a:t>
            </a:r>
          </a:p>
          <a:p>
            <a:pPr lvl="2">
              <a:spcBef>
                <a:spcPts val="840"/>
              </a:spcBef>
            </a:pPr>
            <a:r>
              <a:rPr lang="en-US" altLang="en-US" sz="2000" dirty="0"/>
              <a:t>Exposure to caustic substances</a:t>
            </a:r>
          </a:p>
          <a:p>
            <a:pPr lvl="1">
              <a:spcBef>
                <a:spcPts val="840"/>
              </a:spcBef>
            </a:pPr>
            <a:r>
              <a:rPr lang="en-US" altLang="en-US" dirty="0"/>
              <a:t>Infection is a common problem.</a:t>
            </a:r>
          </a:p>
          <a:p>
            <a:pPr lvl="2">
              <a:spcBef>
                <a:spcPts val="840"/>
              </a:spcBef>
            </a:pPr>
            <a:r>
              <a:rPr lang="en-US" altLang="en-US" sz="2000" dirty="0"/>
              <a:t>Burned skin cannot resist infection as effectively.</a:t>
            </a:r>
          </a:p>
          <a:p>
            <a:pPr lvl="2">
              <a:spcBef>
                <a:spcPts val="840"/>
              </a:spcBef>
            </a:pPr>
            <a:r>
              <a:rPr lang="en-US" altLang="en-US" sz="2000" dirty="0"/>
              <a:t>Sterile techniques should be used when handling skin.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ChangeArrowheads="1"/>
          </p:cNvSpPr>
          <p:nvPr>
            <p:ph type="title"/>
          </p:nvPr>
        </p:nvSpPr>
        <p:spPr/>
        <p:txBody>
          <a:bodyPr/>
          <a:lstStyle/>
          <a:p>
            <a:pPr>
              <a:lnSpc>
                <a:spcPct val="85000"/>
              </a:lnSpc>
              <a:defRPr/>
            </a:pPr>
            <a:r>
              <a:rPr lang="en-US" dirty="0">
                <a:cs typeface="+mj-cs"/>
              </a:rPr>
              <a:t>Injuries to Specific Body Systems </a:t>
            </a:r>
            <a:r>
              <a:rPr lang="en-US" sz="2000" b="0" dirty="0">
                <a:cs typeface="+mj-cs"/>
              </a:rPr>
              <a:t>(9 of 13)</a:t>
            </a:r>
          </a:p>
        </p:txBody>
      </p:sp>
      <p:sp>
        <p:nvSpPr>
          <p:cNvPr id="20787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Burns (cont</a:t>
            </a:r>
            <a:r>
              <a:rPr lang="ja-JP" altLang="en-US" dirty="0"/>
              <a:t>’</a:t>
            </a:r>
            <a:r>
              <a:rPr lang="en-US" altLang="ja-JP" dirty="0"/>
              <a:t>d)</a:t>
            </a:r>
          </a:p>
          <a:p>
            <a:pPr lvl="1">
              <a:spcBef>
                <a:spcPts val="840"/>
              </a:spcBef>
            </a:pPr>
            <a:r>
              <a:rPr lang="en-US" altLang="en-US" dirty="0"/>
              <a:t>Consider child abuse in any burn situation.</a:t>
            </a:r>
          </a:p>
          <a:p>
            <a:pPr lvl="2">
              <a:spcBef>
                <a:spcPts val="840"/>
              </a:spcBef>
            </a:pPr>
            <a:r>
              <a:rPr lang="en-US" altLang="en-US" sz="2000" dirty="0"/>
              <a:t>Report any information about suspicions.</a:t>
            </a:r>
          </a:p>
          <a:p>
            <a:pPr lvl="1">
              <a:spcBef>
                <a:spcPts val="840"/>
              </a:spcBef>
            </a:pPr>
            <a:r>
              <a:rPr lang="en-US" altLang="en-US" dirty="0"/>
              <a:t>Severity</a:t>
            </a:r>
          </a:p>
          <a:p>
            <a:pPr lvl="2">
              <a:spcBef>
                <a:spcPts val="840"/>
              </a:spcBef>
            </a:pPr>
            <a:r>
              <a:rPr lang="en-US" altLang="en-US" sz="2000" dirty="0"/>
              <a:t>Minor</a:t>
            </a:r>
          </a:p>
          <a:p>
            <a:pPr lvl="2">
              <a:spcBef>
                <a:spcPts val="840"/>
              </a:spcBef>
            </a:pPr>
            <a:r>
              <a:rPr lang="en-US" altLang="en-US" sz="2000" dirty="0"/>
              <a:t>Moderate</a:t>
            </a:r>
          </a:p>
          <a:p>
            <a:pPr lvl="2">
              <a:spcBef>
                <a:spcPts val="840"/>
              </a:spcBef>
            </a:pPr>
            <a:r>
              <a:rPr lang="en-US" altLang="en-US" sz="2000" dirty="0"/>
              <a:t>Critical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Grp="1" noChangeArrowheads="1"/>
          </p:cNvSpPr>
          <p:nvPr>
            <p:ph type="title"/>
          </p:nvPr>
        </p:nvSpPr>
        <p:spPr/>
        <p:txBody>
          <a:bodyPr/>
          <a:lstStyle/>
          <a:p>
            <a:pPr>
              <a:lnSpc>
                <a:spcPct val="85000"/>
              </a:lnSpc>
              <a:defRPr/>
            </a:pPr>
            <a:r>
              <a:rPr lang="en-US" dirty="0">
                <a:cs typeface="+mj-cs"/>
              </a:rPr>
              <a:t>Injuries to Specific Body Systems </a:t>
            </a:r>
            <a:r>
              <a:rPr lang="en-US" sz="2000" b="0" dirty="0">
                <a:cs typeface="+mj-cs"/>
              </a:rPr>
              <a:t>(10 of 13)</a:t>
            </a:r>
          </a:p>
        </p:txBody>
      </p:sp>
      <p:sp>
        <p:nvSpPr>
          <p:cNvPr id="20889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Burns (cont</a:t>
            </a:r>
            <a:r>
              <a:rPr lang="ja-JP" altLang="en-US" dirty="0"/>
              <a:t>’</a:t>
            </a:r>
            <a:r>
              <a:rPr lang="en-US" altLang="ja-JP" dirty="0"/>
              <a:t>d)</a:t>
            </a:r>
          </a:p>
          <a:p>
            <a:pPr lvl="1">
              <a:spcBef>
                <a:spcPts val="840"/>
              </a:spcBef>
            </a:pPr>
            <a:r>
              <a:rPr lang="en-US" altLang="en-US" dirty="0"/>
              <a:t>Pediatric patients are managed in the same manner as adults.</a:t>
            </a:r>
          </a:p>
          <a:p>
            <a:pPr lvl="2">
              <a:spcBef>
                <a:spcPts val="840"/>
              </a:spcBef>
            </a:pPr>
            <a:r>
              <a:rPr lang="en-US" altLang="en-US" sz="2000" dirty="0"/>
              <a:t>Prevent hypothermia if shock is suspected.</a:t>
            </a:r>
          </a:p>
          <a:p>
            <a:pPr lvl="2">
              <a:spcBef>
                <a:spcPts val="840"/>
              </a:spcBef>
            </a:pPr>
            <a:r>
              <a:rPr lang="en-US" altLang="en-US" sz="2000" dirty="0"/>
              <a:t>If patient shows bradycardia, ventilate.</a:t>
            </a:r>
          </a:p>
          <a:p>
            <a:pPr lvl="2">
              <a:spcBef>
                <a:spcPts val="840"/>
              </a:spcBef>
            </a:pPr>
            <a:r>
              <a:rPr lang="en-US" altLang="en-US" sz="2000" dirty="0"/>
              <a:t>Monitor the patient during transport.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ChangeArrowheads="1"/>
          </p:cNvSpPr>
          <p:nvPr>
            <p:ph type="title"/>
          </p:nvPr>
        </p:nvSpPr>
        <p:spPr/>
        <p:txBody>
          <a:bodyPr/>
          <a:lstStyle/>
          <a:p>
            <a:pPr>
              <a:lnSpc>
                <a:spcPct val="85000"/>
              </a:lnSpc>
              <a:defRPr/>
            </a:pPr>
            <a:r>
              <a:rPr lang="en-US" dirty="0">
                <a:cs typeface="+mj-cs"/>
              </a:rPr>
              <a:t>Injuries to Specific Body Systems </a:t>
            </a:r>
            <a:r>
              <a:rPr lang="en-US" sz="2000" b="0" dirty="0">
                <a:cs typeface="+mj-cs"/>
              </a:rPr>
              <a:t>(11 of 13)</a:t>
            </a:r>
          </a:p>
        </p:txBody>
      </p:sp>
      <p:sp>
        <p:nvSpPr>
          <p:cNvPr id="20992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Injuries to the extremities</a:t>
            </a:r>
          </a:p>
          <a:p>
            <a:pPr lvl="1">
              <a:spcBef>
                <a:spcPts val="840"/>
              </a:spcBef>
            </a:pPr>
            <a:r>
              <a:rPr lang="en-US" altLang="en-US" dirty="0"/>
              <a:t>Children have immature bones with active growth centers.</a:t>
            </a:r>
          </a:p>
          <a:p>
            <a:pPr lvl="1">
              <a:spcBef>
                <a:spcPts val="840"/>
              </a:spcBef>
            </a:pPr>
            <a:r>
              <a:rPr lang="en-US" altLang="en-US" dirty="0"/>
              <a:t>Growth of long bones occurs from the ends at specialized growth plates.</a:t>
            </a:r>
          </a:p>
          <a:p>
            <a:pPr lvl="2">
              <a:spcBef>
                <a:spcPts val="840"/>
              </a:spcBef>
            </a:pPr>
            <a:r>
              <a:rPr lang="en-US" altLang="en-US" sz="2000" dirty="0"/>
              <a:t>Potential weak spots</a:t>
            </a:r>
          </a:p>
          <a:p>
            <a:pPr lvl="2">
              <a:spcBef>
                <a:spcPts val="840"/>
              </a:spcBef>
            </a:pPr>
            <a:r>
              <a:rPr lang="en-US" altLang="en-US" sz="2000" dirty="0"/>
              <a:t>Incomplete or greenstick fractures can occur.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Grp="1" noChangeArrowheads="1"/>
          </p:cNvSpPr>
          <p:nvPr>
            <p:ph type="title"/>
          </p:nvPr>
        </p:nvSpPr>
        <p:spPr/>
        <p:txBody>
          <a:bodyPr/>
          <a:lstStyle/>
          <a:p>
            <a:pPr>
              <a:lnSpc>
                <a:spcPct val="85000"/>
              </a:lnSpc>
              <a:defRPr/>
            </a:pPr>
            <a:r>
              <a:rPr lang="en-US" dirty="0"/>
              <a:t>The Infant </a:t>
            </a:r>
            <a:r>
              <a:rPr lang="en-US" sz="2000" b="0" dirty="0">
                <a:cs typeface="+mj-cs"/>
              </a:rPr>
              <a:t>(4 of 5)</a:t>
            </a:r>
          </a:p>
        </p:txBody>
      </p:sp>
      <p:sp>
        <p:nvSpPr>
          <p:cNvPr id="2355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6 to 12 months</a:t>
            </a:r>
          </a:p>
          <a:p>
            <a:pPr lvl="1">
              <a:spcBef>
                <a:spcPct val="35000"/>
              </a:spcBef>
            </a:pPr>
            <a:r>
              <a:rPr lang="en-US" altLang="en-US" dirty="0"/>
              <a:t>Become mobile, which predisposes them to physical danger</a:t>
            </a:r>
          </a:p>
          <a:p>
            <a:pPr lvl="1">
              <a:spcBef>
                <a:spcPct val="35000"/>
              </a:spcBef>
            </a:pPr>
            <a:r>
              <a:rPr lang="en-US" altLang="en-US" dirty="0"/>
              <a:t>Place things in their mouth leading to choking or poisoning</a:t>
            </a:r>
          </a:p>
          <a:p>
            <a:pPr lvl="1">
              <a:spcBef>
                <a:spcPct val="35000"/>
              </a:spcBef>
            </a:pPr>
            <a:r>
              <a:rPr lang="en-US" altLang="en-US" dirty="0"/>
              <a:t>May cry if separated from their parents or caregivers</a:t>
            </a:r>
          </a:p>
          <a:p>
            <a:pPr lvl="1">
              <a:spcBef>
                <a:spcPct val="35000"/>
              </a:spcBef>
            </a:pPr>
            <a:r>
              <a:rPr lang="en-US" altLang="en-US" dirty="0"/>
              <a:t>Persistent crying or irritability can be a symptom of serious illness.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2"/>
          <p:cNvSpPr>
            <a:spLocks noGrp="1" noChangeArrowheads="1"/>
          </p:cNvSpPr>
          <p:nvPr>
            <p:ph type="title"/>
          </p:nvPr>
        </p:nvSpPr>
        <p:spPr/>
        <p:txBody>
          <a:bodyPr/>
          <a:lstStyle/>
          <a:p>
            <a:pPr>
              <a:lnSpc>
                <a:spcPct val="85000"/>
              </a:lnSpc>
              <a:defRPr/>
            </a:pPr>
            <a:r>
              <a:rPr lang="en-US" dirty="0">
                <a:cs typeface="+mj-cs"/>
              </a:rPr>
              <a:t>Injuries to Specific Body Systems </a:t>
            </a:r>
            <a:r>
              <a:rPr lang="en-US" sz="2000" b="0" dirty="0">
                <a:cs typeface="+mj-cs"/>
              </a:rPr>
              <a:t>(12 of 13)</a:t>
            </a:r>
          </a:p>
        </p:txBody>
      </p:sp>
      <p:sp>
        <p:nvSpPr>
          <p:cNvPr id="21094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Injuries to the extremities (cont</a:t>
            </a:r>
            <a:r>
              <a:rPr lang="ja-JP" altLang="en-US" dirty="0"/>
              <a:t>’</a:t>
            </a:r>
            <a:r>
              <a:rPr lang="en-US" altLang="ja-JP" dirty="0"/>
              <a:t>d)</a:t>
            </a:r>
          </a:p>
          <a:p>
            <a:pPr lvl="1">
              <a:spcBef>
                <a:spcPts val="840"/>
              </a:spcBef>
            </a:pPr>
            <a:r>
              <a:rPr lang="en-US" altLang="en-US" dirty="0"/>
              <a:t>Generally, extremity injuries in children are managed in the same manner as adults.</a:t>
            </a:r>
          </a:p>
          <a:p>
            <a:pPr lvl="2">
              <a:spcBef>
                <a:spcPts val="840"/>
              </a:spcBef>
            </a:pPr>
            <a:r>
              <a:rPr lang="en-US" altLang="en-US" sz="2000" dirty="0"/>
              <a:t>Painful deformed limbs with evidence of broken bones should be splinted.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noChangeArrowheads="1"/>
          </p:cNvSpPr>
          <p:nvPr>
            <p:ph type="title"/>
          </p:nvPr>
        </p:nvSpPr>
        <p:spPr/>
        <p:txBody>
          <a:bodyPr/>
          <a:lstStyle/>
          <a:p>
            <a:pPr>
              <a:lnSpc>
                <a:spcPct val="85000"/>
              </a:lnSpc>
              <a:defRPr/>
            </a:pPr>
            <a:r>
              <a:rPr lang="en-US" dirty="0">
                <a:cs typeface="+mj-cs"/>
              </a:rPr>
              <a:t>Injuries to Specific Body Systems </a:t>
            </a:r>
            <a:r>
              <a:rPr lang="en-US" sz="2000" b="0" dirty="0">
                <a:cs typeface="+mj-cs"/>
              </a:rPr>
              <a:t>(13 of 13)</a:t>
            </a:r>
          </a:p>
        </p:txBody>
      </p:sp>
      <p:sp>
        <p:nvSpPr>
          <p:cNvPr id="21197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Pain management</a:t>
            </a:r>
          </a:p>
          <a:p>
            <a:pPr lvl="1">
              <a:spcBef>
                <a:spcPts val="840"/>
              </a:spcBef>
            </a:pPr>
            <a:r>
              <a:rPr lang="en-US" altLang="en-US" dirty="0"/>
              <a:t>Look for visual clues and use the Wong-Baker FACES pain scale.</a:t>
            </a:r>
          </a:p>
          <a:p>
            <a:pPr lvl="1">
              <a:spcBef>
                <a:spcPts val="840"/>
              </a:spcBef>
            </a:pPr>
            <a:r>
              <a:rPr lang="en-US" altLang="en-US" dirty="0"/>
              <a:t>Interventions are limited to positioning, ice packs, and extremity elevation.</a:t>
            </a:r>
          </a:p>
          <a:p>
            <a:pPr lvl="1">
              <a:spcBef>
                <a:spcPts val="840"/>
              </a:spcBef>
            </a:pPr>
            <a:r>
              <a:rPr lang="en-US" altLang="en-US" dirty="0"/>
              <a:t>ALS interventions may be needed.</a:t>
            </a:r>
          </a:p>
          <a:p>
            <a:pPr lvl="1">
              <a:spcBef>
                <a:spcPts val="840"/>
              </a:spcBef>
            </a:pPr>
            <a:r>
              <a:rPr lang="en-US" altLang="en-US" dirty="0"/>
              <a:t>Another important tool is kindness and providing emotional support.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JumpSTART triage system</a:t>
            </a:r>
          </a:p>
          <a:p>
            <a:pPr lvl="1">
              <a:spcBef>
                <a:spcPct val="35000"/>
              </a:spcBef>
            </a:pPr>
            <a:r>
              <a:rPr lang="en-US" altLang="en-US" dirty="0"/>
              <a:t>Intended for patients younger than age 8 years and weighing less than 100 lb</a:t>
            </a:r>
          </a:p>
          <a:p>
            <a:pPr lvl="1">
              <a:spcBef>
                <a:spcPct val="35000"/>
              </a:spcBef>
            </a:pPr>
            <a:r>
              <a:rPr lang="en-US" altLang="en-US" dirty="0"/>
              <a:t>Four triage categories</a:t>
            </a:r>
          </a:p>
          <a:p>
            <a:pPr lvl="2">
              <a:spcBef>
                <a:spcPts val="900"/>
              </a:spcBef>
            </a:pPr>
            <a:r>
              <a:rPr lang="en-US" altLang="en-US" sz="2000" dirty="0"/>
              <a:t>Green</a:t>
            </a:r>
          </a:p>
          <a:p>
            <a:pPr lvl="2">
              <a:spcBef>
                <a:spcPts val="900"/>
              </a:spcBef>
            </a:pPr>
            <a:r>
              <a:rPr lang="en-US" altLang="en-US" sz="2000" dirty="0"/>
              <a:t>Yellow</a:t>
            </a:r>
          </a:p>
          <a:p>
            <a:pPr lvl="2">
              <a:spcBef>
                <a:spcPts val="900"/>
              </a:spcBef>
            </a:pPr>
            <a:r>
              <a:rPr lang="en-US" altLang="en-US" sz="2000" dirty="0"/>
              <a:t>Red</a:t>
            </a:r>
          </a:p>
          <a:p>
            <a:pPr lvl="2">
              <a:spcBef>
                <a:spcPts val="900"/>
              </a:spcBef>
            </a:pPr>
            <a:r>
              <a:rPr lang="en-US" altLang="en-US" sz="2000" dirty="0"/>
              <a:t>Black</a:t>
            </a:r>
          </a:p>
        </p:txBody>
      </p:sp>
      <p:sp>
        <p:nvSpPr>
          <p:cNvPr id="2" name="Title 1"/>
          <p:cNvSpPr>
            <a:spLocks noGrp="1"/>
          </p:cNvSpPr>
          <p:nvPr>
            <p:ph type="title"/>
          </p:nvPr>
        </p:nvSpPr>
        <p:spPr/>
        <p:txBody>
          <a:bodyPr/>
          <a:lstStyle/>
          <a:p>
            <a:r>
              <a:rPr lang="en-US" dirty="0"/>
              <a:t>Disaster Management </a:t>
            </a:r>
            <a:r>
              <a:rPr lang="en-US" sz="2000" b="0" dirty="0"/>
              <a:t>(1 of 4)</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JumpSTART triage system (cont</a:t>
            </a:r>
            <a:r>
              <a:rPr lang="ja-JP" altLang="en-US" dirty="0"/>
              <a:t>’</a:t>
            </a:r>
            <a:r>
              <a:rPr lang="en-US" altLang="ja-JP" dirty="0"/>
              <a:t>d)</a:t>
            </a:r>
          </a:p>
          <a:p>
            <a:pPr lvl="1">
              <a:spcBef>
                <a:spcPts val="840"/>
              </a:spcBef>
            </a:pPr>
            <a:r>
              <a:rPr lang="en-US" altLang="en-US" dirty="0"/>
              <a:t>Green: minor; not in need of immediate treatment</a:t>
            </a:r>
          </a:p>
          <a:p>
            <a:pPr lvl="2">
              <a:spcBef>
                <a:spcPts val="840"/>
              </a:spcBef>
            </a:pPr>
            <a:r>
              <a:rPr lang="en-US" altLang="en-US" sz="2000" dirty="0"/>
              <a:t>Able to walk (except in infants)</a:t>
            </a:r>
          </a:p>
          <a:p>
            <a:pPr lvl="1">
              <a:spcBef>
                <a:spcPts val="840"/>
              </a:spcBef>
            </a:pPr>
            <a:r>
              <a:rPr lang="en-US" altLang="en-US" dirty="0"/>
              <a:t>Yellow: delayed treatment</a:t>
            </a:r>
          </a:p>
          <a:p>
            <a:pPr lvl="2">
              <a:spcBef>
                <a:spcPts val="840"/>
              </a:spcBef>
            </a:pPr>
            <a:r>
              <a:rPr lang="en-US" altLang="en-US" sz="2000" dirty="0"/>
              <a:t>Presence of spontaneous breathing, with peripheral pulse, responsive to painful stimuli</a:t>
            </a:r>
          </a:p>
        </p:txBody>
      </p:sp>
      <p:sp>
        <p:nvSpPr>
          <p:cNvPr id="2" name="Title 1"/>
          <p:cNvSpPr>
            <a:spLocks noGrp="1"/>
          </p:cNvSpPr>
          <p:nvPr>
            <p:ph type="title"/>
          </p:nvPr>
        </p:nvSpPr>
        <p:spPr/>
        <p:txBody>
          <a:bodyPr/>
          <a:lstStyle/>
          <a:p>
            <a:r>
              <a:rPr lang="en-US" dirty="0"/>
              <a:t>Disaster Management </a:t>
            </a:r>
            <a:r>
              <a:rPr lang="en-US" sz="2000" b="0" dirty="0"/>
              <a:t>(2 of 4)</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JumpSTART triage system (cont</a:t>
            </a:r>
            <a:r>
              <a:rPr lang="ja-JP" altLang="en-US" dirty="0"/>
              <a:t>’</a:t>
            </a:r>
            <a:r>
              <a:rPr lang="en-US" altLang="ja-JP" dirty="0"/>
              <a:t>d)</a:t>
            </a:r>
          </a:p>
          <a:p>
            <a:pPr lvl="1">
              <a:spcBef>
                <a:spcPts val="840"/>
              </a:spcBef>
            </a:pPr>
            <a:r>
              <a:rPr lang="en-US" altLang="en-US" dirty="0"/>
              <a:t>Red: immediate response</a:t>
            </a:r>
          </a:p>
          <a:p>
            <a:pPr lvl="2">
              <a:spcBef>
                <a:spcPts val="840"/>
              </a:spcBef>
            </a:pPr>
            <a:r>
              <a:rPr lang="en-US" altLang="en-US" sz="2000" dirty="0"/>
              <a:t>Apnea responsive to positioning or rescue breathing; respiratory failure; breathing but without a pulse; or inappropriate painful response </a:t>
            </a:r>
          </a:p>
          <a:p>
            <a:pPr lvl="1">
              <a:spcBef>
                <a:spcPts val="840"/>
              </a:spcBef>
            </a:pPr>
            <a:r>
              <a:rPr lang="en-US" altLang="en-US" dirty="0"/>
              <a:t>Black: deceased or expectant deceased</a:t>
            </a:r>
          </a:p>
          <a:p>
            <a:pPr lvl="2">
              <a:spcBef>
                <a:spcPts val="840"/>
              </a:spcBef>
            </a:pPr>
            <a:r>
              <a:rPr lang="en-US" altLang="en-US" sz="2000" dirty="0"/>
              <a:t>Apneic without pulse, or apneic and unresponsive to rescue breathing</a:t>
            </a:r>
          </a:p>
        </p:txBody>
      </p:sp>
      <p:sp>
        <p:nvSpPr>
          <p:cNvPr id="2" name="Title 1"/>
          <p:cNvSpPr>
            <a:spLocks noGrp="1"/>
          </p:cNvSpPr>
          <p:nvPr>
            <p:ph type="title"/>
          </p:nvPr>
        </p:nvSpPr>
        <p:spPr/>
        <p:txBody>
          <a:bodyPr/>
          <a:lstStyle/>
          <a:p>
            <a:r>
              <a:rPr lang="en-US" dirty="0"/>
              <a:t>Disaster Management </a:t>
            </a:r>
            <a:r>
              <a:rPr lang="en-US" sz="2000" b="0" dirty="0"/>
              <a:t>(3 of 4)</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Disaster Management </a:t>
            </a:r>
            <a:r>
              <a:rPr lang="en-US" sz="2000" b="0" dirty="0"/>
              <a:t>(4 of 4)</a:t>
            </a:r>
            <a:endParaRPr lang="en-US" dirty="0"/>
          </a:p>
        </p:txBody>
      </p:sp>
      <p:sp>
        <p:nvSpPr>
          <p:cNvPr id="3" name="Rectangle 2"/>
          <p:cNvSpPr/>
          <p:nvPr/>
        </p:nvSpPr>
        <p:spPr>
          <a:xfrm>
            <a:off x="3905644" y="6202362"/>
            <a:ext cx="4304512" cy="369332"/>
          </a:xfrm>
          <a:prstGeom prst="rect">
            <a:avLst/>
          </a:prstGeom>
        </p:spPr>
        <p:txBody>
          <a:bodyPr wrap="none">
            <a:spAutoFit/>
          </a:bodyPr>
          <a:lstStyle/>
          <a:p>
            <a:r>
              <a:rPr lang="en-US" b="1" dirty="0"/>
              <a:t>FIGURE 35-39 </a:t>
            </a:r>
            <a:r>
              <a:rPr lang="en-US" dirty="0"/>
              <a:t>The </a:t>
            </a:r>
            <a:r>
              <a:rPr lang="en-US" dirty="0" err="1"/>
              <a:t>JumpSTART</a:t>
            </a:r>
            <a:r>
              <a:rPr lang="en-US" dirty="0"/>
              <a:t> triage system</a:t>
            </a:r>
          </a:p>
        </p:txBody>
      </p:sp>
      <p:sp>
        <p:nvSpPr>
          <p:cNvPr id="5" name="Rectangle 4"/>
          <p:cNvSpPr/>
          <p:nvPr/>
        </p:nvSpPr>
        <p:spPr>
          <a:xfrm>
            <a:off x="3904988" y="6585505"/>
            <a:ext cx="1590500"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Lou </a:t>
            </a:r>
            <a:r>
              <a:rPr lang="en-US" sz="1000" dirty="0" err="1">
                <a:latin typeface="Arial" panose="020B0604020202020204" pitchFamily="34" charset="0"/>
                <a:cs typeface="Arial" panose="020B0604020202020204" pitchFamily="34" charset="0"/>
              </a:rPr>
              <a:t>Romig</a:t>
            </a:r>
            <a:r>
              <a:rPr lang="en-US" sz="1000" dirty="0">
                <a:latin typeface="Arial" panose="020B0604020202020204" pitchFamily="34" charset="0"/>
                <a:cs typeface="Arial" panose="020B0604020202020204" pitchFamily="34" charset="0"/>
              </a:rPr>
              <a:t>, MD, 2002.</a:t>
            </a:r>
          </a:p>
        </p:txBody>
      </p:sp>
      <p:pic>
        <p:nvPicPr>
          <p:cNvPr id="13314" name="Picture 2" descr="Able to walk? If yes, check if minor. Then move to secondary triage, superscript asterisk. Text for asterisk reads, Evaluate infants first in secondary triage. Able to walk?  If no, then, check if breathing. If no, then, position upper airway. If breathing, then, immediate. If apneic, check for palpable pulse. If no, then, deceased. If yes, then, 5 rescue breaths. If apneic, then, deceased. If breathing, then, immediate. Able to walk? No and Breathing? Yes, then, check respiratory rate. If less than 15 or greater than 45, then, immediate. If 15 to 45, then, check if there is a palpable pulse. If no, immediate. If yes, check A V P U. P, inappropriate, or U, then, immediate. If A, V, or P, appropriate, then, delayed.&#10;" title="A flow diagram depicts the Jump start Pediatric M C I Tri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123" y="1276350"/>
            <a:ext cx="2490930" cy="49144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Title 1"/>
          <p:cNvSpPr>
            <a:spLocks noGrp="1"/>
          </p:cNvSpPr>
          <p:nvPr>
            <p:ph type="title"/>
          </p:nvPr>
        </p:nvSpPr>
        <p:spPr/>
        <p:txBody>
          <a:bodyPr/>
          <a:lstStyle/>
          <a:p>
            <a:pPr>
              <a:lnSpc>
                <a:spcPct val="85000"/>
              </a:lnSpc>
              <a:defRPr/>
            </a:pPr>
            <a:r>
              <a:rPr lang="en-US" dirty="0">
                <a:cs typeface="+mj-cs"/>
              </a:rPr>
              <a:t>Child Abuse and Neglect</a:t>
            </a:r>
          </a:p>
        </p:txBody>
      </p:sp>
      <p:sp>
        <p:nvSpPr>
          <p:cNvPr id="21709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Any improper or excessive action that injures or otherwise harms a child</a:t>
            </a:r>
          </a:p>
          <a:p>
            <a:pPr lvl="1">
              <a:spcBef>
                <a:spcPct val="35000"/>
              </a:spcBef>
            </a:pPr>
            <a:r>
              <a:rPr lang="en-US" altLang="en-US" dirty="0"/>
              <a:t>Includes physical abuse, sexual abuse, neglect, and emotional abuse</a:t>
            </a:r>
          </a:p>
          <a:p>
            <a:pPr lvl="1">
              <a:spcBef>
                <a:spcPct val="35000"/>
              </a:spcBef>
            </a:pPr>
            <a:r>
              <a:rPr lang="en-US" altLang="en-US" dirty="0"/>
              <a:t>Over half a million children are victims of child abuse annually.</a:t>
            </a:r>
          </a:p>
          <a:p>
            <a:pPr lvl="1">
              <a:spcBef>
                <a:spcPct val="35000"/>
              </a:spcBef>
            </a:pPr>
            <a:r>
              <a:rPr lang="en-US" altLang="en-US" dirty="0"/>
              <a:t>Many children suffer life-threatening injuries.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Title 1"/>
          <p:cNvSpPr>
            <a:spLocks noGrp="1"/>
          </p:cNvSpPr>
          <p:nvPr>
            <p:ph type="title"/>
          </p:nvPr>
        </p:nvSpPr>
        <p:spPr/>
        <p:txBody>
          <a:bodyPr/>
          <a:lstStyle/>
          <a:p>
            <a:pPr>
              <a:lnSpc>
                <a:spcPct val="85000"/>
              </a:lnSpc>
              <a:defRPr/>
            </a:pPr>
            <a:r>
              <a:rPr lang="en-US" dirty="0">
                <a:cs typeface="+mj-cs"/>
              </a:rPr>
              <a:t>Signs of Abuse </a:t>
            </a:r>
            <a:r>
              <a:rPr lang="en-US" sz="2000" b="0" dirty="0">
                <a:cs typeface="+mj-cs"/>
              </a:rPr>
              <a:t>(1 of 10)</a:t>
            </a:r>
          </a:p>
        </p:txBody>
      </p:sp>
      <p:sp>
        <p:nvSpPr>
          <p:cNvPr id="218115"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Child abuse occurs in every socioeconomic status.</a:t>
            </a:r>
          </a:p>
          <a:p>
            <a:pPr lvl="1">
              <a:spcBef>
                <a:spcPct val="35000"/>
              </a:spcBef>
            </a:pPr>
            <a:r>
              <a:rPr lang="en-US" altLang="en-US" dirty="0"/>
              <a:t>Be aware of patient</a:t>
            </a:r>
            <a:r>
              <a:rPr lang="ja-JP" altLang="en-US" dirty="0"/>
              <a:t>’</a:t>
            </a:r>
            <a:r>
              <a:rPr lang="en-US" altLang="ja-JP" dirty="0"/>
              <a:t>s surroundings.</a:t>
            </a:r>
          </a:p>
          <a:p>
            <a:pPr lvl="1">
              <a:spcBef>
                <a:spcPct val="35000"/>
              </a:spcBef>
            </a:pPr>
            <a:r>
              <a:rPr lang="en-US" altLang="en-US" dirty="0"/>
              <a:t>Document findings objectively.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Title 1"/>
          <p:cNvSpPr>
            <a:spLocks noGrp="1"/>
          </p:cNvSpPr>
          <p:nvPr>
            <p:ph type="title"/>
          </p:nvPr>
        </p:nvSpPr>
        <p:spPr/>
        <p:txBody>
          <a:bodyPr/>
          <a:lstStyle/>
          <a:p>
            <a:pPr>
              <a:lnSpc>
                <a:spcPct val="85000"/>
              </a:lnSpc>
              <a:defRPr/>
            </a:pPr>
            <a:r>
              <a:rPr lang="en-US" dirty="0">
                <a:cs typeface="+mj-cs"/>
              </a:rPr>
              <a:t>Signs of Abuse </a:t>
            </a:r>
            <a:r>
              <a:rPr lang="en-US" sz="2000" b="0" dirty="0">
                <a:cs typeface="+mj-cs"/>
              </a:rPr>
              <a:t>(2 of 10)</a:t>
            </a:r>
          </a:p>
        </p:txBody>
      </p:sp>
      <p:sp>
        <p:nvSpPr>
          <p:cNvPr id="21913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Ask yourself the following:</a:t>
            </a:r>
          </a:p>
          <a:p>
            <a:pPr lvl="1">
              <a:spcBef>
                <a:spcPct val="35000"/>
              </a:spcBef>
            </a:pPr>
            <a:r>
              <a:rPr lang="en-US" altLang="en-US" dirty="0"/>
              <a:t>Injury typical for age of child?</a:t>
            </a:r>
          </a:p>
          <a:p>
            <a:pPr lvl="1">
              <a:spcBef>
                <a:spcPct val="35000"/>
              </a:spcBef>
            </a:pPr>
            <a:r>
              <a:rPr lang="en-US" altLang="en-US" dirty="0"/>
              <a:t>MOI reported consistent with the injury?</a:t>
            </a:r>
          </a:p>
          <a:p>
            <a:pPr lvl="1">
              <a:spcBef>
                <a:spcPct val="35000"/>
              </a:spcBef>
            </a:pPr>
            <a:r>
              <a:rPr lang="en-US" altLang="en-US" dirty="0"/>
              <a:t>Caregiver behaving appropriately?</a:t>
            </a:r>
          </a:p>
          <a:p>
            <a:pPr lvl="1">
              <a:spcBef>
                <a:spcPct val="35000"/>
              </a:spcBef>
            </a:pPr>
            <a:r>
              <a:rPr lang="en-US" altLang="en-US" dirty="0"/>
              <a:t>Evidence of drinking or drug use at scene?</a:t>
            </a:r>
          </a:p>
          <a:p>
            <a:pPr lvl="1">
              <a:spcBef>
                <a:spcPct val="35000"/>
              </a:spcBef>
            </a:pPr>
            <a:r>
              <a:rPr lang="en-US" altLang="en-US" dirty="0"/>
              <a:t>Delay in seeking care for the child?</a:t>
            </a:r>
          </a:p>
          <a:p>
            <a:pPr lvl="1">
              <a:spcBef>
                <a:spcPct val="35000"/>
              </a:spcBef>
            </a:pPr>
            <a:r>
              <a:rPr lang="en-US" altLang="en-US" dirty="0"/>
              <a:t>Good relationship between child and caregiver or parent?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title"/>
          </p:nvPr>
        </p:nvSpPr>
        <p:spPr/>
        <p:txBody>
          <a:bodyPr/>
          <a:lstStyle/>
          <a:p>
            <a:pPr>
              <a:lnSpc>
                <a:spcPct val="85000"/>
              </a:lnSpc>
              <a:defRPr/>
            </a:pPr>
            <a:r>
              <a:rPr lang="en-US" dirty="0">
                <a:cs typeface="+mj-cs"/>
              </a:rPr>
              <a:t>Signs of Abuse </a:t>
            </a:r>
            <a:r>
              <a:rPr lang="en-US" sz="2000" b="0" dirty="0">
                <a:cs typeface="+mj-cs"/>
              </a:rPr>
              <a:t>(3 of 10)</a:t>
            </a:r>
          </a:p>
        </p:txBody>
      </p:sp>
      <p:sp>
        <p:nvSpPr>
          <p:cNvPr id="22016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Ask yourself the following: (</a:t>
            </a:r>
            <a:r>
              <a:rPr lang="en-US" altLang="en-US" dirty="0" err="1"/>
              <a:t>cont</a:t>
            </a:r>
            <a:r>
              <a:rPr lang="ja-JP" altLang="en-US" dirty="0"/>
              <a:t>’</a:t>
            </a:r>
            <a:r>
              <a:rPr lang="en-US" altLang="ja-JP" dirty="0"/>
              <a:t>d)</a:t>
            </a:r>
          </a:p>
          <a:p>
            <a:pPr lvl="1">
              <a:spcBef>
                <a:spcPct val="35000"/>
              </a:spcBef>
            </a:pPr>
            <a:r>
              <a:rPr lang="en-US" altLang="en-US" dirty="0"/>
              <a:t>Are there multiple injuries at different stages of healing?</a:t>
            </a:r>
          </a:p>
          <a:p>
            <a:pPr lvl="1">
              <a:spcBef>
                <a:spcPct val="35000"/>
              </a:spcBef>
            </a:pPr>
            <a:r>
              <a:rPr lang="en-US" altLang="en-US" dirty="0"/>
              <a:t>Any unusual marks or bruises that may have been caused by cigarettes, heating grates, or branding injuries?</a:t>
            </a:r>
          </a:p>
          <a:p>
            <a:pPr lvl="1">
              <a:spcBef>
                <a:spcPct val="35000"/>
              </a:spcBef>
            </a:pPr>
            <a:r>
              <a:rPr lang="en-US" altLang="en-US" dirty="0"/>
              <a:t>Are there several types of injuries?</a:t>
            </a:r>
          </a:p>
          <a:p>
            <a:pPr lvl="1">
              <a:spcBef>
                <a:spcPct val="35000"/>
              </a:spcBef>
            </a:pPr>
            <a:r>
              <a:rPr lang="en-US" altLang="en-US" dirty="0"/>
              <a:t>Any burns on hands or feet that involve a glove distribution?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eaLnBrk="1" hangingPunct="1">
              <a:buFontTx/>
              <a:buNone/>
            </a:pPr>
            <a:r>
              <a:rPr lang="en-US" altLang="en-US" b="1" dirty="0"/>
              <a:t>Special Patient Populations</a:t>
            </a:r>
          </a:p>
          <a:p>
            <a:r>
              <a:rPr lang="en-US" altLang="en-US" dirty="0">
                <a:latin typeface="Arial"/>
                <a:ea typeface="MS PGothic" charset="-128"/>
                <a:cs typeface="Arial"/>
              </a:rPr>
              <a:t>Applies a fundamental knowledge of the growth, development, and aging and assessment findings to provide basic emergency care and transportation for a patient with special needs.</a:t>
            </a:r>
          </a:p>
        </p:txBody>
      </p:sp>
      <p:sp>
        <p:nvSpPr>
          <p:cNvPr id="2" name="Title 1"/>
          <p:cNvSpPr>
            <a:spLocks noGrp="1"/>
          </p:cNvSpPr>
          <p:nvPr>
            <p:ph type="title"/>
          </p:nvPr>
        </p:nvSpPr>
        <p:spPr/>
        <p:txBody>
          <a:bodyPr/>
          <a:lstStyle/>
          <a:p>
            <a:r>
              <a:rPr lang="en-US" dirty="0"/>
              <a:t>National EMS Education Standard Competencies </a:t>
            </a:r>
            <a:r>
              <a:rPr lang="en-US" sz="2000" b="0" dirty="0"/>
              <a:t>(1 of 10)</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Title 1"/>
          <p:cNvSpPr>
            <a:spLocks noGrp="1"/>
          </p:cNvSpPr>
          <p:nvPr>
            <p:ph type="title"/>
          </p:nvPr>
        </p:nvSpPr>
        <p:spPr/>
        <p:txBody>
          <a:bodyPr/>
          <a:lstStyle/>
          <a:p>
            <a:pPr>
              <a:lnSpc>
                <a:spcPct val="85000"/>
              </a:lnSpc>
              <a:defRPr/>
            </a:pPr>
            <a:r>
              <a:rPr lang="en-US" dirty="0"/>
              <a:t>The Infant </a:t>
            </a:r>
            <a:r>
              <a:rPr lang="en-US" sz="2000" b="0" dirty="0">
                <a:cs typeface="+mj-cs"/>
              </a:rPr>
              <a:t>(5 of 5)</a:t>
            </a:r>
          </a:p>
        </p:txBody>
      </p:sp>
      <p:sp>
        <p:nvSpPr>
          <p:cNvPr id="2560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Assessment</a:t>
            </a:r>
          </a:p>
          <a:p>
            <a:pPr lvl="1">
              <a:spcBef>
                <a:spcPct val="35000"/>
              </a:spcBef>
            </a:pPr>
            <a:r>
              <a:rPr lang="en-US" altLang="en-US" dirty="0"/>
              <a:t>Observe infant from a distance.</a:t>
            </a:r>
          </a:p>
          <a:p>
            <a:pPr lvl="1">
              <a:spcBef>
                <a:spcPct val="35000"/>
              </a:spcBef>
            </a:pPr>
            <a:r>
              <a:rPr lang="en-US" altLang="en-US" dirty="0"/>
              <a:t>Caregiver should hold baby during physical assessment.</a:t>
            </a:r>
          </a:p>
          <a:p>
            <a:pPr lvl="1">
              <a:spcBef>
                <a:spcPct val="35000"/>
              </a:spcBef>
            </a:pPr>
            <a:r>
              <a:rPr lang="en-US" altLang="en-US" dirty="0"/>
              <a:t>Provide sensory comfort.</a:t>
            </a:r>
          </a:p>
          <a:p>
            <a:pPr lvl="2">
              <a:spcBef>
                <a:spcPts val="800"/>
              </a:spcBef>
            </a:pPr>
            <a:r>
              <a:rPr lang="en-US" altLang="en-US" sz="2000" dirty="0"/>
              <a:t>Warm hands and end of stethoscope.</a:t>
            </a:r>
          </a:p>
          <a:p>
            <a:pPr lvl="1">
              <a:spcBef>
                <a:spcPct val="35000"/>
              </a:spcBef>
            </a:pPr>
            <a:r>
              <a:rPr lang="en-US" altLang="en-US" dirty="0"/>
              <a:t>Do painful procedures at end of assessment.</a:t>
            </a:r>
          </a:p>
          <a:p>
            <a:pPr lvl="1">
              <a:spcBef>
                <a:spcPct val="35000"/>
              </a:spcBef>
            </a:pPr>
            <a:endParaRPr lang="en-US" altLang="en-US" sz="25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p:txBody>
          <a:bodyPr/>
          <a:lstStyle/>
          <a:p>
            <a:pPr>
              <a:lnSpc>
                <a:spcPct val="85000"/>
              </a:lnSpc>
              <a:defRPr/>
            </a:pPr>
            <a:r>
              <a:rPr lang="en-US" dirty="0">
                <a:cs typeface="+mj-cs"/>
              </a:rPr>
              <a:t>Signs of Abuse </a:t>
            </a:r>
            <a:r>
              <a:rPr lang="en-US" sz="2000" b="0" dirty="0">
                <a:cs typeface="+mj-cs"/>
              </a:rPr>
              <a:t>(4 of 10)</a:t>
            </a:r>
          </a:p>
        </p:txBody>
      </p:sp>
      <p:sp>
        <p:nvSpPr>
          <p:cNvPr id="22118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Ask yourself the following: (</a:t>
            </a:r>
            <a:r>
              <a:rPr lang="en-US" altLang="en-US" dirty="0" err="1"/>
              <a:t>cont</a:t>
            </a:r>
            <a:r>
              <a:rPr lang="ja-JP" altLang="en-US" dirty="0"/>
              <a:t>’</a:t>
            </a:r>
            <a:r>
              <a:rPr lang="en-US" altLang="ja-JP" dirty="0"/>
              <a:t>d)</a:t>
            </a:r>
          </a:p>
          <a:p>
            <a:pPr lvl="1">
              <a:spcBef>
                <a:spcPct val="35000"/>
              </a:spcBef>
            </a:pPr>
            <a:r>
              <a:rPr lang="en-US" altLang="en-US" dirty="0"/>
              <a:t>Is there unexplained decreased level of consciousness?</a:t>
            </a:r>
          </a:p>
          <a:p>
            <a:pPr lvl="1">
              <a:spcBef>
                <a:spcPct val="35000"/>
              </a:spcBef>
            </a:pPr>
            <a:r>
              <a:rPr lang="en-US" altLang="en-US" dirty="0"/>
              <a:t>Is the child clean and an appropriate weight for his or her age?</a:t>
            </a:r>
          </a:p>
          <a:p>
            <a:pPr lvl="1">
              <a:spcBef>
                <a:spcPct val="35000"/>
              </a:spcBef>
            </a:pPr>
            <a:r>
              <a:rPr lang="en-US" altLang="en-US" dirty="0"/>
              <a:t>Is there any rectal or vaginal bleeding?</a:t>
            </a:r>
          </a:p>
          <a:p>
            <a:pPr lvl="1">
              <a:spcBef>
                <a:spcPct val="35000"/>
              </a:spcBef>
            </a:pPr>
            <a:r>
              <a:rPr lang="en-US" altLang="en-US" dirty="0"/>
              <a:t>What does the home look like? Clean or dirty? Warm or cold? Is there food?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title"/>
          </p:nvPr>
        </p:nvSpPr>
        <p:spPr/>
        <p:txBody>
          <a:bodyPr/>
          <a:lstStyle/>
          <a:p>
            <a:pPr>
              <a:lnSpc>
                <a:spcPct val="85000"/>
              </a:lnSpc>
              <a:defRPr/>
            </a:pPr>
            <a:r>
              <a:rPr lang="en-US" dirty="0">
                <a:cs typeface="+mj-cs"/>
              </a:rPr>
              <a:t>Signs of Abuse </a:t>
            </a:r>
            <a:r>
              <a:rPr lang="en-US" sz="2000" b="0" dirty="0">
                <a:cs typeface="+mj-cs"/>
              </a:rPr>
              <a:t>(5 of 10)</a:t>
            </a:r>
          </a:p>
        </p:txBody>
      </p:sp>
      <p:sp>
        <p:nvSpPr>
          <p:cNvPr id="222211" name="Rectangle 3"/>
          <p:cNvSpPr>
            <a:spLocks noGrp="1" noChangeArrowheads="1"/>
          </p:cNvSpPr>
          <p:nvPr>
            <p:ph type="body" idx="1"/>
          </p:nvPr>
        </p:nvSpPr>
        <p:spPr>
          <a:xfrm>
            <a:off x="7416800" y="1447800"/>
            <a:ext cx="38608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CHILD ABUSE mnemonic may help.</a:t>
            </a:r>
          </a:p>
        </p:txBody>
      </p:sp>
      <p:pic>
        <p:nvPicPr>
          <p:cNvPr id="14338" name="Picture 2" descr="The table reads the following. C Consistency of the injury with the child’s developmental age. H History inconsistent with injury. I Inappropriate parental concerns. L Lack of supervision. D Delay in seeking care. A Affect. B Bruises of varying ages. U Unusual injury patterns. S Suspicious circumstances. E Environmental clues.&#10;" title="A table is titled mnemonic for assessing possible child ab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1460500"/>
            <a:ext cx="5522912" cy="45121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p:txBody>
          <a:bodyPr/>
          <a:lstStyle/>
          <a:p>
            <a:pPr>
              <a:lnSpc>
                <a:spcPct val="85000"/>
              </a:lnSpc>
              <a:defRPr/>
            </a:pPr>
            <a:r>
              <a:rPr lang="en-US" dirty="0">
                <a:cs typeface="+mj-cs"/>
              </a:rPr>
              <a:t>Signs of Abuse </a:t>
            </a:r>
            <a:r>
              <a:rPr lang="en-US" sz="2000" b="0" dirty="0">
                <a:cs typeface="+mj-cs"/>
              </a:rPr>
              <a:t>(6 of 10)</a:t>
            </a:r>
          </a:p>
        </p:txBody>
      </p:sp>
      <p:sp>
        <p:nvSpPr>
          <p:cNvPr id="223235" name="Rectangle 3"/>
          <p:cNvSpPr>
            <a:spLocks noGrp="1" noChangeArrowheads="1"/>
          </p:cNvSpPr>
          <p:nvPr>
            <p:ph type="body" idx="1"/>
          </p:nvPr>
        </p:nvSpPr>
        <p:spPr>
          <a:xfrm>
            <a:off x="925830" y="1490870"/>
            <a:ext cx="9805670" cy="4699047"/>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Bruises</a:t>
            </a:r>
          </a:p>
          <a:p>
            <a:pPr lvl="1">
              <a:spcBef>
                <a:spcPts val="840"/>
              </a:spcBef>
            </a:pPr>
            <a:r>
              <a:rPr lang="en-US" altLang="en-US" dirty="0"/>
              <a:t>Observe color and location. </a:t>
            </a:r>
          </a:p>
          <a:p>
            <a:pPr lvl="1">
              <a:spcBef>
                <a:spcPts val="840"/>
              </a:spcBef>
            </a:pPr>
            <a:r>
              <a:rPr lang="en-US" altLang="en-US" dirty="0"/>
              <a:t>New bruises are pink or red.</a:t>
            </a:r>
          </a:p>
          <a:p>
            <a:pPr lvl="2">
              <a:spcBef>
                <a:spcPts val="840"/>
              </a:spcBef>
            </a:pPr>
            <a:r>
              <a:rPr lang="en-US" altLang="en-US" sz="2000" dirty="0"/>
              <a:t>Over time turn blue, then green, then yellow-brown and faded</a:t>
            </a:r>
          </a:p>
          <a:p>
            <a:pPr lvl="2">
              <a:spcBef>
                <a:spcPts val="840"/>
              </a:spcBef>
            </a:pPr>
            <a:r>
              <a:rPr lang="en-US" altLang="en-US" sz="2000" dirty="0"/>
              <a:t>Bruises to the back, buttocks, or face are suspicious and are usually inflicted by a person.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p:txBody>
          <a:bodyPr/>
          <a:lstStyle/>
          <a:p>
            <a:pPr>
              <a:lnSpc>
                <a:spcPct val="85000"/>
              </a:lnSpc>
              <a:defRPr/>
            </a:pPr>
            <a:r>
              <a:rPr lang="en-US" dirty="0">
                <a:cs typeface="+mj-cs"/>
              </a:rPr>
              <a:t>Signs of Abuse </a:t>
            </a:r>
            <a:r>
              <a:rPr lang="en-US" sz="2000" b="0" dirty="0">
                <a:cs typeface="+mj-cs"/>
              </a:rPr>
              <a:t>(7 of 10)</a:t>
            </a:r>
          </a:p>
        </p:txBody>
      </p:sp>
      <p:sp>
        <p:nvSpPr>
          <p:cNvPr id="224259" name="Rectangle 3"/>
          <p:cNvSpPr>
            <a:spLocks noGrp="1" noChangeArrowheads="1"/>
          </p:cNvSpPr>
          <p:nvPr>
            <p:ph type="body" idx="1"/>
          </p:nvPr>
        </p:nvSpPr>
        <p:spPr>
          <a:xfrm>
            <a:off x="925830" y="1490870"/>
            <a:ext cx="9831070" cy="4699047"/>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Burns</a:t>
            </a:r>
          </a:p>
          <a:p>
            <a:pPr lvl="1">
              <a:spcBef>
                <a:spcPts val="840"/>
              </a:spcBef>
            </a:pPr>
            <a:r>
              <a:rPr lang="en-US" altLang="en-US" dirty="0"/>
              <a:t>Burns to the penis, testicles, vagina, or buttocks are usually inflicted by someone else.</a:t>
            </a:r>
          </a:p>
          <a:p>
            <a:pPr lvl="1">
              <a:spcBef>
                <a:spcPts val="840"/>
              </a:spcBef>
            </a:pPr>
            <a:r>
              <a:rPr lang="en-US" altLang="en-US" dirty="0"/>
              <a:t>Burns that look like a glove are usually inflicted by someone else.</a:t>
            </a:r>
          </a:p>
          <a:p>
            <a:pPr lvl="1">
              <a:spcBef>
                <a:spcPts val="840"/>
              </a:spcBef>
            </a:pPr>
            <a:r>
              <a:rPr lang="en-US" altLang="en-US" dirty="0"/>
              <a:t>Suspect child abuse if the child has cigarettes burns or grid pattern burns.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Grp="1" noChangeArrowheads="1"/>
          </p:cNvSpPr>
          <p:nvPr>
            <p:ph type="title"/>
          </p:nvPr>
        </p:nvSpPr>
        <p:spPr/>
        <p:txBody>
          <a:bodyPr/>
          <a:lstStyle/>
          <a:p>
            <a:pPr>
              <a:lnSpc>
                <a:spcPct val="85000"/>
              </a:lnSpc>
              <a:defRPr/>
            </a:pPr>
            <a:r>
              <a:rPr lang="en-US" dirty="0">
                <a:cs typeface="+mj-cs"/>
              </a:rPr>
              <a:t>Signs of Abuse </a:t>
            </a:r>
            <a:r>
              <a:rPr lang="en-US" sz="2000" b="0" dirty="0">
                <a:cs typeface="+mj-cs"/>
              </a:rPr>
              <a:t>(8 of 10)</a:t>
            </a:r>
          </a:p>
        </p:txBody>
      </p:sp>
      <p:sp>
        <p:nvSpPr>
          <p:cNvPr id="22528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Fractures</a:t>
            </a:r>
          </a:p>
          <a:p>
            <a:pPr lvl="1">
              <a:spcBef>
                <a:spcPts val="840"/>
              </a:spcBef>
            </a:pPr>
            <a:r>
              <a:rPr lang="en-US" altLang="en-US" dirty="0"/>
              <a:t>Fractures of the humerus or femur do not normally occur without major trauma.</a:t>
            </a:r>
          </a:p>
          <a:p>
            <a:pPr lvl="1">
              <a:spcBef>
                <a:spcPts val="840"/>
              </a:spcBef>
            </a:pPr>
            <a:r>
              <a:rPr lang="en-US" altLang="en-US" dirty="0"/>
              <a:t>Falls from bed are not usually associated with fractures.</a:t>
            </a:r>
          </a:p>
          <a:p>
            <a:pPr lvl="1">
              <a:spcBef>
                <a:spcPts val="840"/>
              </a:spcBef>
            </a:pPr>
            <a:r>
              <a:rPr lang="en-US" altLang="en-US" dirty="0"/>
              <a:t>Maintain an index of suspicion if an infant or young child sustains a femur fracture or a complete fracture of any bone.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ChangeArrowheads="1"/>
          </p:cNvSpPr>
          <p:nvPr>
            <p:ph type="title"/>
          </p:nvPr>
        </p:nvSpPr>
        <p:spPr/>
        <p:txBody>
          <a:bodyPr/>
          <a:lstStyle/>
          <a:p>
            <a:pPr>
              <a:lnSpc>
                <a:spcPct val="85000"/>
              </a:lnSpc>
              <a:defRPr/>
            </a:pPr>
            <a:r>
              <a:rPr lang="en-US" dirty="0">
                <a:cs typeface="+mj-cs"/>
              </a:rPr>
              <a:t>Signs of Abuse </a:t>
            </a:r>
            <a:r>
              <a:rPr lang="en-US" sz="2000" b="0" dirty="0">
                <a:cs typeface="+mj-cs"/>
              </a:rPr>
              <a:t>(9 of 10)</a:t>
            </a:r>
          </a:p>
        </p:txBody>
      </p:sp>
      <p:sp>
        <p:nvSpPr>
          <p:cNvPr id="22630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Shaken baby syndrome</a:t>
            </a:r>
          </a:p>
          <a:p>
            <a:pPr lvl="1">
              <a:spcBef>
                <a:spcPts val="840"/>
              </a:spcBef>
            </a:pPr>
            <a:r>
              <a:rPr lang="en-US" altLang="en-US" dirty="0"/>
              <a:t>Infants may sustain life-threatening head trauma by being shaken or struck.</a:t>
            </a:r>
          </a:p>
          <a:p>
            <a:pPr lvl="2">
              <a:spcBef>
                <a:spcPts val="840"/>
              </a:spcBef>
            </a:pPr>
            <a:r>
              <a:rPr lang="en-US" altLang="en-US" sz="2000" dirty="0"/>
              <a:t>Bleeding within the head and damage to the cervical spine</a:t>
            </a:r>
          </a:p>
          <a:p>
            <a:pPr lvl="2">
              <a:spcBef>
                <a:spcPts val="840"/>
              </a:spcBef>
            </a:pPr>
            <a:r>
              <a:rPr lang="en-US" altLang="en-US" sz="2000" dirty="0"/>
              <a:t>Infant will be found unconscious</a:t>
            </a:r>
            <a:r>
              <a:rPr lang="en-US" altLang="en-US" sz="2000" dirty="0">
                <a:solidFill>
                  <a:srgbClr val="000000"/>
                </a:solidFill>
              </a:rPr>
              <a:t>,</a:t>
            </a:r>
            <a:r>
              <a:rPr lang="en-US" altLang="en-US" sz="2000" dirty="0"/>
              <a:t> often without evidence of external trauma.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Grp="1" noChangeArrowheads="1"/>
          </p:cNvSpPr>
          <p:nvPr>
            <p:ph type="title"/>
          </p:nvPr>
        </p:nvSpPr>
        <p:spPr/>
        <p:txBody>
          <a:bodyPr/>
          <a:lstStyle/>
          <a:p>
            <a:pPr>
              <a:lnSpc>
                <a:spcPct val="85000"/>
              </a:lnSpc>
              <a:defRPr/>
            </a:pPr>
            <a:r>
              <a:rPr lang="en-US" dirty="0">
                <a:cs typeface="+mj-cs"/>
              </a:rPr>
              <a:t>Signs of Abuse </a:t>
            </a:r>
            <a:r>
              <a:rPr lang="en-US" sz="2000" b="0" dirty="0">
                <a:cs typeface="+mj-cs"/>
              </a:rPr>
              <a:t>(10 of 10)</a:t>
            </a:r>
          </a:p>
        </p:txBody>
      </p:sp>
      <p:sp>
        <p:nvSpPr>
          <p:cNvPr id="22733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20000"/>
              </a:spcBef>
            </a:pPr>
            <a:r>
              <a:rPr lang="en-US" altLang="en-US" dirty="0"/>
              <a:t>Neglect</a:t>
            </a:r>
          </a:p>
          <a:p>
            <a:pPr lvl="1">
              <a:spcBef>
                <a:spcPts val="840"/>
              </a:spcBef>
            </a:pPr>
            <a:r>
              <a:rPr lang="en-US" altLang="en-US" dirty="0"/>
              <a:t>Refusal or failure to provide life necessities</a:t>
            </a:r>
          </a:p>
          <a:p>
            <a:pPr lvl="2">
              <a:spcBef>
                <a:spcPts val="840"/>
              </a:spcBef>
            </a:pPr>
            <a:r>
              <a:rPr lang="en-US" altLang="en-US" sz="2000" dirty="0"/>
              <a:t>Examples are water, clothing, shelter, personal hygiene, medicine, comfort, personal safety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Grp="1" noChangeArrowheads="1"/>
          </p:cNvSpPr>
          <p:nvPr>
            <p:ph type="title"/>
          </p:nvPr>
        </p:nvSpPr>
        <p:spPr/>
        <p:txBody>
          <a:bodyPr/>
          <a:lstStyle/>
          <a:p>
            <a:pPr>
              <a:lnSpc>
                <a:spcPct val="85000"/>
              </a:lnSpc>
              <a:defRPr/>
            </a:pPr>
            <a:r>
              <a:rPr lang="en-US" dirty="0">
                <a:cs typeface="+mj-cs"/>
              </a:rPr>
              <a:t>Symptoms and Other Indicators of Abuse </a:t>
            </a:r>
            <a:r>
              <a:rPr lang="en-US" sz="2000" b="0" dirty="0">
                <a:cs typeface="+mj-cs"/>
              </a:rPr>
              <a:t>(1 of 2)</a:t>
            </a:r>
          </a:p>
        </p:txBody>
      </p:sp>
      <p:sp>
        <p:nvSpPr>
          <p:cNvPr id="22835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Abused children may appear withdrawn, fearful, or hostile.</a:t>
            </a:r>
          </a:p>
          <a:p>
            <a:pPr lvl="1">
              <a:spcBef>
                <a:spcPct val="35000"/>
              </a:spcBef>
            </a:pPr>
            <a:r>
              <a:rPr lang="en-US" altLang="en-US" dirty="0"/>
              <a:t>Be concerned if child does not want to discuss how an injury occurred.</a:t>
            </a:r>
          </a:p>
          <a:p>
            <a:pPr>
              <a:spcBef>
                <a:spcPct val="35000"/>
              </a:spcBef>
            </a:pPr>
            <a:r>
              <a:rPr lang="en-US" altLang="en-US" dirty="0"/>
              <a:t>Parent may reveal a history of </a:t>
            </a:r>
            <a:r>
              <a:rPr lang="ja-JP" altLang="en-US" dirty="0"/>
              <a:t>“</a:t>
            </a:r>
            <a:r>
              <a:rPr lang="en-US" altLang="ja-JP" dirty="0"/>
              <a:t>accidents.</a:t>
            </a:r>
            <a:r>
              <a:rPr lang="ja-JP" altLang="en-US" dirty="0"/>
              <a:t>”</a:t>
            </a:r>
            <a:endParaRPr lang="en-US" altLang="ja-JP" dirty="0"/>
          </a:p>
          <a:p>
            <a:pPr lvl="1">
              <a:spcBef>
                <a:spcPct val="35000"/>
              </a:spcBef>
            </a:pPr>
            <a:r>
              <a:rPr lang="en-US" altLang="en-US" dirty="0"/>
              <a:t>Be alert for conflicting stories or lack of concern.</a:t>
            </a:r>
          </a:p>
          <a:p>
            <a:pPr lvl="1">
              <a:spcBef>
                <a:spcPct val="35000"/>
              </a:spcBef>
            </a:pPr>
            <a:r>
              <a:rPr lang="en-US" altLang="en-US" dirty="0"/>
              <a:t>Abuser may be a parent, caregiver, relative, or friend of the family.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ChangeArrowheads="1"/>
          </p:cNvSpPr>
          <p:nvPr>
            <p:ph type="title"/>
          </p:nvPr>
        </p:nvSpPr>
        <p:spPr/>
        <p:txBody>
          <a:bodyPr/>
          <a:lstStyle/>
          <a:p>
            <a:pPr>
              <a:lnSpc>
                <a:spcPct val="85000"/>
              </a:lnSpc>
              <a:defRPr/>
            </a:pPr>
            <a:r>
              <a:rPr lang="en-US" dirty="0">
                <a:cs typeface="+mj-cs"/>
              </a:rPr>
              <a:t>Symptoms and Other Indicators of Abuse </a:t>
            </a:r>
            <a:r>
              <a:rPr lang="en-US" sz="2000" b="0" dirty="0">
                <a:cs typeface="+mj-cs"/>
              </a:rPr>
              <a:t>(2 of 2)</a:t>
            </a:r>
          </a:p>
        </p:txBody>
      </p:sp>
      <p:sp>
        <p:nvSpPr>
          <p:cNvPr id="229379" name="Rectangle 3"/>
          <p:cNvSpPr>
            <a:spLocks noGrp="1" noChangeArrowheads="1"/>
          </p:cNvSpPr>
          <p:nvPr>
            <p:ph type="body" idx="1"/>
          </p:nvPr>
        </p:nvSpPr>
        <p:spPr>
          <a:xfrm>
            <a:off x="925830" y="1490870"/>
            <a:ext cx="9437370" cy="4699047"/>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EMTs in all states must report suspected abuse.</a:t>
            </a:r>
          </a:p>
          <a:p>
            <a:pPr lvl="1">
              <a:spcBef>
                <a:spcPct val="35000"/>
              </a:spcBef>
            </a:pPr>
            <a:r>
              <a:rPr lang="en-US" altLang="en-US" dirty="0"/>
              <a:t>Most states have special forms to do so.</a:t>
            </a:r>
          </a:p>
          <a:p>
            <a:pPr lvl="1">
              <a:spcBef>
                <a:spcPct val="35000"/>
              </a:spcBef>
            </a:pPr>
            <a:r>
              <a:rPr lang="en-US" altLang="en-US" dirty="0"/>
              <a:t>Supervisors are generally forbidden to interfere with the reporting.</a:t>
            </a:r>
          </a:p>
          <a:p>
            <a:pPr lvl="1">
              <a:spcBef>
                <a:spcPct val="35000"/>
              </a:spcBef>
            </a:pPr>
            <a:r>
              <a:rPr lang="en-US" altLang="en-US" dirty="0"/>
              <a:t>Law enforcement and child protection services will determine whether there is abuse.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p:txBody>
          <a:bodyPr/>
          <a:lstStyle/>
          <a:p>
            <a:pPr>
              <a:lnSpc>
                <a:spcPct val="85000"/>
              </a:lnSpc>
              <a:defRPr/>
            </a:pPr>
            <a:r>
              <a:rPr lang="en-US" dirty="0">
                <a:cs typeface="+mj-cs"/>
              </a:rPr>
              <a:t>Sexual Abuse </a:t>
            </a:r>
            <a:r>
              <a:rPr lang="en-US" sz="2000" b="0" dirty="0">
                <a:cs typeface="+mj-cs"/>
              </a:rPr>
              <a:t>(1 of 3)</a:t>
            </a:r>
          </a:p>
        </p:txBody>
      </p:sp>
      <p:sp>
        <p:nvSpPr>
          <p:cNvPr id="23040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Children of any age and gender can be victims of sexual abuse.</a:t>
            </a:r>
          </a:p>
          <a:p>
            <a:pPr lvl="1">
              <a:spcBef>
                <a:spcPts val="840"/>
              </a:spcBef>
            </a:pPr>
            <a:r>
              <a:rPr lang="en-US" altLang="en-US" dirty="0"/>
              <a:t>Maintain an index of suspicion.</a:t>
            </a:r>
          </a:p>
          <a:p>
            <a:pPr lvl="1">
              <a:spcBef>
                <a:spcPts val="840"/>
              </a:spcBef>
            </a:pPr>
            <a:r>
              <a:rPr lang="en-US" altLang="en-US" dirty="0"/>
              <a:t>Often long-standing abuse by relatives </a:t>
            </a:r>
          </a:p>
          <a:p>
            <a:r>
              <a:rPr lang="en-US" altLang="en-US" dirty="0"/>
              <a:t>Assessment</a:t>
            </a:r>
          </a:p>
          <a:p>
            <a:pPr lvl="1">
              <a:spcBef>
                <a:spcPts val="840"/>
              </a:spcBef>
            </a:pPr>
            <a:r>
              <a:rPr lang="en-US" altLang="en-US" dirty="0"/>
              <a:t>Limited to determining type of dressing required</a:t>
            </a:r>
          </a:p>
          <a:p>
            <a:pPr lvl="1">
              <a:spcBef>
                <a:spcPts val="840"/>
              </a:spcBef>
            </a:pPr>
            <a:r>
              <a:rPr lang="en-US" altLang="en-US" dirty="0"/>
              <a:t>Treat bruises and fractures as well.</a:t>
            </a:r>
          </a:p>
          <a:p>
            <a:pPr lvl="1">
              <a:spcBef>
                <a:spcPts val="840"/>
              </a:spcBef>
            </a:pPr>
            <a:r>
              <a:rPr lang="en-US" altLang="en-US" dirty="0"/>
              <a:t>Do not examine genitalia unless there is evidence of bleeding or other injury.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Title 1"/>
          <p:cNvSpPr>
            <a:spLocks noGrp="1"/>
          </p:cNvSpPr>
          <p:nvPr>
            <p:ph type="title"/>
          </p:nvPr>
        </p:nvSpPr>
        <p:spPr/>
        <p:txBody>
          <a:bodyPr/>
          <a:lstStyle/>
          <a:p>
            <a:pPr>
              <a:lnSpc>
                <a:spcPct val="85000"/>
              </a:lnSpc>
              <a:defRPr/>
            </a:pPr>
            <a:r>
              <a:rPr lang="en-US" dirty="0">
                <a:cs typeface="+mj-cs"/>
              </a:rPr>
              <a:t>The Toddler </a:t>
            </a:r>
            <a:r>
              <a:rPr lang="en-US" sz="2000" b="0" dirty="0">
                <a:cs typeface="+mj-cs"/>
              </a:rPr>
              <a:t>(1 of 2)</a:t>
            </a:r>
          </a:p>
        </p:txBody>
      </p:sp>
      <p:sp>
        <p:nvSpPr>
          <p:cNvPr id="26627"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After infancy until 3 years of age</a:t>
            </a:r>
            <a:endParaRPr lang="en-US" altLang="en-US" dirty="0">
              <a:solidFill>
                <a:srgbClr val="FF0000"/>
              </a:solidFill>
            </a:endParaRPr>
          </a:p>
          <a:p>
            <a:pPr lvl="1">
              <a:spcBef>
                <a:spcPct val="35000"/>
              </a:spcBef>
            </a:pPr>
            <a:r>
              <a:rPr lang="en-US" altLang="en-US" dirty="0"/>
              <a:t>Experience rapid changes in growth and development</a:t>
            </a:r>
          </a:p>
          <a:p>
            <a:pPr>
              <a:spcBef>
                <a:spcPct val="35000"/>
              </a:spcBef>
            </a:pPr>
            <a:r>
              <a:rPr lang="en-US" altLang="en-US" dirty="0"/>
              <a:t>12 to 18 months</a:t>
            </a:r>
          </a:p>
          <a:p>
            <a:pPr lvl="1">
              <a:spcBef>
                <a:spcPct val="35000"/>
              </a:spcBef>
            </a:pPr>
            <a:r>
              <a:rPr lang="en-US" altLang="en-US" dirty="0"/>
              <a:t>Explorers by nature and not afraid</a:t>
            </a:r>
          </a:p>
          <a:p>
            <a:pPr lvl="1">
              <a:spcBef>
                <a:spcPct val="35000"/>
              </a:spcBef>
            </a:pPr>
            <a:r>
              <a:rPr lang="en-US" altLang="en-US" dirty="0"/>
              <a:t>They lack molars and may not be able to chew food fully increasing the risk of choking.</a:t>
            </a: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Grp="1" noChangeArrowheads="1"/>
          </p:cNvSpPr>
          <p:nvPr>
            <p:ph type="title"/>
          </p:nvPr>
        </p:nvSpPr>
        <p:spPr/>
        <p:txBody>
          <a:bodyPr/>
          <a:lstStyle/>
          <a:p>
            <a:pPr>
              <a:lnSpc>
                <a:spcPct val="85000"/>
              </a:lnSpc>
              <a:defRPr/>
            </a:pPr>
            <a:r>
              <a:rPr lang="en-US" dirty="0">
                <a:cs typeface="+mj-cs"/>
              </a:rPr>
              <a:t>Sexual Abuse </a:t>
            </a:r>
            <a:r>
              <a:rPr lang="en-US" sz="2000" b="0" dirty="0">
                <a:cs typeface="+mj-cs"/>
              </a:rPr>
              <a:t>(2 of 3)</a:t>
            </a:r>
          </a:p>
        </p:txBody>
      </p:sp>
      <p:sp>
        <p:nvSpPr>
          <p:cNvPr id="23142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Assessment (cont</a:t>
            </a:r>
            <a:r>
              <a:rPr lang="ja-JP" altLang="en-US" dirty="0"/>
              <a:t>’</a:t>
            </a:r>
            <a:r>
              <a:rPr lang="en-US" altLang="ja-JP" dirty="0"/>
              <a:t>d)</a:t>
            </a:r>
          </a:p>
          <a:p>
            <a:pPr lvl="1">
              <a:spcBef>
                <a:spcPts val="840"/>
              </a:spcBef>
            </a:pPr>
            <a:r>
              <a:rPr lang="en-US" altLang="en-US" dirty="0"/>
              <a:t>Do not allow child to wash, urinate, or defecate until a physician completes examination.</a:t>
            </a:r>
          </a:p>
          <a:p>
            <a:pPr lvl="1">
              <a:spcBef>
                <a:spcPts val="840"/>
              </a:spcBef>
            </a:pPr>
            <a:r>
              <a:rPr lang="en-US" altLang="en-US" dirty="0"/>
              <a:t>Ensure an EMT or police officer of the same gender remains with the child.</a:t>
            </a:r>
          </a:p>
          <a:p>
            <a:pPr lvl="1">
              <a:spcBef>
                <a:spcPts val="840"/>
              </a:spcBef>
            </a:pPr>
            <a:r>
              <a:rPr lang="en-US" altLang="en-US" dirty="0"/>
              <a:t>Maintain professional composure.</a:t>
            </a:r>
          </a:p>
          <a:p>
            <a:pPr lvl="2">
              <a:spcBef>
                <a:spcPts val="840"/>
              </a:spcBef>
            </a:pPr>
            <a:r>
              <a:rPr lang="en-US" altLang="en-US" sz="2000" dirty="0"/>
              <a:t>Assume a caring, concerned approach.</a:t>
            </a:r>
          </a:p>
          <a:p>
            <a:pPr lvl="2">
              <a:spcBef>
                <a:spcPts val="840"/>
              </a:spcBef>
            </a:pPr>
            <a:r>
              <a:rPr lang="en-US" altLang="en-US" sz="2000" dirty="0"/>
              <a:t>Shield the child from onlookers.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Grp="1" noChangeArrowheads="1"/>
          </p:cNvSpPr>
          <p:nvPr>
            <p:ph type="title"/>
          </p:nvPr>
        </p:nvSpPr>
        <p:spPr/>
        <p:txBody>
          <a:bodyPr/>
          <a:lstStyle/>
          <a:p>
            <a:pPr>
              <a:lnSpc>
                <a:spcPct val="85000"/>
              </a:lnSpc>
              <a:defRPr/>
            </a:pPr>
            <a:r>
              <a:rPr lang="en-US" dirty="0">
                <a:cs typeface="+mj-cs"/>
              </a:rPr>
              <a:t>Sexual Abuse </a:t>
            </a:r>
            <a:r>
              <a:rPr lang="en-US" sz="2000" b="0" dirty="0">
                <a:cs typeface="+mj-cs"/>
              </a:rPr>
              <a:t>(3 of 3)</a:t>
            </a:r>
          </a:p>
        </p:txBody>
      </p:sp>
      <p:sp>
        <p:nvSpPr>
          <p:cNvPr id="23245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Assessment (cont</a:t>
            </a:r>
            <a:r>
              <a:rPr lang="ja-JP" altLang="en-US" dirty="0"/>
              <a:t>’</a:t>
            </a:r>
            <a:r>
              <a:rPr lang="en-US" altLang="ja-JP" dirty="0"/>
              <a:t>d)</a:t>
            </a:r>
          </a:p>
          <a:p>
            <a:pPr lvl="1">
              <a:spcBef>
                <a:spcPts val="900"/>
              </a:spcBef>
            </a:pPr>
            <a:r>
              <a:rPr lang="en-US" altLang="en-US" dirty="0"/>
              <a:t>Obtain as much information as possible from the child and any witnesses.</a:t>
            </a:r>
          </a:p>
          <a:p>
            <a:pPr lvl="1">
              <a:spcBef>
                <a:spcPts val="900"/>
              </a:spcBef>
            </a:pPr>
            <a:r>
              <a:rPr lang="en-US" altLang="en-US" dirty="0"/>
              <a:t>Transport all children who are victims of sexual assault.</a:t>
            </a:r>
          </a:p>
          <a:p>
            <a:pPr lvl="1">
              <a:spcBef>
                <a:spcPts val="900"/>
              </a:spcBef>
            </a:pPr>
            <a:r>
              <a:rPr lang="en-US" altLang="en-US" dirty="0"/>
              <a:t>Sexual abuse is a crime. </a:t>
            </a:r>
          </a:p>
          <a:p>
            <a:pPr lvl="1">
              <a:spcBef>
                <a:spcPts val="900"/>
              </a:spcBef>
            </a:pPr>
            <a:r>
              <a:rPr lang="en-US" altLang="en-US" dirty="0"/>
              <a:t>Cooperate with law enforcement officials in their investigations. </a:t>
            </a:r>
            <a:endParaRPr lang="en-US" altLang="en-US" sz="4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Title 1"/>
          <p:cNvSpPr>
            <a:spLocks noGrp="1"/>
          </p:cNvSpPr>
          <p:nvPr>
            <p:ph type="title"/>
          </p:nvPr>
        </p:nvSpPr>
        <p:spPr/>
        <p:txBody>
          <a:bodyPr/>
          <a:lstStyle/>
          <a:p>
            <a:pPr>
              <a:lnSpc>
                <a:spcPct val="85000"/>
              </a:lnSpc>
              <a:defRPr/>
            </a:pPr>
            <a:r>
              <a:rPr lang="en-US" dirty="0">
                <a:cs typeface="+mj-cs"/>
              </a:rPr>
              <a:t>Sudden Unexpected Infant Death </a:t>
            </a:r>
            <a:r>
              <a:rPr lang="en-US" sz="2000" b="0" dirty="0">
                <a:cs typeface="+mj-cs"/>
              </a:rPr>
              <a:t>(1 of 2)</a:t>
            </a:r>
          </a:p>
        </p:txBody>
      </p:sp>
      <p:sp>
        <p:nvSpPr>
          <p:cNvPr id="233475"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Sudden unexplained death (SUID) refers to a sudden unexpected death where the cause is not known until and investigation is conducted.</a:t>
            </a:r>
          </a:p>
          <a:p>
            <a:pPr lvl="1">
              <a:spcBef>
                <a:spcPct val="35000"/>
              </a:spcBef>
            </a:pPr>
            <a:r>
              <a:rPr lang="en-US" altLang="en-US" dirty="0"/>
              <a:t>One of the causes of SUID is sudden infant death syndrome (SIDS), which results in death that cannot be explained by any other means.</a:t>
            </a:r>
          </a:p>
        </p:txBody>
      </p:sp>
    </p:spTree>
    <p:extLst>
      <p:ext uri="{BB962C8B-B14F-4D97-AF65-F5344CB8AC3E}">
        <p14:creationId xmlns:p14="http://schemas.microsoft.com/office/powerpoint/2010/main" val="25099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Title 1"/>
          <p:cNvSpPr>
            <a:spLocks noGrp="1"/>
          </p:cNvSpPr>
          <p:nvPr>
            <p:ph type="title"/>
          </p:nvPr>
        </p:nvSpPr>
        <p:spPr/>
        <p:txBody>
          <a:bodyPr/>
          <a:lstStyle/>
          <a:p>
            <a:pPr>
              <a:lnSpc>
                <a:spcPct val="85000"/>
              </a:lnSpc>
              <a:defRPr/>
            </a:pPr>
            <a:r>
              <a:rPr lang="en-US" dirty="0">
                <a:cs typeface="+mj-cs"/>
              </a:rPr>
              <a:t>Sudden Unexpected Infant Death Syndrome </a:t>
            </a:r>
            <a:r>
              <a:rPr lang="en-US" sz="2000" b="0" dirty="0">
                <a:cs typeface="+mj-cs"/>
              </a:rPr>
              <a:t>(2 of 2)</a:t>
            </a:r>
          </a:p>
        </p:txBody>
      </p:sp>
      <p:sp>
        <p:nvSpPr>
          <p:cNvPr id="233475"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About 3,500 infants die of SIDS annually. </a:t>
            </a:r>
          </a:p>
          <a:p>
            <a:pPr lvl="1">
              <a:spcBef>
                <a:spcPct val="35000"/>
              </a:spcBef>
            </a:pPr>
            <a:r>
              <a:rPr lang="en-US" altLang="en-US" dirty="0"/>
              <a:t>Baby should be placed on his or her back on a firm mattress, in a crib free of bumpers, blankets, and toys. </a:t>
            </a:r>
          </a:p>
          <a:p>
            <a:pPr lvl="1">
              <a:spcBef>
                <a:spcPct val="35000"/>
              </a:spcBef>
            </a:pPr>
            <a:r>
              <a:rPr lang="en-US" altLang="en-US" dirty="0"/>
              <a:t>Baby should sleep in the same room, but not the same bed, chair, or sofa as an adult.</a:t>
            </a:r>
          </a:p>
          <a:p>
            <a:pPr lvl="1">
              <a:spcBef>
                <a:spcPct val="35000"/>
              </a:spcBef>
            </a:pPr>
            <a:r>
              <a:rPr lang="en-US" altLang="en-US" dirty="0"/>
              <a:t>Breastfeeding and use of a pacifier may lower the risk.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Rectangle 2"/>
          <p:cNvSpPr>
            <a:spLocks noGrp="1" noChangeArrowheads="1"/>
          </p:cNvSpPr>
          <p:nvPr>
            <p:ph type="title"/>
          </p:nvPr>
        </p:nvSpPr>
        <p:spPr/>
        <p:txBody>
          <a:bodyPr/>
          <a:lstStyle/>
          <a:p>
            <a:pPr>
              <a:lnSpc>
                <a:spcPct val="85000"/>
              </a:lnSpc>
              <a:defRPr/>
            </a:pPr>
            <a:r>
              <a:rPr lang="en-US" dirty="0">
                <a:cs typeface="+mj-cs"/>
              </a:rPr>
              <a:t>Sudden Infant Death Syndrome </a:t>
            </a:r>
            <a:r>
              <a:rPr lang="en-US" sz="2000" b="0" dirty="0">
                <a:cs typeface="+mj-cs"/>
              </a:rPr>
              <a:t>(1 of 2)</a:t>
            </a:r>
          </a:p>
        </p:txBody>
      </p:sp>
      <p:sp>
        <p:nvSpPr>
          <p:cNvPr id="23449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Risk factors</a:t>
            </a:r>
          </a:p>
          <a:p>
            <a:pPr lvl="1">
              <a:spcBef>
                <a:spcPct val="35000"/>
              </a:spcBef>
            </a:pPr>
            <a:r>
              <a:rPr lang="en-US" altLang="en-US" dirty="0"/>
              <a:t>Mother younger than age 20 years</a:t>
            </a:r>
          </a:p>
          <a:p>
            <a:pPr lvl="1">
              <a:spcBef>
                <a:spcPct val="35000"/>
              </a:spcBef>
            </a:pPr>
            <a:r>
              <a:rPr lang="en-US" altLang="en-US" dirty="0"/>
              <a:t>Mother smoked during pregnancy</a:t>
            </a:r>
          </a:p>
          <a:p>
            <a:pPr lvl="1">
              <a:spcBef>
                <a:spcPct val="35000"/>
              </a:spcBef>
            </a:pPr>
            <a:r>
              <a:rPr lang="en-US" altLang="en-US" dirty="0">
                <a:ea typeface="MS PGothic" charset="-128"/>
              </a:rPr>
              <a:t>Mother used alcohol or illicit drugs during pregnancy or after birth</a:t>
            </a:r>
            <a:endParaRPr lang="en-US" altLang="en-US" dirty="0"/>
          </a:p>
          <a:p>
            <a:pPr lvl="1">
              <a:spcBef>
                <a:spcPct val="35000"/>
              </a:spcBef>
            </a:pPr>
            <a:r>
              <a:rPr lang="en-US" altLang="en-US" dirty="0"/>
              <a:t>Low birth weight</a:t>
            </a:r>
          </a:p>
          <a:p>
            <a:pPr>
              <a:spcBef>
                <a:spcPct val="35000"/>
              </a:spcBef>
            </a:pPr>
            <a:r>
              <a:rPr lang="en-US" altLang="en-US" dirty="0"/>
              <a:t>Can occur at any time of day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Rectangle 2"/>
          <p:cNvSpPr>
            <a:spLocks noGrp="1" noChangeArrowheads="1"/>
          </p:cNvSpPr>
          <p:nvPr>
            <p:ph type="title"/>
          </p:nvPr>
        </p:nvSpPr>
        <p:spPr/>
        <p:txBody>
          <a:bodyPr/>
          <a:lstStyle/>
          <a:p>
            <a:pPr>
              <a:lnSpc>
                <a:spcPct val="85000"/>
              </a:lnSpc>
              <a:defRPr/>
            </a:pPr>
            <a:r>
              <a:rPr lang="en-US" dirty="0">
                <a:cs typeface="+mj-cs"/>
              </a:rPr>
              <a:t>Sudden Infant Death Syndrome </a:t>
            </a:r>
            <a:r>
              <a:rPr lang="en-US" sz="2000" b="0" dirty="0">
                <a:cs typeface="+mj-cs"/>
              </a:rPr>
              <a:t>(2 of 2)</a:t>
            </a:r>
          </a:p>
        </p:txBody>
      </p:sp>
      <p:sp>
        <p:nvSpPr>
          <p:cNvPr id="23449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You are faced with three tasks</a:t>
            </a:r>
          </a:p>
          <a:p>
            <a:pPr lvl="1">
              <a:spcBef>
                <a:spcPct val="35000"/>
              </a:spcBef>
            </a:pPr>
            <a:r>
              <a:rPr lang="en-US" altLang="en-US" dirty="0"/>
              <a:t>Assessment of the scene</a:t>
            </a:r>
          </a:p>
          <a:p>
            <a:pPr lvl="1">
              <a:spcBef>
                <a:spcPct val="35000"/>
              </a:spcBef>
            </a:pPr>
            <a:r>
              <a:rPr lang="en-US" altLang="en-US" dirty="0"/>
              <a:t>Assessment and management of patient</a:t>
            </a:r>
          </a:p>
          <a:p>
            <a:pPr lvl="1">
              <a:spcBef>
                <a:spcPct val="35000"/>
              </a:spcBef>
            </a:pPr>
            <a:r>
              <a:rPr lang="en-US" altLang="en-US" dirty="0"/>
              <a:t>Communication and support of the family</a:t>
            </a:r>
          </a:p>
        </p:txBody>
      </p:sp>
    </p:spTree>
    <p:extLst>
      <p:ext uri="{BB962C8B-B14F-4D97-AF65-F5344CB8AC3E}">
        <p14:creationId xmlns:p14="http://schemas.microsoft.com/office/powerpoint/2010/main" val="93481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2"/>
          <p:cNvSpPr>
            <a:spLocks noGrp="1" noChangeArrowheads="1"/>
          </p:cNvSpPr>
          <p:nvPr>
            <p:ph type="title"/>
          </p:nvPr>
        </p:nvSpPr>
        <p:spPr/>
        <p:txBody>
          <a:bodyPr/>
          <a:lstStyle/>
          <a:p>
            <a:pPr>
              <a:lnSpc>
                <a:spcPct val="85000"/>
              </a:lnSpc>
              <a:defRPr/>
            </a:pPr>
            <a:r>
              <a:rPr lang="en-US" dirty="0">
                <a:cs typeface="+mj-cs"/>
              </a:rPr>
              <a:t>Patient Assessment and Management </a:t>
            </a:r>
            <a:r>
              <a:rPr lang="en-US" sz="2000" b="0" dirty="0">
                <a:cs typeface="+mj-cs"/>
              </a:rPr>
              <a:t>(1 of 4)</a:t>
            </a:r>
          </a:p>
        </p:txBody>
      </p:sp>
      <p:sp>
        <p:nvSpPr>
          <p:cNvPr id="23552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Victim of SIDS will be pale or blue, not breathing, and unresponsive.</a:t>
            </a:r>
          </a:p>
          <a:p>
            <a:pPr>
              <a:spcBef>
                <a:spcPct val="35000"/>
              </a:spcBef>
            </a:pPr>
            <a:r>
              <a:rPr lang="en-US" altLang="en-US" dirty="0"/>
              <a:t>Other causes include:</a:t>
            </a:r>
          </a:p>
          <a:p>
            <a:pPr lvl="1">
              <a:spcBef>
                <a:spcPct val="35000"/>
              </a:spcBef>
            </a:pPr>
            <a:r>
              <a:rPr lang="en-US" altLang="en-US" dirty="0"/>
              <a:t>Overwhelming infection</a:t>
            </a:r>
          </a:p>
          <a:p>
            <a:pPr lvl="1">
              <a:spcBef>
                <a:spcPct val="35000"/>
              </a:spcBef>
            </a:pPr>
            <a:r>
              <a:rPr lang="en-US" altLang="en-US" dirty="0"/>
              <a:t>Child abuse</a:t>
            </a:r>
          </a:p>
          <a:p>
            <a:pPr lvl="1">
              <a:spcBef>
                <a:spcPct val="35000"/>
              </a:spcBef>
            </a:pPr>
            <a:r>
              <a:rPr lang="en-US" altLang="en-US" dirty="0"/>
              <a:t>Airway obstruction</a:t>
            </a:r>
          </a:p>
          <a:p>
            <a:pPr lvl="1">
              <a:spcBef>
                <a:spcPct val="35000"/>
              </a:spcBef>
            </a:pPr>
            <a:r>
              <a:rPr lang="en-US" altLang="en-US" dirty="0"/>
              <a:t>Meningitis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Rectangle 2"/>
          <p:cNvSpPr>
            <a:spLocks noGrp="1" noChangeArrowheads="1"/>
          </p:cNvSpPr>
          <p:nvPr>
            <p:ph type="title"/>
          </p:nvPr>
        </p:nvSpPr>
        <p:spPr/>
        <p:txBody>
          <a:bodyPr/>
          <a:lstStyle/>
          <a:p>
            <a:pPr>
              <a:lnSpc>
                <a:spcPct val="85000"/>
              </a:lnSpc>
              <a:defRPr/>
            </a:pPr>
            <a:r>
              <a:rPr lang="en-US" dirty="0">
                <a:cs typeface="+mj-cs"/>
              </a:rPr>
              <a:t>Patient Assessment and Management </a:t>
            </a:r>
            <a:r>
              <a:rPr lang="en-US" sz="2000" b="0" dirty="0">
                <a:cs typeface="+mj-cs"/>
              </a:rPr>
              <a:t>(2 of 4)</a:t>
            </a:r>
          </a:p>
        </p:txBody>
      </p:sp>
      <p:sp>
        <p:nvSpPr>
          <p:cNvPr id="23654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Other causes include: (cont</a:t>
            </a:r>
            <a:r>
              <a:rPr lang="ja-JP" altLang="en-US" dirty="0"/>
              <a:t>’</a:t>
            </a:r>
            <a:r>
              <a:rPr lang="en-US" altLang="ja-JP" dirty="0"/>
              <a:t>d)</a:t>
            </a:r>
          </a:p>
          <a:p>
            <a:pPr lvl="1">
              <a:spcBef>
                <a:spcPct val="35000"/>
              </a:spcBef>
            </a:pPr>
            <a:r>
              <a:rPr lang="en-US" altLang="en-US" dirty="0"/>
              <a:t>Accidental or intentional poisoning</a:t>
            </a:r>
          </a:p>
          <a:p>
            <a:pPr lvl="1">
              <a:spcBef>
                <a:spcPct val="35000"/>
              </a:spcBef>
            </a:pPr>
            <a:r>
              <a:rPr lang="en-US" altLang="en-US" dirty="0"/>
              <a:t>Hypoglycemia</a:t>
            </a:r>
          </a:p>
          <a:p>
            <a:pPr lvl="1">
              <a:spcBef>
                <a:spcPct val="35000"/>
              </a:spcBef>
            </a:pPr>
            <a:r>
              <a:rPr lang="en-US" altLang="en-US" dirty="0"/>
              <a:t>Congenital metabolic defects</a:t>
            </a:r>
          </a:p>
          <a:p>
            <a:pPr>
              <a:spcBef>
                <a:spcPct val="35000"/>
              </a:spcBef>
            </a:pPr>
            <a:r>
              <a:rPr lang="en-US" altLang="en-US" dirty="0"/>
              <a:t>Begin with XABC assessment.</a:t>
            </a:r>
          </a:p>
          <a:p>
            <a:pPr lvl="1">
              <a:spcBef>
                <a:spcPct val="35000"/>
              </a:spcBef>
            </a:pPr>
            <a:r>
              <a:rPr lang="en-US" altLang="en-US" dirty="0"/>
              <a:t>Provide necessary interventions.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p:cNvSpPr>
            <a:spLocks noGrp="1" noChangeArrowheads="1"/>
          </p:cNvSpPr>
          <p:nvPr>
            <p:ph type="title"/>
          </p:nvPr>
        </p:nvSpPr>
        <p:spPr/>
        <p:txBody>
          <a:bodyPr/>
          <a:lstStyle/>
          <a:p>
            <a:pPr>
              <a:lnSpc>
                <a:spcPct val="85000"/>
              </a:lnSpc>
              <a:defRPr/>
            </a:pPr>
            <a:r>
              <a:rPr lang="en-US" dirty="0">
                <a:cs typeface="+mj-cs"/>
              </a:rPr>
              <a:t>Patient Assessment and Management </a:t>
            </a:r>
            <a:r>
              <a:rPr lang="en-US" sz="2000" b="0" dirty="0">
                <a:cs typeface="+mj-cs"/>
              </a:rPr>
              <a:t>(3 of 4)</a:t>
            </a:r>
          </a:p>
        </p:txBody>
      </p:sp>
      <p:sp>
        <p:nvSpPr>
          <p:cNvPr id="23757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Depending on how much time has passed, the child may show postmortem changes.</a:t>
            </a:r>
          </a:p>
          <a:p>
            <a:pPr>
              <a:spcBef>
                <a:spcPct val="35000"/>
              </a:spcBef>
            </a:pPr>
            <a:r>
              <a:rPr lang="en-US" altLang="en-US" dirty="0"/>
              <a:t>If you see these signs, call medical control.</a:t>
            </a:r>
          </a:p>
          <a:p>
            <a:pPr>
              <a:spcBef>
                <a:spcPct val="35000"/>
              </a:spcBef>
            </a:pPr>
            <a:r>
              <a:rPr lang="en-US" altLang="en-US" dirty="0"/>
              <a:t>If no signs of postmortem changes, begin CPR immediately.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ChangeArrowheads="1"/>
          </p:cNvSpPr>
          <p:nvPr>
            <p:ph type="title"/>
          </p:nvPr>
        </p:nvSpPr>
        <p:spPr/>
        <p:txBody>
          <a:bodyPr/>
          <a:lstStyle/>
          <a:p>
            <a:pPr>
              <a:lnSpc>
                <a:spcPct val="85000"/>
              </a:lnSpc>
              <a:defRPr/>
            </a:pPr>
            <a:r>
              <a:rPr lang="en-US" dirty="0">
                <a:cs typeface="+mj-cs"/>
              </a:rPr>
              <a:t>Patient Assessment and Management </a:t>
            </a:r>
            <a:r>
              <a:rPr lang="en-US" sz="2000" b="0" dirty="0">
                <a:cs typeface="+mj-cs"/>
              </a:rPr>
              <a:t>(4 of 4)</a:t>
            </a:r>
          </a:p>
        </p:txBody>
      </p:sp>
      <p:sp>
        <p:nvSpPr>
          <p:cNvPr id="23859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Pay special attention to any marks or bruises on the child before performing any procedures.</a:t>
            </a:r>
          </a:p>
          <a:p>
            <a:pPr lvl="1">
              <a:spcBef>
                <a:spcPct val="35000"/>
              </a:spcBef>
            </a:pPr>
            <a:r>
              <a:rPr lang="en-US" altLang="en-US" dirty="0"/>
              <a:t>Note any interventions that were performed before your arrival.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Title 1"/>
          <p:cNvSpPr>
            <a:spLocks noGrp="1"/>
          </p:cNvSpPr>
          <p:nvPr>
            <p:ph type="title"/>
          </p:nvPr>
        </p:nvSpPr>
        <p:spPr/>
        <p:txBody>
          <a:bodyPr/>
          <a:lstStyle/>
          <a:p>
            <a:pPr>
              <a:lnSpc>
                <a:spcPct val="85000"/>
              </a:lnSpc>
              <a:defRPr/>
            </a:pPr>
            <a:r>
              <a:rPr lang="en-US" dirty="0"/>
              <a:t>The Toddler </a:t>
            </a:r>
            <a:r>
              <a:rPr lang="en-US" sz="2000" b="0" dirty="0">
                <a:cs typeface="+mj-cs"/>
              </a:rPr>
              <a:t>(2 of 2)</a:t>
            </a:r>
          </a:p>
        </p:txBody>
      </p:sp>
      <p:sp>
        <p:nvSpPr>
          <p:cNvPr id="2969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Assessment</a:t>
            </a:r>
          </a:p>
          <a:p>
            <a:pPr lvl="1">
              <a:spcBef>
                <a:spcPct val="35000"/>
              </a:spcBef>
            </a:pPr>
            <a:r>
              <a:rPr lang="en-US" altLang="en-US" dirty="0"/>
              <a:t>May have stranger anxiety</a:t>
            </a:r>
          </a:p>
          <a:p>
            <a:pPr lvl="1">
              <a:spcBef>
                <a:spcPct val="35000"/>
              </a:spcBef>
            </a:pPr>
            <a:r>
              <a:rPr lang="en-US" altLang="en-US" dirty="0"/>
              <a:t>May resist separation from caregiver</a:t>
            </a:r>
          </a:p>
          <a:p>
            <a:pPr lvl="1">
              <a:spcBef>
                <a:spcPct val="35000"/>
              </a:spcBef>
            </a:pPr>
            <a:r>
              <a:rPr lang="en-US" altLang="en-US" dirty="0"/>
              <a:t>May have a hard time describing pain</a:t>
            </a:r>
          </a:p>
          <a:p>
            <a:pPr lvl="1">
              <a:spcBef>
                <a:spcPct val="35000"/>
              </a:spcBef>
            </a:pPr>
            <a:r>
              <a:rPr lang="en-US" altLang="en-US" dirty="0"/>
              <a:t>Can be distracted</a:t>
            </a:r>
          </a:p>
          <a:p>
            <a:pPr lvl="1">
              <a:spcBef>
                <a:spcPct val="35000"/>
              </a:spcBef>
            </a:pPr>
            <a:r>
              <a:rPr lang="en-US" altLang="en-US" dirty="0"/>
              <a:t>Begin your assessment at the feet.</a:t>
            </a:r>
          </a:p>
          <a:p>
            <a:pPr lvl="1">
              <a:spcBef>
                <a:spcPct val="35000"/>
              </a:spcBef>
            </a:pPr>
            <a:r>
              <a:rPr lang="en-US" altLang="en-US" dirty="0"/>
              <a:t>Persistent crying can be a symptom of serious illness or injury.</a:t>
            </a:r>
          </a:p>
          <a:p>
            <a:pPr lvl="1">
              <a:spcBef>
                <a:spcPct val="35000"/>
              </a:spcBef>
            </a:pPr>
            <a:r>
              <a:rPr lang="en-US" altLang="en-US" dirty="0"/>
              <a:t>Previous medical experiences may lead to hesitation toward you.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defRPr/>
            </a:pPr>
            <a:r>
              <a:rPr lang="en-US" dirty="0"/>
              <a:t>Scene Assessment</a:t>
            </a:r>
          </a:p>
        </p:txBody>
      </p:sp>
      <p:sp>
        <p:nvSpPr>
          <p:cNvPr id="239619" name="Content Placeholder 2"/>
          <p:cNvSpPr>
            <a:spLocks noGrp="1"/>
          </p:cNvSpPr>
          <p:nvPr>
            <p:ph idx="1"/>
          </p:nvPr>
        </p:nvSpPr>
        <p:spPr>
          <a:xfrm>
            <a:off x="901700" y="1460500"/>
            <a:ext cx="99441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a:spcBef>
                <a:spcPct val="35000"/>
              </a:spcBef>
            </a:pPr>
            <a:r>
              <a:rPr lang="en-US" altLang="en-US" dirty="0"/>
              <a:t>Carefully inspect environment, noting condition of scene and where infant was found</a:t>
            </a:r>
            <a:r>
              <a:rPr lang="en-US" altLang="en-US" dirty="0">
                <a:solidFill>
                  <a:srgbClr val="000000"/>
                </a:solidFill>
              </a:rPr>
              <a:t>.</a:t>
            </a:r>
          </a:p>
          <a:p>
            <a:pPr>
              <a:spcBef>
                <a:spcPct val="35000"/>
              </a:spcBef>
            </a:pPr>
            <a:r>
              <a:rPr lang="en-US" altLang="en-US" dirty="0"/>
              <a:t>Assessment should concentrate on:</a:t>
            </a:r>
          </a:p>
          <a:p>
            <a:pPr lvl="1">
              <a:spcBef>
                <a:spcPct val="35000"/>
              </a:spcBef>
            </a:pPr>
            <a:r>
              <a:rPr lang="en-US" altLang="en-US" dirty="0"/>
              <a:t>Signs of illness</a:t>
            </a:r>
          </a:p>
          <a:p>
            <a:pPr lvl="1">
              <a:spcBef>
                <a:spcPct val="35000"/>
              </a:spcBef>
            </a:pPr>
            <a:r>
              <a:rPr lang="en-US" altLang="en-US" dirty="0"/>
              <a:t>General condition of the house</a:t>
            </a:r>
          </a:p>
          <a:p>
            <a:pPr lvl="1">
              <a:spcBef>
                <a:spcPct val="35000"/>
              </a:spcBef>
            </a:pPr>
            <a:r>
              <a:rPr lang="en-US" altLang="en-US" dirty="0"/>
              <a:t>Signs of poor hygiene</a:t>
            </a:r>
          </a:p>
          <a:p>
            <a:pPr lvl="1">
              <a:spcBef>
                <a:spcPct val="35000"/>
              </a:spcBef>
            </a:pPr>
            <a:r>
              <a:rPr lang="en-US" altLang="en-US" dirty="0"/>
              <a:t>Family interaction</a:t>
            </a:r>
          </a:p>
          <a:p>
            <a:pPr lvl="1">
              <a:spcBef>
                <a:spcPct val="35000"/>
              </a:spcBef>
            </a:pPr>
            <a:r>
              <a:rPr lang="en-US" altLang="en-US" dirty="0"/>
              <a:t>Site where the infant was discovered</a:t>
            </a:r>
          </a:p>
          <a:p>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p:txBody>
          <a:bodyPr/>
          <a:lstStyle/>
          <a:p>
            <a:pPr>
              <a:lnSpc>
                <a:spcPct val="100000"/>
              </a:lnSpc>
              <a:defRPr/>
            </a:pPr>
            <a:r>
              <a:rPr lang="en-US" dirty="0">
                <a:cs typeface="+mj-cs"/>
              </a:rPr>
              <a:t>Communication and Support of the Family</a:t>
            </a:r>
          </a:p>
        </p:txBody>
      </p:sp>
      <p:sp>
        <p:nvSpPr>
          <p:cNvPr id="24064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Sudden death of an infant is devastating for a family.</a:t>
            </a:r>
          </a:p>
          <a:p>
            <a:pPr lvl="1">
              <a:spcBef>
                <a:spcPct val="35000"/>
              </a:spcBef>
            </a:pPr>
            <a:r>
              <a:rPr lang="en-US" altLang="en-US" dirty="0"/>
              <a:t>Tends to evoke strong emotional responses among health care providers</a:t>
            </a:r>
          </a:p>
          <a:p>
            <a:pPr lvl="1">
              <a:spcBef>
                <a:spcPct val="35000"/>
              </a:spcBef>
            </a:pPr>
            <a:r>
              <a:rPr lang="en-US" altLang="en-US" dirty="0"/>
              <a:t>Allow the family to express their grief.</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Title 1"/>
          <p:cNvSpPr>
            <a:spLocks noGrp="1"/>
          </p:cNvSpPr>
          <p:nvPr>
            <p:ph type="title"/>
          </p:nvPr>
        </p:nvSpPr>
        <p:spPr/>
        <p:txBody>
          <a:bodyPr/>
          <a:lstStyle/>
          <a:p>
            <a:pPr>
              <a:lnSpc>
                <a:spcPct val="85000"/>
              </a:lnSpc>
              <a:defRPr/>
            </a:pPr>
            <a:r>
              <a:rPr lang="en-US" dirty="0">
                <a:cs typeface="+mj-cs"/>
              </a:rPr>
              <a:t>Death of a Child </a:t>
            </a:r>
            <a:r>
              <a:rPr lang="en-US" sz="2000" b="0" dirty="0">
                <a:cs typeface="+mj-cs"/>
              </a:rPr>
              <a:t>(1 of 5)</a:t>
            </a:r>
          </a:p>
        </p:txBody>
      </p:sp>
      <p:sp>
        <p:nvSpPr>
          <p:cNvPr id="241667"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lvl="1" indent="-457200">
              <a:spcBef>
                <a:spcPct val="35000"/>
              </a:spcBef>
              <a:tabLst>
                <a:tab pos="341313" algn="l"/>
              </a:tabLst>
            </a:pPr>
            <a:r>
              <a:rPr lang="en-US" altLang="en-US" sz="2200" dirty="0"/>
              <a:t>Provide the family with empathy and understanding.</a:t>
            </a:r>
          </a:p>
          <a:p>
            <a:pPr marL="800100" lvl="2" indent="-342900">
              <a:spcBef>
                <a:spcPct val="35000"/>
              </a:spcBef>
              <a:tabLst>
                <a:tab pos="341313" algn="l"/>
              </a:tabLst>
            </a:pPr>
            <a:r>
              <a:rPr lang="en-US" altLang="en-US" sz="2000" dirty="0"/>
              <a:t>The family may want you to initiate resuscitation efforts, which may or may not conflict with your EMS protocols.</a:t>
            </a:r>
          </a:p>
          <a:p>
            <a:pPr marL="800100" lvl="2" indent="-342900">
              <a:spcBef>
                <a:spcPct val="35000"/>
              </a:spcBef>
              <a:tabLst>
                <a:tab pos="341313" algn="l"/>
              </a:tabLst>
            </a:pPr>
            <a:r>
              <a:rPr lang="en-US" altLang="en-US" sz="2000" dirty="0"/>
              <a:t>Introduce yourself to the child</a:t>
            </a:r>
            <a:r>
              <a:rPr lang="ja-JP" altLang="en-US" sz="2000" dirty="0"/>
              <a:t>’</a:t>
            </a:r>
            <a:r>
              <a:rPr lang="en-US" altLang="ja-JP" sz="2000" dirty="0"/>
              <a:t>s parents or caregivers and ask about the child</a:t>
            </a:r>
            <a:r>
              <a:rPr lang="ja-JP" altLang="en-US" sz="2000" dirty="0"/>
              <a:t>’</a:t>
            </a:r>
            <a:r>
              <a:rPr lang="en-US" altLang="ja-JP" sz="2000" dirty="0"/>
              <a:t>s date of birth and medical history.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Title 1"/>
          <p:cNvSpPr>
            <a:spLocks noGrp="1"/>
          </p:cNvSpPr>
          <p:nvPr>
            <p:ph type="title"/>
          </p:nvPr>
        </p:nvSpPr>
        <p:spPr/>
        <p:txBody>
          <a:bodyPr/>
          <a:lstStyle/>
          <a:p>
            <a:pPr>
              <a:lnSpc>
                <a:spcPct val="85000"/>
              </a:lnSpc>
              <a:defRPr/>
            </a:pPr>
            <a:r>
              <a:rPr lang="en-US" dirty="0">
                <a:cs typeface="+mj-cs"/>
              </a:rPr>
              <a:t>Death of a Child </a:t>
            </a:r>
            <a:r>
              <a:rPr lang="en-US" sz="2000" b="0" dirty="0">
                <a:cs typeface="+mj-cs"/>
              </a:rPr>
              <a:t>(2 of 5)</a:t>
            </a:r>
          </a:p>
        </p:txBody>
      </p:sp>
      <p:sp>
        <p:nvSpPr>
          <p:cNvPr id="242691" name="Content Placeholder 2"/>
          <p:cNvSpPr>
            <a:spLocks noGrp="1"/>
          </p:cNvSpPr>
          <p:nvPr>
            <p:ph type="body" idx="1"/>
          </p:nvPr>
        </p:nvSpPr>
        <p:spPr>
          <a:xfrm>
            <a:off x="925830" y="1490870"/>
            <a:ext cx="9932670" cy="4699047"/>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Do not speculate on the cause of the child</a:t>
            </a:r>
            <a:r>
              <a:rPr lang="ja-JP" altLang="en-US" dirty="0"/>
              <a:t>’</a:t>
            </a:r>
            <a:r>
              <a:rPr lang="en-US" altLang="ja-JP" dirty="0"/>
              <a:t>s death.</a:t>
            </a:r>
          </a:p>
          <a:p>
            <a:pPr>
              <a:spcBef>
                <a:spcPct val="35000"/>
              </a:spcBef>
            </a:pPr>
            <a:r>
              <a:rPr lang="en-US" altLang="en-US" dirty="0"/>
              <a:t>The family should be asked whether they want to hold the child and say good-bye.</a:t>
            </a:r>
            <a:endParaRPr lang="en-US" altLang="ja-JP" dirty="0"/>
          </a:p>
          <a:p>
            <a:pPr>
              <a:spcBef>
                <a:spcPct val="35000"/>
              </a:spcBef>
            </a:pPr>
            <a:r>
              <a:rPr lang="en-US" altLang="en-US" dirty="0"/>
              <a:t>The following interventions are helpful.</a:t>
            </a:r>
          </a:p>
          <a:p>
            <a:pPr lvl="1">
              <a:spcBef>
                <a:spcPct val="35000"/>
              </a:spcBef>
            </a:pPr>
            <a:r>
              <a:rPr lang="en-US" altLang="en-US" dirty="0"/>
              <a:t>Use the child</a:t>
            </a:r>
            <a:r>
              <a:rPr lang="ja-JP" altLang="en-US" dirty="0"/>
              <a:t>’</a:t>
            </a:r>
            <a:r>
              <a:rPr lang="en-US" altLang="ja-JP" dirty="0"/>
              <a:t>s name.</a:t>
            </a:r>
          </a:p>
          <a:p>
            <a:pPr lvl="1">
              <a:spcBef>
                <a:spcPct val="35000"/>
              </a:spcBef>
            </a:pPr>
            <a:r>
              <a:rPr lang="en-US" altLang="en-US" dirty="0"/>
              <a:t>Speak to family members at eye level.</a:t>
            </a:r>
          </a:p>
          <a:p>
            <a:pPr lvl="1">
              <a:spcBef>
                <a:spcPct val="35000"/>
              </a:spcBef>
            </a:pPr>
            <a:r>
              <a:rPr lang="en-US" altLang="en-US" dirty="0"/>
              <a:t>Use </a:t>
            </a:r>
            <a:r>
              <a:rPr lang="ja-JP" altLang="en-US" dirty="0"/>
              <a:t>“</a:t>
            </a:r>
            <a:r>
              <a:rPr lang="en-US" altLang="ja-JP" dirty="0"/>
              <a:t>died</a:t>
            </a:r>
            <a:r>
              <a:rPr lang="ja-JP" altLang="en-US" dirty="0"/>
              <a:t>”</a:t>
            </a:r>
            <a:r>
              <a:rPr lang="en-US" altLang="ja-JP" dirty="0"/>
              <a:t> and </a:t>
            </a:r>
            <a:r>
              <a:rPr lang="ja-JP" altLang="en-US" dirty="0"/>
              <a:t>“</a:t>
            </a:r>
            <a:r>
              <a:rPr lang="en-US" altLang="ja-JP" dirty="0"/>
              <a:t>dead</a:t>
            </a:r>
            <a:r>
              <a:rPr lang="ja-JP" altLang="en-US" dirty="0"/>
              <a:t>”</a:t>
            </a:r>
            <a:r>
              <a:rPr lang="en-US" altLang="ja-JP" dirty="0"/>
              <a:t> instead of </a:t>
            </a:r>
            <a:r>
              <a:rPr lang="ja-JP" altLang="en-US" dirty="0"/>
              <a:t>“</a:t>
            </a:r>
            <a:r>
              <a:rPr lang="en-US" altLang="ja-JP" dirty="0"/>
              <a:t>passed away</a:t>
            </a:r>
            <a:r>
              <a:rPr lang="ja-JP" altLang="en-US" dirty="0"/>
              <a:t>”</a:t>
            </a:r>
            <a:r>
              <a:rPr lang="en-US" altLang="ja-JP" dirty="0"/>
              <a:t> or </a:t>
            </a:r>
            <a:r>
              <a:rPr lang="ja-JP" altLang="en-US" dirty="0"/>
              <a:t>“</a:t>
            </a:r>
            <a:r>
              <a:rPr lang="en-US" altLang="ja-JP" dirty="0"/>
              <a:t>gone.</a:t>
            </a:r>
            <a:r>
              <a:rPr lang="ja-JP" altLang="en-US" dirty="0"/>
              <a:t>”</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2"/>
          <p:cNvSpPr>
            <a:spLocks noGrp="1" noChangeArrowheads="1"/>
          </p:cNvSpPr>
          <p:nvPr>
            <p:ph type="title"/>
          </p:nvPr>
        </p:nvSpPr>
        <p:spPr/>
        <p:txBody>
          <a:bodyPr/>
          <a:lstStyle/>
          <a:p>
            <a:pPr>
              <a:lnSpc>
                <a:spcPct val="85000"/>
              </a:lnSpc>
              <a:defRPr/>
            </a:pPr>
            <a:r>
              <a:rPr lang="en-US" dirty="0">
                <a:cs typeface="+mj-cs"/>
              </a:rPr>
              <a:t>Death of a Child </a:t>
            </a:r>
            <a:r>
              <a:rPr lang="en-US" sz="2000" b="0" dirty="0">
                <a:cs typeface="+mj-cs"/>
              </a:rPr>
              <a:t>(3 of 5)</a:t>
            </a:r>
          </a:p>
        </p:txBody>
      </p:sp>
      <p:sp>
        <p:nvSpPr>
          <p:cNvPr id="243715" name="Rectangle 3"/>
          <p:cNvSpPr>
            <a:spLocks noGrp="1" noChangeArrowheads="1"/>
          </p:cNvSpPr>
          <p:nvPr>
            <p:ph type="body" idx="1"/>
          </p:nvPr>
        </p:nvSpPr>
        <p:spPr>
          <a:xfrm>
            <a:off x="927100" y="1485900"/>
            <a:ext cx="106680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Helpful interventions (cont</a:t>
            </a:r>
            <a:r>
              <a:rPr lang="ja-JP" altLang="en-US" dirty="0"/>
              <a:t>’</a:t>
            </a:r>
            <a:r>
              <a:rPr lang="en-US" altLang="ja-JP" dirty="0"/>
              <a:t>d):</a:t>
            </a:r>
          </a:p>
          <a:p>
            <a:pPr lvl="1">
              <a:spcBef>
                <a:spcPct val="35000"/>
              </a:spcBef>
            </a:pPr>
            <a:r>
              <a:rPr lang="en-US" altLang="en-US" dirty="0"/>
              <a:t>Acknowledge family</a:t>
            </a:r>
            <a:r>
              <a:rPr lang="ja-JP" altLang="en-US" dirty="0"/>
              <a:t>’</a:t>
            </a:r>
            <a:r>
              <a:rPr lang="en-US" altLang="ja-JP" dirty="0"/>
              <a:t>s feelings, but never say, </a:t>
            </a:r>
            <a:r>
              <a:rPr lang="ja-JP" altLang="en-US" dirty="0"/>
              <a:t>“</a:t>
            </a:r>
            <a:r>
              <a:rPr lang="en-US" altLang="ja-JP" dirty="0"/>
              <a:t>I know how you feel.</a:t>
            </a:r>
            <a:r>
              <a:rPr lang="ja-JP" altLang="en-US" dirty="0"/>
              <a:t>”</a:t>
            </a:r>
            <a:endParaRPr lang="en-US" altLang="ja-JP" dirty="0"/>
          </a:p>
          <a:p>
            <a:pPr lvl="1">
              <a:spcBef>
                <a:spcPct val="35000"/>
              </a:spcBef>
            </a:pPr>
            <a:r>
              <a:rPr lang="en-US" altLang="en-US" dirty="0"/>
              <a:t>Offer to call other family members or clergy.</a:t>
            </a:r>
          </a:p>
          <a:p>
            <a:pPr lvl="1">
              <a:spcBef>
                <a:spcPct val="35000"/>
              </a:spcBef>
            </a:pPr>
            <a:r>
              <a:rPr lang="en-US" altLang="en-US" dirty="0"/>
              <a:t>Keep any instructions short, simple, and basic.</a:t>
            </a:r>
          </a:p>
          <a:p>
            <a:pPr lvl="1">
              <a:spcBef>
                <a:spcPct val="35000"/>
              </a:spcBef>
            </a:pPr>
            <a:r>
              <a:rPr lang="en-US" altLang="en-US" dirty="0"/>
              <a:t>Ask family members if they want to hold the child.</a:t>
            </a:r>
          </a:p>
          <a:p>
            <a:pPr lvl="1">
              <a:spcBef>
                <a:spcPct val="35000"/>
              </a:spcBef>
            </a:pPr>
            <a:r>
              <a:rPr lang="en-US" altLang="en-US" dirty="0"/>
              <a:t>Wrap the child in a blanket and stay with the family while they hold the child.</a:t>
            </a:r>
          </a:p>
          <a:p>
            <a:pPr lvl="1">
              <a:spcBef>
                <a:spcPct val="35000"/>
              </a:spcBef>
            </a:pPr>
            <a:r>
              <a:rPr lang="en-US" altLang="en-US" dirty="0"/>
              <a:t>Do not to remove equipment that was used in attempted resuscitation.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ChangeArrowheads="1"/>
          </p:cNvSpPr>
          <p:nvPr>
            <p:ph type="title"/>
          </p:nvPr>
        </p:nvSpPr>
        <p:spPr/>
        <p:txBody>
          <a:bodyPr/>
          <a:lstStyle/>
          <a:p>
            <a:pPr>
              <a:lnSpc>
                <a:spcPct val="85000"/>
              </a:lnSpc>
              <a:defRPr/>
            </a:pPr>
            <a:r>
              <a:rPr lang="en-US" dirty="0">
                <a:cs typeface="+mj-cs"/>
              </a:rPr>
              <a:t>Death of a Child </a:t>
            </a:r>
            <a:r>
              <a:rPr lang="en-US" sz="2000" b="0" dirty="0">
                <a:cs typeface="+mj-cs"/>
              </a:rPr>
              <a:t>(4 of 5)</a:t>
            </a:r>
          </a:p>
        </p:txBody>
      </p:sp>
      <p:sp>
        <p:nvSpPr>
          <p:cNvPr id="24473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Everyone expresses grief in a different way.</a:t>
            </a:r>
          </a:p>
          <a:p>
            <a:pPr lvl="1">
              <a:spcBef>
                <a:spcPct val="35000"/>
              </a:spcBef>
            </a:pPr>
            <a:r>
              <a:rPr lang="en-US" altLang="en-US" dirty="0"/>
              <a:t>Some will require intervention.</a:t>
            </a:r>
          </a:p>
          <a:p>
            <a:pPr lvl="1">
              <a:spcBef>
                <a:spcPct val="35000"/>
              </a:spcBef>
            </a:pPr>
            <a:r>
              <a:rPr lang="en-US" altLang="en-US" dirty="0"/>
              <a:t>Many caregivers feel directly responsible for the death of a child.</a:t>
            </a:r>
          </a:p>
          <a:p>
            <a:pPr>
              <a:spcBef>
                <a:spcPct val="35000"/>
              </a:spcBef>
            </a:pPr>
            <a:r>
              <a:rPr lang="en-US" altLang="en-US" dirty="0"/>
              <a:t>Some EMS systems arrange for home visits after a child</a:t>
            </a:r>
            <a:r>
              <a:rPr lang="ja-JP" altLang="en-US" dirty="0"/>
              <a:t>’</a:t>
            </a:r>
            <a:r>
              <a:rPr lang="en-US" altLang="ja-JP" dirty="0"/>
              <a:t>s death for closure.</a:t>
            </a:r>
          </a:p>
          <a:p>
            <a:pPr lvl="1">
              <a:spcBef>
                <a:spcPts val="840"/>
              </a:spcBef>
            </a:pPr>
            <a:r>
              <a:rPr lang="en-US" altLang="en-US" dirty="0"/>
              <a:t>You need training for these visits.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2"/>
          <p:cNvSpPr>
            <a:spLocks noGrp="1" noChangeArrowheads="1"/>
          </p:cNvSpPr>
          <p:nvPr>
            <p:ph type="title"/>
          </p:nvPr>
        </p:nvSpPr>
        <p:spPr/>
        <p:txBody>
          <a:bodyPr/>
          <a:lstStyle/>
          <a:p>
            <a:pPr>
              <a:lnSpc>
                <a:spcPct val="85000"/>
              </a:lnSpc>
              <a:defRPr/>
            </a:pPr>
            <a:r>
              <a:rPr lang="en-US" dirty="0">
                <a:cs typeface="+mj-cs"/>
              </a:rPr>
              <a:t>Death of a Child </a:t>
            </a:r>
            <a:r>
              <a:rPr lang="en-US" sz="2000" b="0" dirty="0">
                <a:cs typeface="+mj-cs"/>
              </a:rPr>
              <a:t>(5 of 5)</a:t>
            </a:r>
          </a:p>
        </p:txBody>
      </p:sp>
      <p:sp>
        <p:nvSpPr>
          <p:cNvPr id="24576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Child</a:t>
            </a:r>
            <a:r>
              <a:rPr lang="ja-JP" altLang="en-US"/>
              <a:t>’</a:t>
            </a:r>
            <a:r>
              <a:rPr lang="en-US" altLang="ja-JP" dirty="0"/>
              <a:t>s death can be very stressful.</a:t>
            </a:r>
          </a:p>
          <a:p>
            <a:pPr lvl="1">
              <a:spcBef>
                <a:spcPct val="35000"/>
              </a:spcBef>
            </a:pPr>
            <a:r>
              <a:rPr lang="en-US" altLang="en-US" dirty="0"/>
              <a:t>Take time before going back to the job.</a:t>
            </a:r>
          </a:p>
          <a:p>
            <a:pPr lvl="1">
              <a:spcBef>
                <a:spcPct val="35000"/>
              </a:spcBef>
            </a:pPr>
            <a:r>
              <a:rPr lang="en-US" altLang="en-US" dirty="0"/>
              <a:t>Talk with other EMS colleagues.</a:t>
            </a:r>
          </a:p>
          <a:p>
            <a:pPr lvl="1">
              <a:spcBef>
                <a:spcPct val="35000"/>
              </a:spcBef>
            </a:pPr>
            <a:r>
              <a:rPr lang="en-US" altLang="en-US" dirty="0"/>
              <a:t>Be alert for signs of posttraumatic stress in yourself and others.</a:t>
            </a:r>
          </a:p>
          <a:p>
            <a:pPr lvl="1">
              <a:spcBef>
                <a:spcPct val="35000"/>
              </a:spcBef>
            </a:pPr>
            <a:r>
              <a:rPr lang="en-US" altLang="en-US" dirty="0"/>
              <a:t>Consider the need for help if signs occur.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p:txBody>
          <a:bodyPr/>
          <a:lstStyle/>
          <a:p>
            <a:pPr>
              <a:lnSpc>
                <a:spcPct val="85000"/>
              </a:lnSpc>
              <a:defRPr/>
            </a:pPr>
            <a:r>
              <a:rPr lang="en-US" dirty="0">
                <a:cs typeface="+mj-cs"/>
              </a:rPr>
              <a:t>Apparent Life-Threatening Event </a:t>
            </a:r>
            <a:r>
              <a:rPr lang="en-US" sz="2000" b="0" dirty="0">
                <a:cs typeface="+mj-cs"/>
              </a:rPr>
              <a:t>(1 of 2)</a:t>
            </a:r>
          </a:p>
        </p:txBody>
      </p:sp>
      <p:sp>
        <p:nvSpPr>
          <p:cNvPr id="24678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Infants who are not breathing, cyanotic, and unresponsive sometimes resume breathing and color with stimulation.</a:t>
            </a:r>
          </a:p>
          <a:p>
            <a:pPr lvl="1">
              <a:spcBef>
                <a:spcPct val="35000"/>
              </a:spcBef>
            </a:pPr>
            <a:r>
              <a:rPr lang="en-US" altLang="en-US" dirty="0"/>
              <a:t>Apparent life-threatening event (ALTE)</a:t>
            </a:r>
          </a:p>
          <a:p>
            <a:pPr>
              <a:spcBef>
                <a:spcPct val="35000"/>
              </a:spcBef>
            </a:pPr>
            <a:r>
              <a:rPr lang="en-US" altLang="en-US" dirty="0"/>
              <a:t>Classic ALTE is characterized by:</a:t>
            </a:r>
          </a:p>
          <a:p>
            <a:pPr lvl="1">
              <a:spcBef>
                <a:spcPct val="35000"/>
              </a:spcBef>
            </a:pPr>
            <a:r>
              <a:rPr lang="en-US" altLang="en-US" dirty="0"/>
              <a:t>Distinct change in muscle tone</a:t>
            </a:r>
          </a:p>
          <a:p>
            <a:pPr lvl="1">
              <a:spcBef>
                <a:spcPct val="35000"/>
              </a:spcBef>
            </a:pPr>
            <a:r>
              <a:rPr lang="en-US" altLang="en-US" dirty="0"/>
              <a:t>Choking or gagging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ChangeArrowheads="1"/>
          </p:cNvSpPr>
          <p:nvPr>
            <p:ph type="title"/>
          </p:nvPr>
        </p:nvSpPr>
        <p:spPr/>
        <p:txBody>
          <a:bodyPr/>
          <a:lstStyle/>
          <a:p>
            <a:pPr>
              <a:lnSpc>
                <a:spcPct val="85000"/>
              </a:lnSpc>
              <a:defRPr/>
            </a:pPr>
            <a:r>
              <a:rPr lang="en-US" dirty="0">
                <a:cs typeface="+mj-cs"/>
              </a:rPr>
              <a:t>Apparent Life-Threatening Event </a:t>
            </a:r>
            <a:r>
              <a:rPr lang="en-US" sz="2000" b="0" dirty="0">
                <a:cs typeface="+mj-cs"/>
              </a:rPr>
              <a:t>(2 of 2)</a:t>
            </a:r>
          </a:p>
        </p:txBody>
      </p:sp>
      <p:sp>
        <p:nvSpPr>
          <p:cNvPr id="24781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After ALTE, child may appear healthy and show no signs of illness or distress.</a:t>
            </a:r>
          </a:p>
          <a:p>
            <a:pPr lvl="1">
              <a:spcBef>
                <a:spcPct val="35000"/>
              </a:spcBef>
            </a:pPr>
            <a:r>
              <a:rPr lang="en-US" altLang="en-US" dirty="0"/>
              <a:t>Complete careful assessment and provide rapid transport to the ED.</a:t>
            </a:r>
          </a:p>
          <a:p>
            <a:pPr>
              <a:spcBef>
                <a:spcPct val="35000"/>
              </a:spcBef>
            </a:pPr>
            <a:r>
              <a:rPr lang="en-US" altLang="en-US" dirty="0"/>
              <a:t>Pay strict attention to airway management.</a:t>
            </a:r>
          </a:p>
          <a:p>
            <a:pPr>
              <a:spcBef>
                <a:spcPct val="35000"/>
              </a:spcBef>
            </a:pPr>
            <a:r>
              <a:rPr lang="en-US" altLang="en-US" dirty="0"/>
              <a:t>Assess infant</a:t>
            </a:r>
            <a:r>
              <a:rPr lang="ja-JP" altLang="en-US" dirty="0"/>
              <a:t>’</a:t>
            </a:r>
            <a:r>
              <a:rPr lang="en-US" altLang="ja-JP" dirty="0"/>
              <a:t>s history and environment.</a:t>
            </a:r>
          </a:p>
          <a:p>
            <a:pPr>
              <a:spcBef>
                <a:spcPct val="35000"/>
              </a:spcBef>
            </a:pPr>
            <a:r>
              <a:rPr lang="en-US" altLang="en-US" dirty="0"/>
              <a:t>Allow caregivers to ride in the back of the ambulance.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FEABB-BED8-4E0F-905D-85BE3172E889}"/>
              </a:ext>
            </a:extLst>
          </p:cNvPr>
          <p:cNvSpPr>
            <a:spLocks noGrp="1"/>
          </p:cNvSpPr>
          <p:nvPr>
            <p:ph type="title"/>
          </p:nvPr>
        </p:nvSpPr>
        <p:spPr/>
        <p:txBody>
          <a:bodyPr/>
          <a:lstStyle/>
          <a:p>
            <a:r>
              <a:rPr lang="en-US" dirty="0"/>
              <a:t>Brief Unresolved Unexplained Event</a:t>
            </a:r>
          </a:p>
        </p:txBody>
      </p:sp>
      <p:sp>
        <p:nvSpPr>
          <p:cNvPr id="3" name="Content Placeholder 2">
            <a:extLst>
              <a:ext uri="{FF2B5EF4-FFF2-40B4-BE49-F238E27FC236}">
                <a16:creationId xmlns:a16="http://schemas.microsoft.com/office/drawing/2014/main" id="{7F986F44-CE12-4A71-887F-4E6C161ED84E}"/>
              </a:ext>
            </a:extLst>
          </p:cNvPr>
          <p:cNvSpPr>
            <a:spLocks noGrp="1"/>
          </p:cNvSpPr>
          <p:nvPr>
            <p:ph idx="1"/>
          </p:nvPr>
        </p:nvSpPr>
        <p:spPr/>
        <p:txBody>
          <a:bodyPr/>
          <a:lstStyle/>
          <a:p>
            <a:r>
              <a:rPr lang="en-US" dirty="0"/>
              <a:t>Signs and symptoms</a:t>
            </a:r>
          </a:p>
          <a:p>
            <a:pPr lvl="1">
              <a:spcBef>
                <a:spcPts val="900"/>
              </a:spcBef>
            </a:pPr>
            <a:r>
              <a:rPr lang="en-US" dirty="0"/>
              <a:t>Brief changes in color such as pale skin or cyanosis</a:t>
            </a:r>
          </a:p>
          <a:p>
            <a:pPr lvl="1">
              <a:spcBef>
                <a:spcPts val="900"/>
              </a:spcBef>
            </a:pPr>
            <a:r>
              <a:rPr lang="en-US" dirty="0"/>
              <a:t>Choking</a:t>
            </a:r>
          </a:p>
          <a:p>
            <a:pPr lvl="1">
              <a:spcBef>
                <a:spcPts val="900"/>
              </a:spcBef>
            </a:pPr>
            <a:r>
              <a:rPr lang="en-US" dirty="0"/>
              <a:t>Absent, slow, or irregular breathing</a:t>
            </a:r>
          </a:p>
          <a:p>
            <a:pPr lvl="1">
              <a:spcBef>
                <a:spcPts val="900"/>
              </a:spcBef>
            </a:pPr>
            <a:r>
              <a:rPr lang="en-US" dirty="0"/>
              <a:t>Decreased level of consciousness</a:t>
            </a:r>
          </a:p>
          <a:p>
            <a:r>
              <a:rPr lang="en-US" dirty="0"/>
              <a:t>No abnormality found on assessment</a:t>
            </a:r>
          </a:p>
          <a:p>
            <a:r>
              <a:rPr lang="en-US" dirty="0"/>
              <a:t>Transport required for evaluation</a:t>
            </a:r>
          </a:p>
        </p:txBody>
      </p:sp>
    </p:spTree>
    <p:extLst>
      <p:ext uri="{BB962C8B-B14F-4D97-AF65-F5344CB8AC3E}">
        <p14:creationId xmlns:p14="http://schemas.microsoft.com/office/powerpoint/2010/main" val="27707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Title 1"/>
          <p:cNvSpPr>
            <a:spLocks noGrp="1"/>
          </p:cNvSpPr>
          <p:nvPr>
            <p:ph type="title"/>
          </p:nvPr>
        </p:nvSpPr>
        <p:spPr/>
        <p:txBody>
          <a:bodyPr/>
          <a:lstStyle/>
          <a:p>
            <a:pPr>
              <a:lnSpc>
                <a:spcPct val="85000"/>
              </a:lnSpc>
              <a:defRPr/>
            </a:pPr>
            <a:r>
              <a:rPr lang="en-US" dirty="0">
                <a:cs typeface="+mj-cs"/>
              </a:rPr>
              <a:t>The Preschool-Age Child </a:t>
            </a:r>
            <a:r>
              <a:rPr lang="en-US" sz="2000" b="0" dirty="0">
                <a:cs typeface="+mj-cs"/>
              </a:rPr>
              <a:t>(1 of 3)</a:t>
            </a:r>
          </a:p>
        </p:txBody>
      </p:sp>
      <p:sp>
        <p:nvSpPr>
          <p:cNvPr id="3072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Ages 3 to 6 years</a:t>
            </a:r>
          </a:p>
          <a:p>
            <a:pPr lvl="1">
              <a:spcBef>
                <a:spcPts val="900"/>
              </a:spcBef>
            </a:pPr>
            <a:r>
              <a:rPr lang="en-US" altLang="en-US" dirty="0"/>
              <a:t>Have a rich imagination and can be fearful about pain</a:t>
            </a:r>
          </a:p>
          <a:p>
            <a:pPr lvl="2">
              <a:spcBef>
                <a:spcPts val="900"/>
              </a:spcBef>
            </a:pPr>
            <a:r>
              <a:rPr lang="en-US" altLang="en-US" sz="2000" dirty="0"/>
              <a:t>May believe injury is a result of earlier bad behavior </a:t>
            </a:r>
          </a:p>
          <a:p>
            <a:pPr lvl="1">
              <a:spcBef>
                <a:spcPts val="900"/>
              </a:spcBef>
            </a:pPr>
            <a:r>
              <a:rPr lang="en-US" altLang="en-US" dirty="0"/>
              <a:t>Foreign body aspiration airway obstruction continues to be a high risk.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5027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24883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a:pPr>
            <a:r>
              <a:rPr lang="en-US" altLang="en-US" dirty="0"/>
              <a:t>How does pediatric </a:t>
            </a:r>
            <a:r>
              <a:rPr lang="en-US" altLang="ja-JP" dirty="0"/>
              <a:t>anatomy differ from adult anatomy?</a:t>
            </a:r>
          </a:p>
          <a:p>
            <a:pPr marL="1016000" lvl="1" indent="-444500">
              <a:spcBef>
                <a:spcPct val="35000"/>
              </a:spcBef>
              <a:buFontTx/>
              <a:buAutoNum type="alphaUcPeriod"/>
            </a:pPr>
            <a:r>
              <a:rPr lang="en-US" altLang="en-US" dirty="0"/>
              <a:t>The </a:t>
            </a:r>
            <a:r>
              <a:rPr lang="en-US" altLang="ja-JP" dirty="0"/>
              <a:t>trachea is more rigid.</a:t>
            </a:r>
          </a:p>
          <a:p>
            <a:pPr marL="1016000" lvl="1" indent="-444500">
              <a:spcBef>
                <a:spcPct val="35000"/>
              </a:spcBef>
              <a:buFontTx/>
              <a:buAutoNum type="alphaUcPeriod"/>
            </a:pPr>
            <a:r>
              <a:rPr lang="en-US" altLang="en-US" dirty="0"/>
              <a:t>The tongue is proportionately smaller.</a:t>
            </a:r>
          </a:p>
          <a:p>
            <a:pPr marL="1016000" lvl="1" indent="-444500">
              <a:spcBef>
                <a:spcPct val="35000"/>
              </a:spcBef>
              <a:buFontTx/>
              <a:buAutoNum type="alphaUcPeriod"/>
            </a:pPr>
            <a:r>
              <a:rPr lang="en-US" altLang="en-US" dirty="0"/>
              <a:t>The epiglottis is less floppy.</a:t>
            </a:r>
          </a:p>
          <a:p>
            <a:pPr marL="1016000" lvl="1" indent="-444500">
              <a:spcBef>
                <a:spcPct val="35000"/>
              </a:spcBef>
              <a:buFontTx/>
              <a:buAutoNum type="alphaUcPeriod"/>
            </a:pPr>
            <a:r>
              <a:rPr lang="en-US" altLang="en-US" dirty="0"/>
              <a:t>The </a:t>
            </a:r>
            <a:r>
              <a:rPr lang="en-US" altLang="ja-JP" dirty="0"/>
              <a:t>head is proportionately larger.</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5129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24985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lnSpc>
                <a:spcPct val="80000"/>
              </a:lnSpc>
              <a:buFontTx/>
              <a:buNone/>
            </a:pPr>
            <a:r>
              <a:rPr lang="en-US" altLang="en-US" b="1" dirty="0"/>
              <a:t>Answer: </a:t>
            </a:r>
            <a:r>
              <a:rPr lang="en-US" altLang="en-US" b="1" dirty="0">
                <a:solidFill>
                  <a:srgbClr val="F37021"/>
                </a:solidFill>
              </a:rPr>
              <a:t>D</a:t>
            </a:r>
            <a:endParaRPr lang="en-US" altLang="en-US" b="1" dirty="0"/>
          </a:p>
          <a:p>
            <a:pPr marL="0" indent="0">
              <a:spcBef>
                <a:spcPct val="35000"/>
              </a:spcBef>
              <a:buFontTx/>
              <a:buNone/>
            </a:pPr>
            <a:r>
              <a:rPr lang="en-US" altLang="en-US" b="1" dirty="0"/>
              <a:t>Rationale: </a:t>
            </a:r>
            <a:r>
              <a:rPr lang="en-US" altLang="en-US" dirty="0"/>
              <a:t>There are several important anatomic differences between pediatric patients and adult patients. The </a:t>
            </a:r>
            <a:r>
              <a:rPr lang="en-US" altLang="ja-JP" dirty="0"/>
              <a:t>head—specifically the occiput—is proportionately larger. Their tongue and epiglottis are also proportionately larger, and the epiglottis is floppier and more omega-shaped. The child</a:t>
            </a:r>
            <a:r>
              <a:rPr lang="ja-JP" altLang="en-US"/>
              <a:t>’</a:t>
            </a:r>
            <a:r>
              <a:rPr lang="en-US" altLang="ja-JP" dirty="0"/>
              <a:t>s airway is narrower at all levels, and the trachea is less rigid and easily collapsible. </a:t>
            </a:r>
          </a:p>
          <a:p>
            <a:pPr marL="0" indent="0">
              <a:lnSpc>
                <a:spcPct val="80000"/>
              </a:lnSpc>
            </a:pPr>
            <a:endParaRPr lang="en-US" altLang="en-US"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52322"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25088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a:pPr>
            <a:r>
              <a:rPr lang="en-US" altLang="en-US" dirty="0"/>
              <a:t>How does pediatric</a:t>
            </a:r>
            <a:r>
              <a:rPr lang="en-US" altLang="ja-JP" dirty="0"/>
              <a:t> anatomy differ from adult anatomy?</a:t>
            </a:r>
          </a:p>
          <a:p>
            <a:pPr marL="1016000" lvl="1" indent="-444500">
              <a:spcBef>
                <a:spcPct val="35000"/>
              </a:spcBef>
              <a:buFontTx/>
              <a:buAutoNum type="alphaUcPeriod"/>
            </a:pPr>
            <a:r>
              <a:rPr lang="en-US" altLang="en-US" dirty="0"/>
              <a:t>The </a:t>
            </a:r>
            <a:r>
              <a:rPr lang="en-US" altLang="ja-JP" dirty="0"/>
              <a:t>trachea is more rigid.</a:t>
            </a:r>
            <a:br>
              <a:rPr lang="en-US" altLang="ja-JP" dirty="0"/>
            </a:br>
            <a:r>
              <a:rPr lang="en-US" altLang="ja-JP" b="1" dirty="0"/>
              <a:t>Rationale: </a:t>
            </a:r>
            <a:r>
              <a:rPr lang="en-US" altLang="ja-JP" dirty="0">
                <a:solidFill>
                  <a:srgbClr val="F37021"/>
                </a:solidFill>
              </a:rPr>
              <a:t>A pediatric trachea is less rigid, narrower, and more anterior than an adult</a:t>
            </a:r>
            <a:r>
              <a:rPr lang="ja-JP" altLang="en-US" dirty="0">
                <a:solidFill>
                  <a:srgbClr val="F37021"/>
                </a:solidFill>
              </a:rPr>
              <a:t> </a:t>
            </a:r>
            <a:r>
              <a:rPr lang="en-US" altLang="ja-JP" dirty="0">
                <a:solidFill>
                  <a:srgbClr val="F37021"/>
                </a:solidFill>
              </a:rPr>
              <a:t>trachea.</a:t>
            </a:r>
          </a:p>
          <a:p>
            <a:pPr marL="1016000" lvl="1" indent="-444500">
              <a:spcBef>
                <a:spcPct val="35000"/>
              </a:spcBef>
              <a:buFontTx/>
              <a:buAutoNum type="alphaUcPeriod"/>
            </a:pPr>
            <a:r>
              <a:rPr lang="en-US" altLang="en-US" dirty="0"/>
              <a:t>The tongue is proportionately smaller.</a:t>
            </a:r>
            <a:br>
              <a:rPr lang="en-US" altLang="en-US" dirty="0"/>
            </a:br>
            <a:r>
              <a:rPr lang="en-US" altLang="en-US" b="1" dirty="0"/>
              <a:t>Rationale: </a:t>
            </a:r>
            <a:r>
              <a:rPr lang="en-US" altLang="en-US" dirty="0">
                <a:solidFill>
                  <a:srgbClr val="F37021"/>
                </a:solidFill>
              </a:rPr>
              <a:t>A </a:t>
            </a:r>
            <a:r>
              <a:rPr lang="en-US" altLang="ja-JP" dirty="0">
                <a:solidFill>
                  <a:srgbClr val="F37021"/>
                </a:solidFill>
              </a:rPr>
              <a:t>tongue is proportionally larger than an adult tongue.</a:t>
            </a:r>
          </a:p>
          <a:p>
            <a:pPr marL="1016000" lvl="1" indent="-444500">
              <a:spcBef>
                <a:spcPct val="35000"/>
              </a:spcBef>
              <a:buFontTx/>
              <a:buAutoNum type="alphaUcPeriod" startAt="3"/>
            </a:pPr>
            <a:r>
              <a:rPr lang="en-US" altLang="en-US" dirty="0"/>
              <a:t>The epiglottis is less floppy.</a:t>
            </a:r>
            <a:br>
              <a:rPr lang="en-US" altLang="en-US" dirty="0"/>
            </a:br>
            <a:r>
              <a:rPr lang="en-US" altLang="en-US" b="1" dirty="0"/>
              <a:t>Rationale: </a:t>
            </a:r>
            <a:r>
              <a:rPr lang="en-US" altLang="en-US" dirty="0">
                <a:solidFill>
                  <a:srgbClr val="F37021"/>
                </a:solidFill>
              </a:rPr>
              <a:t>The </a:t>
            </a:r>
            <a:r>
              <a:rPr lang="en-US" altLang="ja-JP" dirty="0">
                <a:solidFill>
                  <a:srgbClr val="F37021"/>
                </a:solidFill>
              </a:rPr>
              <a:t>epiglottis is floppier and shaped differently.</a:t>
            </a:r>
          </a:p>
          <a:p>
            <a:pPr marL="1016000" lvl="1" indent="-444500">
              <a:spcBef>
                <a:spcPct val="35000"/>
              </a:spcBef>
              <a:buFontTx/>
              <a:buAutoNum type="alphaUcPeriod" startAt="3"/>
            </a:pPr>
            <a:r>
              <a:rPr lang="en-US" altLang="en-US" dirty="0"/>
              <a:t>The </a:t>
            </a:r>
            <a:r>
              <a:rPr lang="en-US" altLang="ja-JP" dirty="0"/>
              <a:t>head is proportionately larger.</a:t>
            </a:r>
            <a:br>
              <a:rPr lang="en-US" altLang="ja-JP" dirty="0"/>
            </a:br>
            <a:r>
              <a:rPr lang="en-US" altLang="ja-JP" b="1" dirty="0"/>
              <a:t>Rationale: </a:t>
            </a:r>
            <a:r>
              <a:rPr lang="en-US" altLang="ja-JP" dirty="0">
                <a:solidFill>
                  <a:srgbClr val="F37021"/>
                </a:solidFill>
              </a:rPr>
              <a:t>Correct answer</a:t>
            </a:r>
            <a:endParaRPr lang="en-US" altLang="en-US" dirty="0">
              <a:solidFill>
                <a:srgbClr val="F3702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5334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25293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2"/>
            </a:pPr>
            <a:r>
              <a:rPr lang="en-US" altLang="en-US" dirty="0"/>
              <a:t>When a small child falls from a significant height, the ______ MOST often strikes the ground first.</a:t>
            </a:r>
          </a:p>
          <a:p>
            <a:pPr marL="1016000" lvl="1" indent="-444500">
              <a:spcBef>
                <a:spcPct val="35000"/>
              </a:spcBef>
              <a:buFontTx/>
              <a:buAutoNum type="alphaUcPeriod"/>
            </a:pPr>
            <a:r>
              <a:rPr lang="en-US" altLang="en-US" dirty="0"/>
              <a:t>head</a:t>
            </a:r>
          </a:p>
          <a:p>
            <a:pPr marL="1016000" lvl="1" indent="-444500">
              <a:spcBef>
                <a:spcPct val="35000"/>
              </a:spcBef>
              <a:buFontTx/>
              <a:buAutoNum type="alphaUcPeriod"/>
            </a:pPr>
            <a:r>
              <a:rPr lang="en-US" altLang="en-US" dirty="0"/>
              <a:t>back</a:t>
            </a:r>
          </a:p>
          <a:p>
            <a:pPr marL="1016000" lvl="1" indent="-444500">
              <a:spcBef>
                <a:spcPct val="35000"/>
              </a:spcBef>
              <a:buFontTx/>
              <a:buAutoNum type="alphaUcPeriod"/>
            </a:pPr>
            <a:r>
              <a:rPr lang="en-US" altLang="en-US" dirty="0"/>
              <a:t>feet</a:t>
            </a:r>
          </a:p>
          <a:p>
            <a:pPr marL="1016000" lvl="1" indent="-444500">
              <a:spcBef>
                <a:spcPct val="35000"/>
              </a:spcBef>
              <a:buFontTx/>
              <a:buAutoNum type="alphaUcPeriod"/>
            </a:pPr>
            <a:r>
              <a:rPr lang="en-US" altLang="en-US" dirty="0"/>
              <a:t>side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5437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25395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t>Rationale: </a:t>
            </a:r>
            <a:r>
              <a:rPr lang="en-US" altLang="en-US" dirty="0"/>
              <a:t>Compared to adults, pediatric patients have proportionately larger heads. When they fall from a significant height, gravity usually takes them headfirst. This is why head trauma is the most common cause of traumatic death in the pediatric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55394"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25497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2"/>
            </a:pPr>
            <a:r>
              <a:rPr lang="en-US" altLang="en-US" dirty="0"/>
              <a:t>When a small child falls from a significant height, the ______ MOST often strikes the ground first.</a:t>
            </a:r>
          </a:p>
          <a:p>
            <a:pPr marL="1016000" lvl="1" indent="-444500">
              <a:spcBef>
                <a:spcPct val="35000"/>
              </a:spcBef>
              <a:buFontTx/>
              <a:buAutoNum type="alphaUcPeriod"/>
            </a:pPr>
            <a:r>
              <a:rPr lang="en-US" altLang="en-US" dirty="0"/>
              <a:t>head</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back</a:t>
            </a:r>
            <a:br>
              <a:rPr lang="en-US" altLang="en-US" dirty="0"/>
            </a:br>
            <a:r>
              <a:rPr lang="en-US" altLang="en-US" b="1" dirty="0"/>
              <a:t>Rationale: </a:t>
            </a:r>
            <a:r>
              <a:rPr lang="en-US" altLang="en-US" dirty="0">
                <a:solidFill>
                  <a:srgbClr val="F37021"/>
                </a:solidFill>
              </a:rPr>
              <a:t>The head is heavier, and gravity tends to tilt the head in a downward direction.</a:t>
            </a:r>
          </a:p>
          <a:p>
            <a:pPr marL="1016000" lvl="1" indent="-444500">
              <a:spcBef>
                <a:spcPct val="35000"/>
              </a:spcBef>
              <a:buFontTx/>
              <a:buAutoNum type="alphaUcPeriod" startAt="3"/>
            </a:pPr>
            <a:r>
              <a:rPr lang="en-US" altLang="en-US" dirty="0"/>
              <a:t>feet</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Adults will attempt to land feet first.</a:t>
            </a:r>
          </a:p>
          <a:p>
            <a:pPr marL="1016000" lvl="1" indent="-444500">
              <a:spcBef>
                <a:spcPct val="35000"/>
              </a:spcBef>
              <a:buFontTx/>
              <a:buAutoNum type="alphaUcPeriod" startAt="3"/>
            </a:pPr>
            <a:r>
              <a:rPr lang="en-US" altLang="en-US" dirty="0"/>
              <a:t>side</a:t>
            </a:r>
            <a:br>
              <a:rPr lang="en-US" altLang="en-US" dirty="0"/>
            </a:br>
            <a:r>
              <a:rPr lang="en-US" altLang="en-US" b="1" dirty="0"/>
              <a:t>Rationale: </a:t>
            </a:r>
            <a:r>
              <a:rPr lang="en-US" altLang="en-US" dirty="0">
                <a:solidFill>
                  <a:srgbClr val="F37021"/>
                </a:solidFill>
              </a:rPr>
              <a:t>The head is heavier, and gravity tends to tilt the head in a downward direction.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5641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25702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3"/>
            </a:pPr>
            <a:r>
              <a:rPr lang="en-US" altLang="en-US" dirty="0"/>
              <a:t>When assessing a conscious and alert 9-year-old child, you should: </a:t>
            </a:r>
          </a:p>
          <a:p>
            <a:pPr marL="1016000" lvl="1" indent="-444500">
              <a:spcBef>
                <a:spcPct val="35000"/>
              </a:spcBef>
              <a:buFontTx/>
              <a:buAutoNum type="alphaUcPeriod"/>
            </a:pPr>
            <a:r>
              <a:rPr lang="en-US" altLang="en-US" dirty="0"/>
              <a:t>isolate the child from his or her parent. </a:t>
            </a:r>
          </a:p>
          <a:p>
            <a:pPr marL="1016000" lvl="1" indent="-444500">
              <a:spcBef>
                <a:spcPct val="35000"/>
              </a:spcBef>
              <a:buFontTx/>
              <a:buAutoNum type="alphaUcPeriod"/>
            </a:pPr>
            <a:r>
              <a:rPr lang="en-US" altLang="en-US" dirty="0"/>
              <a:t>allow the child to answer your questions. </a:t>
            </a:r>
          </a:p>
          <a:p>
            <a:pPr marL="1016000" lvl="1" indent="-444500">
              <a:spcBef>
                <a:spcPct val="35000"/>
              </a:spcBef>
              <a:buFontTx/>
              <a:buAutoNum type="alphaUcPeriod"/>
            </a:pPr>
            <a:r>
              <a:rPr lang="en-US" altLang="en-US" dirty="0"/>
              <a:t>obtain all of your information from the parent. </a:t>
            </a:r>
          </a:p>
          <a:p>
            <a:pPr marL="1016000" lvl="1" indent="-444500">
              <a:spcBef>
                <a:spcPct val="35000"/>
              </a:spcBef>
              <a:buFontTx/>
              <a:buAutoNum type="alphaUcPeriod"/>
            </a:pPr>
            <a:r>
              <a:rPr lang="en-US" altLang="en-US" dirty="0"/>
              <a:t>avoid placing yourself below the child</a:t>
            </a:r>
            <a:r>
              <a:rPr lang="ja-JP" altLang="en-US"/>
              <a:t>’</a:t>
            </a:r>
            <a:r>
              <a:rPr lang="en-US" altLang="ja-JP" dirty="0"/>
              <a:t>s eye level.</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25805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lnSpc>
                <a:spcPct val="80000"/>
              </a:lnSpc>
              <a:buFontTx/>
              <a:buNone/>
            </a:pPr>
            <a:r>
              <a:rPr lang="en-US" altLang="en-US" b="1" dirty="0"/>
              <a:t>Answer: </a:t>
            </a:r>
            <a:r>
              <a:rPr lang="en-US" altLang="en-US" b="1" dirty="0">
                <a:solidFill>
                  <a:srgbClr val="F37021"/>
                </a:solidFill>
              </a:rPr>
              <a:t>B</a:t>
            </a:r>
            <a:endParaRPr lang="en-US" altLang="en-US" b="1" dirty="0"/>
          </a:p>
          <a:p>
            <a:pPr marL="0" indent="0">
              <a:spcBef>
                <a:spcPct val="35000"/>
              </a:spcBef>
              <a:buFontTx/>
              <a:buNone/>
            </a:pPr>
            <a:r>
              <a:rPr lang="en-US" altLang="en-US" b="1" dirty="0"/>
              <a:t>Rationale: </a:t>
            </a:r>
            <a:r>
              <a:rPr lang="en-US" altLang="en-US" dirty="0"/>
              <a:t>A 9-year-old child is capable of answering questions. By allowing a child to answer your questions, you can gain his or her trust and build a good rapport, which facilitates further assessment and treatment. Do not isolate the child from his or her parent, yet do not allow the parent to do all the talking, unless the child is unable to communicate. When assessing any patient, you should place yourself at or slightly below the patient</a:t>
            </a:r>
            <a:r>
              <a:rPr lang="ja-JP" altLang="en-US" dirty="0"/>
              <a:t>’</a:t>
            </a:r>
            <a:r>
              <a:rPr lang="en-US" altLang="ja-JP" dirty="0"/>
              <a:t>s eye level. This position is less intimidating and helps to minimize patient anxiety.</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58466"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25907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3"/>
            </a:pPr>
            <a:r>
              <a:rPr lang="en-US" altLang="en-US" dirty="0"/>
              <a:t>When assessing a conscious and alert 9-year-old child, you should: </a:t>
            </a:r>
          </a:p>
          <a:p>
            <a:pPr marL="1016000" lvl="1" indent="-444500">
              <a:spcBef>
                <a:spcPct val="35000"/>
              </a:spcBef>
              <a:buFontTx/>
              <a:buAutoNum type="alphaUcPeriod"/>
            </a:pPr>
            <a:r>
              <a:rPr lang="en-US" altLang="en-US" dirty="0"/>
              <a:t>isolate the child from his or her parent. </a:t>
            </a:r>
            <a:br>
              <a:rPr lang="en-US" altLang="en-US" dirty="0"/>
            </a:br>
            <a:r>
              <a:rPr lang="en-US" altLang="en-US" b="1" dirty="0"/>
              <a:t>Rationale: </a:t>
            </a:r>
            <a:r>
              <a:rPr lang="en-US" altLang="en-US" dirty="0">
                <a:solidFill>
                  <a:srgbClr val="F37021"/>
                </a:solidFill>
              </a:rPr>
              <a:t>Do not isolate a child from his or her parents.</a:t>
            </a:r>
          </a:p>
          <a:p>
            <a:pPr marL="1016000" lvl="1" indent="-444500">
              <a:spcBef>
                <a:spcPct val="35000"/>
              </a:spcBef>
              <a:buFontTx/>
              <a:buAutoNum type="alphaUcPeriod"/>
            </a:pPr>
            <a:r>
              <a:rPr lang="en-US" altLang="en-US" dirty="0"/>
              <a:t>allow the child to answer your questions. </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obtain all of your information from the parent. </a:t>
            </a:r>
            <a:br>
              <a:rPr lang="en-US" altLang="en-US" dirty="0"/>
            </a:br>
            <a:r>
              <a:rPr lang="en-US" altLang="en-US" b="1" dirty="0"/>
              <a:t>Rationale: </a:t>
            </a:r>
            <a:r>
              <a:rPr lang="en-US" altLang="en-US" dirty="0">
                <a:solidFill>
                  <a:srgbClr val="F37021"/>
                </a:solidFill>
              </a:rPr>
              <a:t>Some information from parents is useful, but allow the child to speak.</a:t>
            </a:r>
          </a:p>
          <a:p>
            <a:pPr marL="1016000" lvl="1" indent="-444500">
              <a:spcBef>
                <a:spcPct val="35000"/>
              </a:spcBef>
              <a:buFontTx/>
              <a:buAutoNum type="alphaUcPeriod" startAt="3"/>
            </a:pPr>
            <a:r>
              <a:rPr lang="en-US" altLang="en-US" dirty="0"/>
              <a:t>avoid placing yourself below the child</a:t>
            </a:r>
            <a:r>
              <a:rPr lang="ja-JP" altLang="en-US" dirty="0"/>
              <a:t>’</a:t>
            </a:r>
            <a:r>
              <a:rPr lang="en-US" altLang="ja-JP" dirty="0"/>
              <a:t>s eye level. </a:t>
            </a:r>
            <a:br>
              <a:rPr lang="en-US" altLang="ja-JP" dirty="0"/>
            </a:br>
            <a:r>
              <a:rPr lang="en-US" altLang="ja-JP" b="1" dirty="0"/>
              <a:t>Rationale: </a:t>
            </a:r>
            <a:r>
              <a:rPr lang="en-US" altLang="ja-JP" dirty="0">
                <a:solidFill>
                  <a:srgbClr val="F37021"/>
                </a:solidFill>
              </a:rPr>
              <a:t>Never tower over a child; instead maintain yourself at/or below eye level.</a:t>
            </a:r>
            <a:endParaRPr lang="en-US" altLang="en-US" dirty="0">
              <a:solidFill>
                <a:srgbClr val="F3702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5949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26112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4"/>
            </a:pPr>
            <a:r>
              <a:rPr lang="en-US" altLang="en-US" dirty="0"/>
              <a:t>The purpose of a shunt is to:</a:t>
            </a:r>
          </a:p>
          <a:p>
            <a:pPr marL="1016000" lvl="1" indent="-444500">
              <a:spcBef>
                <a:spcPct val="35000"/>
              </a:spcBef>
              <a:buFontTx/>
              <a:buAutoNum type="alphaUcPeriod"/>
            </a:pPr>
            <a:r>
              <a:rPr lang="en-US" altLang="en-US" dirty="0"/>
              <a:t>minimize pressure within the skull.</a:t>
            </a:r>
          </a:p>
          <a:p>
            <a:pPr marL="1016000" lvl="1" indent="-444500">
              <a:spcBef>
                <a:spcPct val="35000"/>
              </a:spcBef>
              <a:buFontTx/>
              <a:buAutoNum type="alphaUcPeriod"/>
            </a:pPr>
            <a:r>
              <a:rPr lang="en-US" altLang="en-US" dirty="0"/>
              <a:t>reroute blood away from the lungs. </a:t>
            </a:r>
          </a:p>
          <a:p>
            <a:pPr marL="1016000" lvl="1" indent="-444500">
              <a:spcBef>
                <a:spcPct val="35000"/>
              </a:spcBef>
              <a:buFontTx/>
              <a:buAutoNum type="alphaUcPeriod"/>
            </a:pPr>
            <a:r>
              <a:rPr lang="en-US" altLang="en-US" dirty="0"/>
              <a:t>instill food directly into the stomach.</a:t>
            </a:r>
          </a:p>
          <a:p>
            <a:pPr marL="1016000" lvl="1" indent="-444500">
              <a:spcBef>
                <a:spcPct val="35000"/>
              </a:spcBef>
              <a:buFontTx/>
              <a:buAutoNum type="alphaUcPeriod"/>
            </a:pPr>
            <a:r>
              <a:rPr lang="en-US" altLang="en-US" dirty="0"/>
              <a:t>drain excess fluid from the peritoneum.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Title 1"/>
          <p:cNvSpPr>
            <a:spLocks noGrp="1"/>
          </p:cNvSpPr>
          <p:nvPr>
            <p:ph type="title"/>
          </p:nvPr>
        </p:nvSpPr>
        <p:spPr/>
        <p:txBody>
          <a:bodyPr/>
          <a:lstStyle/>
          <a:p>
            <a:pPr>
              <a:lnSpc>
                <a:spcPct val="85000"/>
              </a:lnSpc>
              <a:defRPr/>
            </a:pPr>
            <a:r>
              <a:rPr lang="en-US" dirty="0">
                <a:cs typeface="+mj-cs"/>
              </a:rPr>
              <a:t>The Preschool-Age Child </a:t>
            </a:r>
            <a:r>
              <a:rPr lang="en-US" sz="2000" b="0" dirty="0">
                <a:cs typeface="+mj-cs"/>
              </a:rPr>
              <a:t>(2 of 3)</a:t>
            </a:r>
          </a:p>
        </p:txBody>
      </p:sp>
      <p:sp>
        <p:nvSpPr>
          <p:cNvPr id="31747"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Assessment</a:t>
            </a:r>
          </a:p>
          <a:p>
            <a:pPr lvl="1">
              <a:spcBef>
                <a:spcPct val="35000"/>
              </a:spcBef>
            </a:pPr>
            <a:r>
              <a:rPr lang="en-US" altLang="en-US" dirty="0"/>
              <a:t>Can understand directions and be specific in describing painful areas</a:t>
            </a:r>
          </a:p>
          <a:p>
            <a:pPr lvl="1">
              <a:spcBef>
                <a:spcPct val="35000"/>
              </a:spcBef>
            </a:pPr>
            <a:r>
              <a:rPr lang="en-US" altLang="en-US" dirty="0"/>
              <a:t>Much history must still be obtained from caregivers.</a:t>
            </a:r>
          </a:p>
          <a:p>
            <a:pPr lvl="1">
              <a:spcBef>
                <a:spcPct val="35000"/>
              </a:spcBef>
            </a:pPr>
            <a:r>
              <a:rPr lang="en-US" altLang="en-US" dirty="0"/>
              <a:t>Communicate simply and directly.</a:t>
            </a:r>
          </a:p>
          <a:p>
            <a:pPr lvl="1">
              <a:spcBef>
                <a:spcPct val="35000"/>
              </a:spcBef>
            </a:pPr>
            <a:r>
              <a:rPr lang="en-US" altLang="en-US" dirty="0"/>
              <a:t>Appealing to child</a:t>
            </a:r>
            <a:r>
              <a:rPr lang="ja-JP" altLang="en-US" dirty="0"/>
              <a:t>’</a:t>
            </a:r>
            <a:r>
              <a:rPr lang="en-US" altLang="ja-JP" dirty="0"/>
              <a:t>s imagination may facilitate examination.</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6051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26214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buFontTx/>
              <a:buNone/>
            </a:pPr>
            <a:r>
              <a:rPr lang="en-US" altLang="en-US" b="1" dirty="0"/>
              <a:t>Answer: </a:t>
            </a:r>
            <a:r>
              <a:rPr lang="en-US" altLang="en-US" b="1" dirty="0">
                <a:solidFill>
                  <a:srgbClr val="F37021"/>
                </a:solidFill>
              </a:rPr>
              <a:t>A</a:t>
            </a:r>
            <a:endParaRPr lang="en-US" altLang="en-US" b="1" dirty="0"/>
          </a:p>
          <a:p>
            <a:pPr marL="0" indent="0">
              <a:spcBef>
                <a:spcPct val="35000"/>
              </a:spcBef>
              <a:buFontTx/>
              <a:buNone/>
            </a:pPr>
            <a:r>
              <a:rPr lang="en-US" altLang="en-US" b="1" dirty="0"/>
              <a:t>Rationale: </a:t>
            </a:r>
            <a:r>
              <a:rPr lang="en-US" altLang="en-US" dirty="0"/>
              <a:t>A ventriculoperitoneal (VP) shunt—simply called a </a:t>
            </a:r>
            <a:r>
              <a:rPr lang="ja-JP" altLang="en-US"/>
              <a:t>“</a:t>
            </a:r>
            <a:r>
              <a:rPr lang="en-US" altLang="ja-JP" dirty="0"/>
              <a:t>shunt</a:t>
            </a:r>
            <a:r>
              <a:rPr lang="ja-JP" altLang="en-US"/>
              <a:t>”</a:t>
            </a:r>
            <a:r>
              <a:rPr lang="en-US" altLang="ja-JP" dirty="0"/>
              <a:t>—is a tube that extends from the ventricles (cavities) of the brain to the peritoneal cavity. VP shunts are used to drain excess fluid from the brain, thus preventing increased pressure within the skull.</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6153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26317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4"/>
            </a:pPr>
            <a:r>
              <a:rPr lang="en-US" altLang="en-US" dirty="0"/>
              <a:t>The purpose of a shunt is to:</a:t>
            </a:r>
          </a:p>
          <a:p>
            <a:pPr marL="1016000" lvl="1" indent="-444500">
              <a:spcBef>
                <a:spcPts val="840"/>
              </a:spcBef>
              <a:buFontTx/>
              <a:buAutoNum type="alphaUcPeriod"/>
            </a:pPr>
            <a:r>
              <a:rPr lang="en-US" altLang="en-US" dirty="0"/>
              <a:t>minimize pressure within the skull.</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spcBef>
                <a:spcPts val="840"/>
              </a:spcBef>
              <a:buFontTx/>
              <a:buAutoNum type="alphaUcPeriod"/>
            </a:pPr>
            <a:r>
              <a:rPr lang="en-US" altLang="en-US" dirty="0"/>
              <a:t>reroute blood away from the lungs. </a:t>
            </a:r>
            <a:br>
              <a:rPr lang="en-US" altLang="en-US" dirty="0"/>
            </a:br>
            <a:r>
              <a:rPr lang="en-US" altLang="en-US" b="1" dirty="0"/>
              <a:t>Rationale: </a:t>
            </a:r>
            <a:r>
              <a:rPr lang="en-US" altLang="en-US" dirty="0">
                <a:solidFill>
                  <a:srgbClr val="F37021"/>
                </a:solidFill>
              </a:rPr>
              <a:t>The shunt is connected from the brain to the abdomen.</a:t>
            </a:r>
          </a:p>
          <a:p>
            <a:pPr marL="1016000" lvl="1" indent="-444500">
              <a:spcBef>
                <a:spcPts val="840"/>
              </a:spcBef>
              <a:buFontTx/>
              <a:buAutoNum type="alphaUcPeriod"/>
            </a:pPr>
            <a:r>
              <a:rPr lang="en-US" altLang="en-US" dirty="0"/>
              <a:t>instill food directly into the stomach.</a:t>
            </a:r>
            <a:br>
              <a:rPr lang="en-US" altLang="en-US" dirty="0"/>
            </a:br>
            <a:r>
              <a:rPr lang="en-US" altLang="en-US" b="1" dirty="0"/>
              <a:t>Rationale: </a:t>
            </a:r>
            <a:r>
              <a:rPr lang="en-US" altLang="en-US" dirty="0">
                <a:solidFill>
                  <a:srgbClr val="F37021"/>
                </a:solidFill>
              </a:rPr>
              <a:t>The shunt drains excess cerebrospinal fluid from the brain.</a:t>
            </a:r>
          </a:p>
          <a:p>
            <a:pPr marL="1016000" lvl="1" indent="-444500">
              <a:spcBef>
                <a:spcPts val="840"/>
              </a:spcBef>
              <a:buFontTx/>
              <a:buAutoNum type="alphaUcPeriod"/>
            </a:pPr>
            <a:r>
              <a:rPr lang="en-US" altLang="en-US" dirty="0"/>
              <a:t>drain excess fluid from the peritoneum.</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The shunt drains excess cerebrospinal fluid from the brain.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6256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26419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5"/>
            </a:pPr>
            <a:r>
              <a:rPr lang="en-US" altLang="en-US" dirty="0"/>
              <a:t>Which of the following statements regarding febrile seizures is correct?</a:t>
            </a:r>
          </a:p>
          <a:p>
            <a:pPr marL="1016000" lvl="1" indent="-444500">
              <a:spcBef>
                <a:spcPct val="35000"/>
              </a:spcBef>
              <a:buFontTx/>
              <a:buAutoNum type="alphaUcPeriod"/>
            </a:pPr>
            <a:r>
              <a:rPr lang="en-US" altLang="en-US" dirty="0"/>
              <a:t>Febrile seizures usually indicate a serious underlying condition, such as meningitis.</a:t>
            </a:r>
          </a:p>
          <a:p>
            <a:pPr marL="1016000" lvl="1" indent="-444500">
              <a:spcBef>
                <a:spcPct val="35000"/>
              </a:spcBef>
              <a:buFontTx/>
              <a:buAutoNum type="alphaUcPeriod"/>
            </a:pPr>
            <a:r>
              <a:rPr lang="en-US" altLang="en-US" dirty="0"/>
              <a:t>Most febrile seizures occur in children between the ages of 2 months and 2 years of age.</a:t>
            </a:r>
          </a:p>
          <a:p>
            <a:pPr marL="1016000" lvl="1" indent="-444500">
              <a:spcBef>
                <a:spcPct val="35000"/>
              </a:spcBef>
              <a:buFontTx/>
              <a:buAutoNum type="alphaUcPeriod"/>
            </a:pPr>
            <a:r>
              <a:rPr lang="en-US" altLang="en-US" dirty="0"/>
              <a:t>Febrile seizures are rarely associated with tonic-clonic activity, but last for more than 15 minutes.</a:t>
            </a:r>
          </a:p>
          <a:p>
            <a:pPr marL="1016000" lvl="1" indent="-444500">
              <a:spcBef>
                <a:spcPct val="35000"/>
              </a:spcBef>
              <a:buFontTx/>
              <a:buAutoNum type="alphaUcPeriod"/>
            </a:pPr>
            <a:r>
              <a:rPr lang="en-US" altLang="en-US" dirty="0"/>
              <a:t>Febrile seizures usually last less than 15 minutes and often do not have a postictal phase.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6358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26521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lnSpc>
                <a:spcPct val="80000"/>
              </a:lnSpc>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t>Rationale: </a:t>
            </a:r>
            <a:r>
              <a:rPr lang="en-US" altLang="en-US" dirty="0"/>
              <a:t>Febrile seizures are the most common seizures in</a:t>
            </a:r>
            <a:r>
              <a:rPr lang="en-US" altLang="en-US" dirty="0">
                <a:solidFill>
                  <a:srgbClr val="000000"/>
                </a:solidFill>
              </a:rPr>
              <a:t> </a:t>
            </a:r>
            <a:r>
              <a:rPr lang="en-US" altLang="en-US" dirty="0"/>
              <a:t>pediatric patients; they are common between the ages of 6 months and 6 years of age. Most pediatric seizures are due to fever alone—hence the name </a:t>
            </a:r>
            <a:r>
              <a:rPr lang="ja-JP" altLang="en-US" dirty="0"/>
              <a:t>“</a:t>
            </a:r>
            <a:r>
              <a:rPr lang="en-US" altLang="ja-JP" dirty="0"/>
              <a:t>febrile</a:t>
            </a:r>
            <a:r>
              <a:rPr lang="ja-JP" altLang="en-US" dirty="0"/>
              <a:t>”</a:t>
            </a:r>
            <a:r>
              <a:rPr lang="en-US" altLang="ja-JP" dirty="0"/>
              <a:t> seizure. However, seizures and fever may indicate a more serious underlying condition, such as meningitis. Febrile seizures are characterized by generalized tonic-clonic activity and last less than 15 minutes; if a postictal phase occurs, it is generally very short.</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64610"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26624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5"/>
            </a:pPr>
            <a:r>
              <a:rPr lang="en-US" altLang="en-US" dirty="0"/>
              <a:t>Which of the following statements regarding febrile seizures is correct?</a:t>
            </a:r>
          </a:p>
          <a:p>
            <a:pPr marL="1016000" lvl="1" indent="-444500">
              <a:spcBef>
                <a:spcPct val="35000"/>
              </a:spcBef>
              <a:buFontTx/>
              <a:buAutoNum type="alphaUcPeriod"/>
            </a:pPr>
            <a:r>
              <a:rPr lang="en-US" altLang="en-US" dirty="0"/>
              <a:t>Febrile seizures usually indicate a serious underlying condition, such as meningitis.</a:t>
            </a:r>
            <a:br>
              <a:rPr lang="en-US" altLang="en-US" dirty="0"/>
            </a:br>
            <a:r>
              <a:rPr lang="en-US" altLang="en-US" b="1" dirty="0"/>
              <a:t>Rationale: </a:t>
            </a:r>
            <a:r>
              <a:rPr lang="en-US" altLang="en-US" dirty="0">
                <a:solidFill>
                  <a:srgbClr val="F37021"/>
                </a:solidFill>
              </a:rPr>
              <a:t>Most febrile seizures are caused by fever, but a fever and seizures may be an indication of a serious underlying condition.</a:t>
            </a:r>
          </a:p>
          <a:p>
            <a:pPr marL="1016000" lvl="1" indent="-444500">
              <a:spcBef>
                <a:spcPct val="35000"/>
              </a:spcBef>
              <a:buFontTx/>
              <a:buAutoNum type="alphaUcPeriod"/>
            </a:pPr>
            <a:r>
              <a:rPr lang="en-US" altLang="en-US" dirty="0"/>
              <a:t>Most febrile seizures occur between the ages of 2 months and 2 years of age.</a:t>
            </a:r>
            <a:br>
              <a:rPr lang="en-US" altLang="en-US" dirty="0"/>
            </a:br>
            <a:r>
              <a:rPr lang="en-US" altLang="en-US" b="1" dirty="0"/>
              <a:t>Rationale: </a:t>
            </a:r>
            <a:r>
              <a:rPr lang="en-US" altLang="en-US" dirty="0">
                <a:solidFill>
                  <a:srgbClr val="F37021"/>
                </a:solidFill>
              </a:rPr>
              <a:t>Most febrile seizures occur between age 6 months and 6 years.</a:t>
            </a:r>
          </a:p>
          <a:p>
            <a:pPr marL="1016000" lvl="1" indent="-444500">
              <a:spcBef>
                <a:spcPct val="35000"/>
              </a:spcBef>
              <a:buFontTx/>
              <a:buAutoNum type="alphaUcPeriod" startAt="3"/>
            </a:pPr>
            <a:r>
              <a:rPr lang="en-US" altLang="en-US" dirty="0"/>
              <a:t>Febrile seizures are rarely associated with tonic-clonic activity, but last for more than 15 minutes.</a:t>
            </a:r>
            <a:br>
              <a:rPr lang="en-US" altLang="en-US" dirty="0"/>
            </a:br>
            <a:r>
              <a:rPr lang="en-US" altLang="en-US" b="1" dirty="0"/>
              <a:t>Rationale: </a:t>
            </a:r>
            <a:r>
              <a:rPr lang="en-US" altLang="en-US" dirty="0">
                <a:solidFill>
                  <a:srgbClr val="F37021"/>
                </a:solidFill>
              </a:rPr>
              <a:t>Febrile seizures last less than 15 minutes.</a:t>
            </a:r>
          </a:p>
          <a:p>
            <a:pPr marL="1016000" lvl="1" indent="-444500">
              <a:spcBef>
                <a:spcPct val="35000"/>
              </a:spcBef>
              <a:buFontTx/>
              <a:buAutoNum type="alphaUcPeriod" startAt="3"/>
            </a:pPr>
            <a:r>
              <a:rPr lang="en-US" altLang="en-US" dirty="0"/>
              <a:t>Febrile seizures usually last less than 15 minutes and often do not have a postictal phase.</a:t>
            </a:r>
            <a:br>
              <a:rPr lang="en-US" altLang="en-US" dirty="0"/>
            </a:br>
            <a:r>
              <a:rPr lang="en-US" altLang="en-US" b="1" dirty="0"/>
              <a:t>Rationale: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6665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26829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6"/>
            </a:pPr>
            <a:r>
              <a:rPr lang="en-US" altLang="en-US" dirty="0"/>
              <a:t>You respond to a sick child late at night. The child appears very ill, has a high fever, and is drooling. He is sitting in a tripod position, struggling to breathe. You should suspect:</a:t>
            </a:r>
          </a:p>
          <a:p>
            <a:pPr marL="1016000" lvl="1" indent="-444500">
              <a:spcBef>
                <a:spcPct val="35000"/>
              </a:spcBef>
              <a:buFontTx/>
              <a:buAutoNum type="alphaUcPeriod"/>
            </a:pPr>
            <a:r>
              <a:rPr lang="en-US" altLang="en-US" dirty="0"/>
              <a:t>croup.</a:t>
            </a:r>
          </a:p>
          <a:p>
            <a:pPr marL="1016000" lvl="1" indent="-444500">
              <a:spcBef>
                <a:spcPct val="35000"/>
              </a:spcBef>
              <a:buFontTx/>
              <a:buAutoNum type="alphaUcPeriod"/>
            </a:pPr>
            <a:r>
              <a:rPr lang="en-US" altLang="en-US" dirty="0"/>
              <a:t>pneumonia.</a:t>
            </a:r>
          </a:p>
          <a:p>
            <a:pPr marL="1016000" lvl="1" indent="-444500">
              <a:spcBef>
                <a:spcPct val="35000"/>
              </a:spcBef>
              <a:buFontTx/>
              <a:buAutoNum type="alphaUcPeriod"/>
            </a:pPr>
            <a:r>
              <a:rPr lang="en-US" altLang="en-US" dirty="0"/>
              <a:t>epiglottitis. </a:t>
            </a:r>
          </a:p>
          <a:p>
            <a:pPr marL="1016000" lvl="1" indent="-444500">
              <a:spcBef>
                <a:spcPct val="35000"/>
              </a:spcBef>
              <a:buFontTx/>
              <a:buAutoNum type="alphaUcPeriod"/>
            </a:pPr>
            <a:r>
              <a:rPr lang="en-US" altLang="en-US" dirty="0"/>
              <a:t>severe asthma.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26931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buFontTx/>
              <a:buNone/>
            </a:pPr>
            <a:r>
              <a:rPr lang="en-US" altLang="en-US" b="1" dirty="0"/>
              <a:t>Answer: </a:t>
            </a:r>
            <a:r>
              <a:rPr lang="en-US" altLang="en-US" b="1" dirty="0">
                <a:solidFill>
                  <a:srgbClr val="F37021"/>
                </a:solidFill>
              </a:rPr>
              <a:t>C</a:t>
            </a:r>
            <a:endParaRPr lang="en-US" altLang="en-US" b="1" dirty="0"/>
          </a:p>
          <a:p>
            <a:pPr marL="0" indent="0">
              <a:spcBef>
                <a:spcPct val="35000"/>
              </a:spcBef>
              <a:buFontTx/>
              <a:buNone/>
            </a:pPr>
            <a:r>
              <a:rPr lang="en-US" altLang="en-US" b="1" dirty="0"/>
              <a:t>Rationale: </a:t>
            </a:r>
            <a:r>
              <a:rPr lang="en-US" altLang="en-US" dirty="0"/>
              <a:t>This child has all the classic signs of epiglottitis: high fever, drooling, and severe respiratory distress. Epiglottitis is a potentially life-threatening bacterial infection that causes the epiglottis to swell rapidly and potentially obstruct the airway.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68706"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27033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6"/>
            </a:pPr>
            <a:r>
              <a:rPr lang="en-US" altLang="en-US" dirty="0"/>
              <a:t>You respond to a sick child late at night. The child appears very ill, has a high fever, and is drooling. He is sitting in a tripod position, struggling to breathe. You should suspect:</a:t>
            </a:r>
          </a:p>
          <a:p>
            <a:pPr marL="1016000" lvl="1" indent="-444500">
              <a:spcBef>
                <a:spcPct val="15000"/>
              </a:spcBef>
              <a:buFontTx/>
              <a:buAutoNum type="alphaUcPeriod"/>
            </a:pPr>
            <a:r>
              <a:rPr lang="en-US" altLang="en-US" dirty="0"/>
              <a:t>croup.</a:t>
            </a:r>
            <a:br>
              <a:rPr lang="en-US" altLang="en-US" dirty="0"/>
            </a:br>
            <a:r>
              <a:rPr lang="en-US" altLang="en-US" b="1" dirty="0"/>
              <a:t>Rationale: </a:t>
            </a:r>
            <a:r>
              <a:rPr lang="en-US" altLang="en-US" dirty="0">
                <a:solidFill>
                  <a:srgbClr val="F37021"/>
                </a:solidFill>
              </a:rPr>
              <a:t>This is a viral disease characterized by edema of the upper airways, a barking cough, and stridor.</a:t>
            </a:r>
          </a:p>
          <a:p>
            <a:pPr marL="1016000" lvl="1" indent="-444500">
              <a:spcBef>
                <a:spcPct val="15000"/>
              </a:spcBef>
              <a:buFontTx/>
              <a:buAutoNum type="alphaUcPeriod"/>
            </a:pPr>
            <a:r>
              <a:rPr lang="en-US" altLang="en-US" dirty="0"/>
              <a:t>pneumonia.</a:t>
            </a:r>
            <a:br>
              <a:rPr lang="en-US" altLang="en-US" dirty="0"/>
            </a:br>
            <a:r>
              <a:rPr lang="en-US" altLang="en-US" b="1" dirty="0"/>
              <a:t>Rationale: </a:t>
            </a:r>
            <a:r>
              <a:rPr lang="en-US" altLang="en-US" dirty="0">
                <a:solidFill>
                  <a:srgbClr val="F37021"/>
                </a:solidFill>
              </a:rPr>
              <a:t>This is an inflammation of the lungs caused by bacteria, viruses, fungi, and other organisms. </a:t>
            </a:r>
          </a:p>
          <a:p>
            <a:pPr marL="1016000" lvl="1" indent="-444500">
              <a:spcBef>
                <a:spcPct val="35000"/>
              </a:spcBef>
              <a:buFontTx/>
              <a:buAutoNum type="alphaUcPeriod" startAt="3"/>
            </a:pPr>
            <a:r>
              <a:rPr lang="en-US" altLang="en-US" dirty="0"/>
              <a:t>epiglottitis.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spcBef>
                <a:spcPct val="35000"/>
              </a:spcBef>
              <a:buFontTx/>
              <a:buAutoNum type="alphaUcPeriod" startAt="3"/>
            </a:pPr>
            <a:r>
              <a:rPr lang="en-US" altLang="en-US" dirty="0"/>
              <a:t>severe asthma. </a:t>
            </a:r>
            <a:br>
              <a:rPr lang="en-US" altLang="en-US" dirty="0"/>
            </a:br>
            <a:r>
              <a:rPr lang="en-US" altLang="en-US" b="1" dirty="0"/>
              <a:t>Rationale: </a:t>
            </a:r>
            <a:r>
              <a:rPr lang="en-US" altLang="en-US" dirty="0">
                <a:solidFill>
                  <a:srgbClr val="F37021"/>
                </a:solidFill>
              </a:rPr>
              <a:t>This is a lower airway condition resulting in intermittent wheezing and excess mucus production.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6973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27238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7"/>
            </a:pPr>
            <a:r>
              <a:rPr lang="en-US" altLang="en-US" dirty="0"/>
              <a:t>Treatment for a semiconscious child who swallowed an unknown quantity of pills includes:</a:t>
            </a:r>
          </a:p>
          <a:p>
            <a:pPr marL="1016000" lvl="1" indent="-444500">
              <a:spcBef>
                <a:spcPts val="840"/>
              </a:spcBef>
              <a:buFontTx/>
              <a:buAutoNum type="alphaUcPeriod"/>
            </a:pPr>
            <a:r>
              <a:rPr lang="en-US" altLang="en-US" dirty="0"/>
              <a:t>administering 1 g/kg of activated charcoal and rapidly transporting. </a:t>
            </a:r>
          </a:p>
          <a:p>
            <a:pPr marL="1016000" lvl="1" indent="-444500">
              <a:spcBef>
                <a:spcPts val="840"/>
              </a:spcBef>
              <a:buFontTx/>
              <a:buAutoNum type="alphaUcPeriod"/>
            </a:pPr>
            <a:r>
              <a:rPr lang="en-US" altLang="en-US" dirty="0"/>
              <a:t>monitoring the child for vomiting, administering oxygen, and transporting. </a:t>
            </a:r>
          </a:p>
          <a:p>
            <a:pPr marL="1016000" lvl="1" indent="-444500">
              <a:spcBef>
                <a:spcPts val="840"/>
              </a:spcBef>
              <a:buFontTx/>
              <a:buAutoNum type="alphaUcPeriod"/>
            </a:pPr>
            <a:r>
              <a:rPr lang="en-US" altLang="en-US" dirty="0"/>
              <a:t>positioning the child on his left side, elevating his legs 6</a:t>
            </a:r>
            <a:r>
              <a:rPr lang="en-US" altLang="en-US" dirty="0">
                <a:ea typeface="MS PGothic" charset="-128"/>
              </a:rPr>
              <a:t> inches</a:t>
            </a:r>
            <a:r>
              <a:rPr lang="en-US" altLang="en-US" dirty="0"/>
              <a:t>, and transporting. </a:t>
            </a:r>
          </a:p>
          <a:p>
            <a:pPr marL="1016000" lvl="1" indent="-444500">
              <a:spcBef>
                <a:spcPts val="840"/>
              </a:spcBef>
              <a:buFontTx/>
              <a:buAutoNum type="alphaUcPeriod"/>
            </a:pPr>
            <a:r>
              <a:rPr lang="en-US" altLang="en-US" dirty="0"/>
              <a:t>contacting medical control and requesting permission to induce vomiting.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7075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27341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lnSpc>
                <a:spcPct val="90000"/>
              </a:lnSpc>
              <a:buFontTx/>
              <a:buNone/>
            </a:pPr>
            <a:r>
              <a:rPr lang="en-US" altLang="en-US" b="1" dirty="0"/>
              <a:t>Answer: </a:t>
            </a:r>
            <a:r>
              <a:rPr lang="en-US" altLang="en-US" b="1" dirty="0">
                <a:solidFill>
                  <a:srgbClr val="F37021"/>
                </a:solidFill>
              </a:rPr>
              <a:t>B</a:t>
            </a:r>
            <a:endParaRPr lang="en-US" altLang="en-US" b="1" dirty="0"/>
          </a:p>
          <a:p>
            <a:pPr marL="0" indent="0">
              <a:spcBef>
                <a:spcPct val="35000"/>
              </a:spcBef>
              <a:buFontTx/>
              <a:buNone/>
            </a:pPr>
            <a:r>
              <a:rPr lang="en-US" altLang="en-US" b="1" dirty="0"/>
              <a:t>Rationale: </a:t>
            </a:r>
            <a:r>
              <a:rPr lang="en-US" altLang="en-US" dirty="0"/>
              <a:t>If a semi- or unconscious child has ingested pills, poisons, or any other type of harmful substance, closely observe for vomiting, give high-flow oxygen (assist ventilations if necessary), and rapidly transport to the emergency department. Do not give activated charcoal to any patient who is not conscious and alert enough to swallow. Induction of vomiting is not indicated for </a:t>
            </a:r>
            <a:r>
              <a:rPr lang="en-US" altLang="en-US" i="1" dirty="0"/>
              <a:t>anyone</a:t>
            </a:r>
            <a:r>
              <a:rPr lang="en-US" altLang="en-US" dirty="0"/>
              <a:t>—regardless of age.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Title 1"/>
          <p:cNvSpPr>
            <a:spLocks noGrp="1"/>
          </p:cNvSpPr>
          <p:nvPr>
            <p:ph type="title"/>
          </p:nvPr>
        </p:nvSpPr>
        <p:spPr/>
        <p:txBody>
          <a:bodyPr/>
          <a:lstStyle/>
          <a:p>
            <a:pPr>
              <a:lnSpc>
                <a:spcPct val="85000"/>
              </a:lnSpc>
              <a:defRPr/>
            </a:pPr>
            <a:r>
              <a:rPr lang="en-US" dirty="0">
                <a:cs typeface="+mj-cs"/>
              </a:rPr>
              <a:t>The Preschool-Age Child </a:t>
            </a:r>
            <a:r>
              <a:rPr lang="en-US" sz="2000" b="0" dirty="0">
                <a:cs typeface="+mj-cs"/>
              </a:rPr>
              <a:t>(3 of 3)</a:t>
            </a:r>
          </a:p>
        </p:txBody>
      </p:sp>
      <p:sp>
        <p:nvSpPr>
          <p:cNvPr id="3277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Assessment (cont</a:t>
            </a:r>
            <a:r>
              <a:rPr lang="ja-JP" altLang="en-US" dirty="0"/>
              <a:t>’</a:t>
            </a:r>
            <a:r>
              <a:rPr lang="en-US" altLang="ja-JP" dirty="0"/>
              <a:t>d)</a:t>
            </a:r>
          </a:p>
          <a:p>
            <a:pPr lvl="1">
              <a:spcBef>
                <a:spcPct val="35000"/>
              </a:spcBef>
            </a:pPr>
            <a:r>
              <a:rPr lang="en-US" altLang="en-US" dirty="0"/>
              <a:t>Never lie to the patient.</a:t>
            </a:r>
          </a:p>
          <a:p>
            <a:pPr lvl="1">
              <a:spcBef>
                <a:spcPct val="35000"/>
              </a:spcBef>
            </a:pPr>
            <a:r>
              <a:rPr lang="en-US" altLang="en-US" dirty="0"/>
              <a:t>Patient may be easily distracted.</a:t>
            </a:r>
          </a:p>
          <a:p>
            <a:pPr lvl="1">
              <a:spcBef>
                <a:spcPct val="35000"/>
              </a:spcBef>
            </a:pPr>
            <a:r>
              <a:rPr lang="en-US" altLang="en-US" dirty="0"/>
              <a:t>Begin assessment at feet, moving to head.</a:t>
            </a:r>
          </a:p>
          <a:p>
            <a:pPr lvl="1">
              <a:spcBef>
                <a:spcPct val="35000"/>
              </a:spcBef>
            </a:pPr>
            <a:r>
              <a:rPr lang="en-US" altLang="en-US" dirty="0"/>
              <a:t>Use adhesive bandages to cover the site of an injection or other small wound.</a:t>
            </a:r>
          </a:p>
          <a:p>
            <a:pPr lvl="1">
              <a:spcBef>
                <a:spcPct val="35000"/>
              </a:spcBef>
            </a:pPr>
            <a:r>
              <a:rPr lang="en-US" altLang="en-US" dirty="0"/>
              <a:t>Modesty is developing; keep child covered as much as possible.</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71778"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27443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7"/>
            </a:pPr>
            <a:r>
              <a:rPr lang="en-US" altLang="en-US" dirty="0"/>
              <a:t>Treatment for a semiconscious child who swallowed an unknown quantity of pills includes:</a:t>
            </a:r>
          </a:p>
          <a:p>
            <a:pPr marL="1016000" lvl="1" indent="-444500">
              <a:spcBef>
                <a:spcPct val="35000"/>
              </a:spcBef>
              <a:buFontTx/>
              <a:buAutoNum type="alphaUcPeriod"/>
            </a:pPr>
            <a:r>
              <a:rPr lang="en-US" altLang="en-US" dirty="0"/>
              <a:t>administering 1 g/kg of activated charcoal and rapidly transporting. </a:t>
            </a:r>
            <a:br>
              <a:rPr lang="en-US" altLang="en-US" dirty="0"/>
            </a:br>
            <a:r>
              <a:rPr lang="en-US" altLang="en-US" b="1" dirty="0"/>
              <a:t>Rationale: </a:t>
            </a:r>
            <a:r>
              <a:rPr lang="en-US" altLang="en-US" dirty="0">
                <a:solidFill>
                  <a:srgbClr val="F37021"/>
                </a:solidFill>
              </a:rPr>
              <a:t>Do not give anything by mouth to an individual who is not conscious and alert enough to swallow.</a:t>
            </a:r>
          </a:p>
          <a:p>
            <a:pPr marL="1016000" lvl="1" indent="-444500">
              <a:spcBef>
                <a:spcPct val="35000"/>
              </a:spcBef>
              <a:buFontTx/>
              <a:buAutoNum type="alphaUcPeriod"/>
            </a:pPr>
            <a:r>
              <a:rPr lang="en-US" altLang="en-US" dirty="0"/>
              <a:t>monitoring the child for vomiting, administering oxygen, and transporting. </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positioning the child on his left side, elevating his legs 6</a:t>
            </a:r>
            <a:r>
              <a:rPr lang="en-US" altLang="en-US" dirty="0">
                <a:ea typeface="MS PGothic" charset="-128"/>
              </a:rPr>
              <a:t> inches</a:t>
            </a:r>
            <a:r>
              <a:rPr lang="en-US" altLang="en-US" dirty="0"/>
              <a:t>, and transporting.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Placing the child in the recovery position is acceptable if vomiting is possible, but the patient</a:t>
            </a:r>
            <a:r>
              <a:rPr lang="ja-JP" altLang="en-US" dirty="0">
                <a:solidFill>
                  <a:srgbClr val="F37021"/>
                </a:solidFill>
              </a:rPr>
              <a:t>’</a:t>
            </a:r>
            <a:r>
              <a:rPr lang="en-US" altLang="ja-JP" dirty="0">
                <a:solidFill>
                  <a:srgbClr val="F37021"/>
                </a:solidFill>
              </a:rPr>
              <a:t>s legs should remain flat.</a:t>
            </a:r>
          </a:p>
          <a:p>
            <a:pPr marL="1016000" lvl="1" indent="-444500">
              <a:spcBef>
                <a:spcPct val="35000"/>
              </a:spcBef>
              <a:buFontTx/>
              <a:buAutoNum type="alphaUcPeriod" startAt="3"/>
            </a:pPr>
            <a:r>
              <a:rPr lang="en-US" altLang="en-US" dirty="0"/>
              <a:t>contacting medical control and requesting permission to induce vomiting.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Inducing vomiting is not indicated for anyone at any age.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7382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27648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8"/>
            </a:pPr>
            <a:r>
              <a:rPr lang="en-US" altLang="en-US" dirty="0"/>
              <a:t>When using the mnemonic CHILD ABUSE to assess a child for signs of abuse, you should recall that the </a:t>
            </a:r>
            <a:r>
              <a:rPr lang="ja-JP" altLang="en-US"/>
              <a:t>“</a:t>
            </a:r>
            <a:r>
              <a:rPr lang="en-US" altLang="ja-JP" dirty="0"/>
              <a:t>D</a:t>
            </a:r>
            <a:r>
              <a:rPr lang="ja-JP" altLang="en-US"/>
              <a:t>”</a:t>
            </a:r>
            <a:r>
              <a:rPr lang="en-US" altLang="ja-JP" dirty="0"/>
              <a:t> stands for: </a:t>
            </a:r>
          </a:p>
          <a:p>
            <a:pPr marL="1016000" lvl="1" indent="-444500">
              <a:spcBef>
                <a:spcPct val="35000"/>
              </a:spcBef>
              <a:buFontTx/>
              <a:buAutoNum type="alphaUcPeriod"/>
            </a:pPr>
            <a:r>
              <a:rPr lang="en-US" altLang="en-US" dirty="0"/>
              <a:t>delay in seeking care. </a:t>
            </a:r>
          </a:p>
          <a:p>
            <a:pPr marL="1016000" lvl="1" indent="-444500">
              <a:spcBef>
                <a:spcPct val="35000"/>
              </a:spcBef>
              <a:buFontTx/>
              <a:buAutoNum type="alphaUcPeriod"/>
            </a:pPr>
            <a:r>
              <a:rPr lang="en-US" altLang="en-US" dirty="0"/>
              <a:t>divorced parents. </a:t>
            </a:r>
          </a:p>
          <a:p>
            <a:pPr marL="1016000" lvl="1" indent="-444500">
              <a:spcBef>
                <a:spcPct val="35000"/>
              </a:spcBef>
              <a:buFontTx/>
              <a:buAutoNum type="alphaUcPeriod"/>
            </a:pPr>
            <a:r>
              <a:rPr lang="en-US" altLang="en-US" dirty="0"/>
              <a:t>dirty appearance. </a:t>
            </a:r>
          </a:p>
          <a:p>
            <a:pPr marL="1016000" lvl="1" indent="-444500">
              <a:spcBef>
                <a:spcPct val="35000"/>
              </a:spcBef>
              <a:buFontTx/>
              <a:buAutoNum type="alphaUcPeriod"/>
            </a:pPr>
            <a:r>
              <a:rPr lang="en-US" altLang="en-US" dirty="0"/>
              <a:t>disorganized speech.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7485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27750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lnSpc>
                <a:spcPct val="90000"/>
              </a:lnSpc>
              <a:buFontTx/>
              <a:buNone/>
            </a:pPr>
            <a:r>
              <a:rPr lang="en-US" altLang="en-US" b="1" dirty="0"/>
              <a:t>Answer: </a:t>
            </a:r>
            <a:r>
              <a:rPr lang="en-US" altLang="en-US" b="1" dirty="0">
                <a:solidFill>
                  <a:srgbClr val="F37021"/>
                </a:solidFill>
              </a:rPr>
              <a:t>A</a:t>
            </a:r>
          </a:p>
          <a:p>
            <a:pPr marL="0" indent="0">
              <a:lnSpc>
                <a:spcPct val="90000"/>
              </a:lnSpc>
              <a:buFontTx/>
              <a:buNone/>
            </a:pPr>
            <a:r>
              <a:rPr lang="en-US" altLang="en-US" b="1" dirty="0"/>
              <a:t>Rationale: </a:t>
            </a:r>
            <a:r>
              <a:rPr lang="en-US" altLang="en-US" dirty="0"/>
              <a:t>The mnemonic CHILD ABUSE stands for Consistency of the injury with the child</a:t>
            </a:r>
            <a:r>
              <a:rPr lang="ja-JP" altLang="en-US" dirty="0"/>
              <a:t>’</a:t>
            </a:r>
            <a:r>
              <a:rPr lang="en-US" altLang="ja-JP" dirty="0"/>
              <a:t>s developmental age, History inconsistent with the injury, Inappropriate parental concerns, Lack of supervision, Delay in seeking care, Affect, Bruises of varying stages, Unusual injury patterns, Suspicious circumstances, and Environmental clues. A delay in care may happen when the parent or caregiver does not want the abuse noted by other people.</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75874"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27853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8"/>
            </a:pPr>
            <a:r>
              <a:rPr lang="en-US" altLang="en-US" dirty="0"/>
              <a:t>When using the mnemonic CHILD ABUSE to assess a child for signs of abuse, you should recall that the </a:t>
            </a:r>
            <a:r>
              <a:rPr lang="ja-JP" altLang="en-US" dirty="0"/>
              <a:t>“</a:t>
            </a:r>
            <a:r>
              <a:rPr lang="en-US" altLang="ja-JP" dirty="0"/>
              <a:t>D</a:t>
            </a:r>
            <a:r>
              <a:rPr lang="ja-JP" altLang="en-US" dirty="0"/>
              <a:t>”</a:t>
            </a:r>
            <a:r>
              <a:rPr lang="en-US" altLang="ja-JP" dirty="0"/>
              <a:t> stands for: </a:t>
            </a:r>
          </a:p>
          <a:p>
            <a:pPr marL="1016000" lvl="1" indent="-444500">
              <a:spcBef>
                <a:spcPct val="35000"/>
              </a:spcBef>
              <a:buFontTx/>
              <a:buAutoNum type="alphaUcPeriod"/>
            </a:pPr>
            <a:r>
              <a:rPr lang="en-US" altLang="en-US" dirty="0"/>
              <a:t>delay in seeking care. </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divorced parents. </a:t>
            </a:r>
            <a:br>
              <a:rPr lang="en-US" altLang="en-US" dirty="0"/>
            </a:br>
            <a:r>
              <a:rPr lang="en-US" altLang="en-US" b="1" dirty="0"/>
              <a:t>Rationale: </a:t>
            </a:r>
            <a:r>
              <a:rPr lang="en-US" altLang="en-US" dirty="0">
                <a:solidFill>
                  <a:srgbClr val="F37021"/>
                </a:solidFill>
              </a:rPr>
              <a:t>Divorce may put the child at greater risk but does not indicate the child is being abused.</a:t>
            </a:r>
          </a:p>
          <a:p>
            <a:pPr marL="1016000" lvl="1" indent="-444500">
              <a:spcBef>
                <a:spcPct val="35000"/>
              </a:spcBef>
              <a:buFontTx/>
              <a:buAutoNum type="alphaUcPeriod" startAt="3"/>
            </a:pPr>
            <a:r>
              <a:rPr lang="en-US" altLang="en-US" dirty="0"/>
              <a:t>dirty appearance. </a:t>
            </a:r>
            <a:br>
              <a:rPr lang="en-US" altLang="en-US" dirty="0"/>
            </a:br>
            <a:r>
              <a:rPr lang="en-US" altLang="en-US" b="1" dirty="0"/>
              <a:t>Rationale: </a:t>
            </a:r>
            <a:r>
              <a:rPr lang="en-US" altLang="en-US" dirty="0">
                <a:solidFill>
                  <a:srgbClr val="F37021"/>
                </a:solidFill>
              </a:rPr>
              <a:t>This is something providers should be aware of. A potential for abuse exists, but this does not indicate that the child is being abused.</a:t>
            </a:r>
          </a:p>
          <a:p>
            <a:pPr marL="1016000" lvl="1" indent="-444500">
              <a:spcBef>
                <a:spcPct val="35000"/>
              </a:spcBef>
              <a:buFontTx/>
              <a:buAutoNum type="alphaUcPeriod" startAt="3"/>
            </a:pPr>
            <a:r>
              <a:rPr lang="en-US" altLang="en-US" dirty="0"/>
              <a:t>disorganized speech. </a:t>
            </a:r>
            <a:br>
              <a:rPr lang="en-US" altLang="en-US" dirty="0"/>
            </a:br>
            <a:r>
              <a:rPr lang="en-US" altLang="en-US" b="1" dirty="0"/>
              <a:t>Rationale: </a:t>
            </a:r>
            <a:r>
              <a:rPr lang="en-US" altLang="en-US" dirty="0">
                <a:solidFill>
                  <a:srgbClr val="F37021"/>
                </a:solidFill>
              </a:rPr>
              <a:t>This may indicate a learning disability or handicap.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76898"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28057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lnSpc>
                <a:spcPct val="97000"/>
              </a:lnSpc>
              <a:spcBef>
                <a:spcPct val="35000"/>
              </a:spcBef>
              <a:buFontTx/>
              <a:buAutoNum type="arabicPeriod" startAt="9"/>
            </a:pPr>
            <a:r>
              <a:rPr lang="en-US" altLang="en-US" dirty="0"/>
              <a:t>A 4-year-old girl fell from a second-story balcony and landed on her head. She is unresponsive; has slow, irregular breathing; has a large hematoma to the top of her head; and is bleeding from her nose. You should:</a:t>
            </a:r>
          </a:p>
          <a:p>
            <a:pPr marL="1016000" lvl="1" indent="-444500">
              <a:lnSpc>
                <a:spcPct val="97000"/>
              </a:lnSpc>
              <a:spcBef>
                <a:spcPct val="35000"/>
              </a:spcBef>
              <a:buFontTx/>
              <a:buAutoNum type="alphaUcPeriod"/>
            </a:pPr>
            <a:r>
              <a:rPr lang="en-US" altLang="en-US" dirty="0"/>
              <a:t>immediately perform a full-body scan to detect other injuries, administer high-flow oxygen, and transport at once. </a:t>
            </a:r>
          </a:p>
          <a:p>
            <a:pPr marL="1016000" lvl="1" indent="-444500">
              <a:lnSpc>
                <a:spcPct val="97000"/>
              </a:lnSpc>
              <a:spcBef>
                <a:spcPct val="35000"/>
              </a:spcBef>
              <a:buFontTx/>
              <a:buAutoNum type="alphaUcPeriod"/>
            </a:pPr>
            <a:r>
              <a:rPr lang="en-US" altLang="en-US" dirty="0"/>
              <a:t>apply a pediatric-sized cervical collar, administer high-flow oxygen via pediatric nonrebreathing mask, and prepare for immediate transport. </a:t>
            </a:r>
          </a:p>
          <a:p>
            <a:pPr marL="1016000" lvl="1" indent="-444500">
              <a:lnSpc>
                <a:spcPct val="95000"/>
              </a:lnSpc>
              <a:buFontTx/>
              <a:buAutoNum type="alphaUcPeriod" startAt="3"/>
            </a:pPr>
            <a:r>
              <a:rPr lang="en-US" altLang="en-US" dirty="0"/>
              <a:t>manually stabilize her head, open her airway with the jaw-thrust maneuver, insert an airway adjunct, and begin assisting her ventilations with a bag-mask device. </a:t>
            </a:r>
          </a:p>
          <a:p>
            <a:pPr marL="1016000" lvl="1" indent="-444500">
              <a:lnSpc>
                <a:spcPct val="95000"/>
              </a:lnSpc>
              <a:buFontTx/>
              <a:buAutoNum type="alphaUcPeriod" startAt="3"/>
            </a:pPr>
            <a:r>
              <a:rPr lang="en-US" altLang="en-US" dirty="0"/>
              <a:t>suction her airway for up to 10 seconds, insert a nasopharyngeal airway, apply a pediatric-sized cervical collar, and administer oxygen via pediatric nonrebreathing mask.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7792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28262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lnSpc>
                <a:spcPct val="80000"/>
              </a:lnSpc>
              <a:buFontTx/>
              <a:buNone/>
            </a:pPr>
            <a:r>
              <a:rPr lang="en-US" altLang="en-US" b="1" dirty="0"/>
              <a:t>Answer: </a:t>
            </a:r>
            <a:r>
              <a:rPr lang="en-US" altLang="en-US" b="1" dirty="0">
                <a:solidFill>
                  <a:srgbClr val="F37021"/>
                </a:solidFill>
              </a:rPr>
              <a:t>C</a:t>
            </a:r>
            <a:endParaRPr lang="en-US" altLang="en-US" b="1" dirty="0"/>
          </a:p>
          <a:p>
            <a:pPr marL="0" indent="0">
              <a:spcBef>
                <a:spcPct val="35000"/>
              </a:spcBef>
              <a:buFontTx/>
              <a:buNone/>
            </a:pPr>
            <a:r>
              <a:rPr lang="en-US" altLang="en-US" b="1" dirty="0"/>
              <a:t>Rationale: </a:t>
            </a:r>
            <a:r>
              <a:rPr lang="en-US" altLang="en-US" dirty="0"/>
              <a:t>This child has a severe head injury and is not breathing adequately. You must manually stabilize her head to protect her spine, open her airway with the jaw-thrust maneuver, suction her airway if needed, insert an oropharyngeal airway, and assist her ventilations with a bag-mask device. The full-body scan is performed </a:t>
            </a:r>
            <a:r>
              <a:rPr lang="en-US" altLang="en-US" i="1" dirty="0"/>
              <a:t>after</a:t>
            </a:r>
            <a:r>
              <a:rPr lang="en-US" altLang="en-US" dirty="0"/>
              <a:t> you have performed a primary assessment to detect and correct any life threats. The nasopharyngeal airway is contraindicated for this child; she has a head injury and is bleeding from her nose.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78946" name="Rectangle 2"/>
          <p:cNvSpPr>
            <a:spLocks noGrp="1" noChangeArrowheads="1"/>
          </p:cNvSpPr>
          <p:nvPr>
            <p:ph type="title"/>
          </p:nvPr>
        </p:nvSpPr>
        <p:spPr/>
        <p:txBody>
          <a:bodyPr/>
          <a:lstStyle/>
          <a:p>
            <a:pPr>
              <a:lnSpc>
                <a:spcPct val="85000"/>
              </a:lnSpc>
              <a:defRPr/>
            </a:pPr>
            <a:r>
              <a:rPr lang="en-US" dirty="0">
                <a:cs typeface="+mj-cs"/>
              </a:rPr>
              <a:t>Review </a:t>
            </a:r>
            <a:r>
              <a:rPr lang="en-US" sz="2000" b="0" dirty="0">
                <a:cs typeface="+mj-cs"/>
              </a:rPr>
              <a:t>(1 of 2)</a:t>
            </a:r>
          </a:p>
        </p:txBody>
      </p:sp>
      <p:sp>
        <p:nvSpPr>
          <p:cNvPr id="28365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25000"/>
              </a:spcBef>
              <a:buFontTx/>
              <a:buAutoNum type="arabicPeriod" startAt="9"/>
            </a:pPr>
            <a:r>
              <a:rPr lang="en-US" altLang="en-US" dirty="0"/>
              <a:t>A 4-year-old girl fell from a second-story balcony and landed on her head. She is unresponsive; has slow, irregular breathing; has a large hematoma to the top of her head; and is bleeding from her nose. You should:</a:t>
            </a:r>
          </a:p>
          <a:p>
            <a:pPr marL="1016000" lvl="1" indent="-444500">
              <a:spcBef>
                <a:spcPts val="900"/>
              </a:spcBef>
              <a:buFontTx/>
              <a:buAutoNum type="alphaUcPeriod"/>
            </a:pPr>
            <a:r>
              <a:rPr lang="en-US" altLang="en-US" dirty="0"/>
              <a:t>immediately perform a full-body scan to detect other injuries, administer high-flow oxygen, and transport at once. </a:t>
            </a:r>
            <a:br>
              <a:rPr lang="en-US" altLang="en-US" dirty="0"/>
            </a:br>
            <a:r>
              <a:rPr lang="en-US" altLang="en-US" b="1" dirty="0"/>
              <a:t>Rationale: </a:t>
            </a:r>
            <a:r>
              <a:rPr lang="en-US" altLang="en-US" dirty="0">
                <a:solidFill>
                  <a:srgbClr val="F37021"/>
                </a:solidFill>
              </a:rPr>
              <a:t>A full-body scan is performed after the primary assessment.</a:t>
            </a:r>
          </a:p>
          <a:p>
            <a:pPr marL="1016000" lvl="1" indent="-444500">
              <a:spcBef>
                <a:spcPts val="900"/>
              </a:spcBef>
              <a:buFontTx/>
              <a:buAutoNum type="alphaUcPeriod"/>
            </a:pPr>
            <a:r>
              <a:rPr lang="en-US" altLang="en-US" dirty="0"/>
              <a:t>apply a pediatric-sized cervical collar, administer high-flow oxygen via pediatric nonrebreathing mask, and prepare for immediate transport. </a:t>
            </a:r>
            <a:br>
              <a:rPr lang="en-US" altLang="en-US" dirty="0"/>
            </a:br>
            <a:r>
              <a:rPr lang="en-US" altLang="en-US" b="1" dirty="0"/>
              <a:t>Rationale: </a:t>
            </a:r>
            <a:r>
              <a:rPr lang="en-US" altLang="en-US" dirty="0">
                <a:solidFill>
                  <a:srgbClr val="F37021"/>
                </a:solidFill>
              </a:rPr>
              <a:t>Assisted ventilations must be started on a patient with slow, irregular respirations.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79970" name="Rectangle 2"/>
          <p:cNvSpPr>
            <a:spLocks noGrp="1" noChangeArrowheads="1"/>
          </p:cNvSpPr>
          <p:nvPr>
            <p:ph type="title"/>
          </p:nvPr>
        </p:nvSpPr>
        <p:spPr/>
        <p:txBody>
          <a:bodyPr/>
          <a:lstStyle/>
          <a:p>
            <a:pPr>
              <a:lnSpc>
                <a:spcPct val="85000"/>
              </a:lnSpc>
              <a:defRPr/>
            </a:pPr>
            <a:r>
              <a:rPr lang="en-US" dirty="0">
                <a:cs typeface="+mj-cs"/>
              </a:rPr>
              <a:t>Review </a:t>
            </a:r>
            <a:r>
              <a:rPr lang="en-US" sz="2000" b="0" dirty="0">
                <a:cs typeface="+mj-cs"/>
              </a:rPr>
              <a:t>(2 of 2)</a:t>
            </a:r>
          </a:p>
        </p:txBody>
      </p:sp>
      <p:sp>
        <p:nvSpPr>
          <p:cNvPr id="28467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9"/>
            </a:pPr>
            <a:r>
              <a:rPr lang="en-US" altLang="en-US" dirty="0"/>
              <a:t>A 4-year-old girl fell from a second-story balcony and landed on her head. She is unresponsive; has slow, irregular breathing; has a large hematoma to the top of her head; and is bleeding from her nose. You should:</a:t>
            </a:r>
          </a:p>
          <a:p>
            <a:pPr marL="1016000" lvl="1" indent="-444500">
              <a:spcBef>
                <a:spcPct val="35000"/>
              </a:spcBef>
              <a:buFontTx/>
              <a:buAutoNum type="alphaUcPeriod" startAt="3"/>
            </a:pPr>
            <a:r>
              <a:rPr lang="en-US" altLang="en-US" dirty="0"/>
              <a:t>manually stabilize her head, open her airway with the jaw-thrust maneuver, insert an airway adjunct, and begin assisting her ventilations with a bag-mask device. </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suction her airway for up to 10 seconds, insert a nasopharyngeal airway, apply a pediatric-sized cervical collar, and administer oxygen via pediatric nonrebreathing mask.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A nasopharyngeal airway is contraindicated with potential facial injuries. Ventilations need to be maintained with a bag-mask device.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8099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28672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682625" indent="-682625">
              <a:spcBef>
                <a:spcPct val="35000"/>
              </a:spcBef>
              <a:buFontTx/>
              <a:buAutoNum type="arabicPeriod" startAt="10"/>
            </a:pPr>
            <a:r>
              <a:rPr lang="en-US" altLang="en-US" dirty="0"/>
              <a:t>The AVPU scale is used to monitor a patient</a:t>
            </a:r>
            <a:r>
              <a:rPr lang="ja-JP" altLang="en-US"/>
              <a:t>’</a:t>
            </a:r>
            <a:r>
              <a:rPr lang="en-US" altLang="ja-JP" dirty="0"/>
              <a:t>s level of consciousness. What does the </a:t>
            </a:r>
            <a:r>
              <a:rPr lang="ja-JP" altLang="en-US"/>
              <a:t>“</a:t>
            </a:r>
            <a:r>
              <a:rPr lang="en-US" altLang="ja-JP" dirty="0"/>
              <a:t>P</a:t>
            </a:r>
            <a:r>
              <a:rPr lang="ja-JP" altLang="en-US"/>
              <a:t>”</a:t>
            </a:r>
            <a:r>
              <a:rPr lang="en-US" altLang="ja-JP" dirty="0"/>
              <a:t> stand for?</a:t>
            </a:r>
          </a:p>
          <a:p>
            <a:pPr marL="1241425" lvl="1" indent="-444500">
              <a:spcBef>
                <a:spcPct val="35000"/>
              </a:spcBef>
              <a:buFontTx/>
              <a:buAutoNum type="alphaUcPeriod"/>
            </a:pPr>
            <a:r>
              <a:rPr lang="en-US" altLang="en-US" dirty="0"/>
              <a:t>Pallor</a:t>
            </a:r>
          </a:p>
          <a:p>
            <a:pPr marL="1241425" lvl="1" indent="-444500">
              <a:spcBef>
                <a:spcPct val="35000"/>
              </a:spcBef>
              <a:buFontTx/>
              <a:buAutoNum type="alphaUcPeriod"/>
            </a:pPr>
            <a:r>
              <a:rPr lang="en-US" altLang="en-US" dirty="0"/>
              <a:t>Pediatric</a:t>
            </a:r>
          </a:p>
          <a:p>
            <a:pPr marL="1241425" lvl="1" indent="-444500">
              <a:spcBef>
                <a:spcPct val="35000"/>
              </a:spcBef>
              <a:buFontTx/>
              <a:buAutoNum type="alphaUcPeriod"/>
            </a:pPr>
            <a:r>
              <a:rPr lang="en-US" altLang="en-US" dirty="0"/>
              <a:t>Painful</a:t>
            </a:r>
          </a:p>
          <a:p>
            <a:pPr marL="1241425" lvl="1" indent="-444500">
              <a:spcBef>
                <a:spcPct val="35000"/>
              </a:spcBef>
              <a:buFontTx/>
              <a:buAutoNum type="alphaUcPeriod"/>
            </a:pPr>
            <a:r>
              <a:rPr lang="en-US" altLang="en-US" dirty="0"/>
              <a:t>Pale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8201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28774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buFontTx/>
              <a:buNone/>
            </a:pPr>
            <a:r>
              <a:rPr lang="en-US" altLang="en-US" b="1" dirty="0"/>
              <a:t>Answer: </a:t>
            </a:r>
            <a:r>
              <a:rPr lang="en-US" altLang="en-US" b="1" dirty="0">
                <a:solidFill>
                  <a:srgbClr val="F37021"/>
                </a:solidFill>
              </a:rPr>
              <a:t>C</a:t>
            </a:r>
            <a:endParaRPr lang="en-US" altLang="en-US" b="1" dirty="0"/>
          </a:p>
          <a:p>
            <a:pPr marL="0" indent="0">
              <a:spcBef>
                <a:spcPct val="35000"/>
              </a:spcBef>
              <a:buFontTx/>
              <a:buNone/>
            </a:pPr>
            <a:r>
              <a:rPr lang="en-US" altLang="en-US" b="1" dirty="0"/>
              <a:t>Rationale: </a:t>
            </a:r>
            <a:r>
              <a:rPr lang="en-US" altLang="en-US" dirty="0"/>
              <a:t>The </a:t>
            </a:r>
            <a:r>
              <a:rPr lang="ja-JP" altLang="en-US"/>
              <a:t>“</a:t>
            </a:r>
            <a:r>
              <a:rPr lang="en-US" altLang="ja-JP" dirty="0"/>
              <a:t>P</a:t>
            </a:r>
            <a:r>
              <a:rPr lang="ja-JP" altLang="en-US"/>
              <a:t>”</a:t>
            </a:r>
            <a:r>
              <a:rPr lang="en-US" altLang="ja-JP" dirty="0"/>
              <a:t> in the AVPU scale stands for painful. If the patient is responsive to pain they should withdraw from it.</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Title 1"/>
          <p:cNvSpPr>
            <a:spLocks noGrp="1"/>
          </p:cNvSpPr>
          <p:nvPr>
            <p:ph type="title"/>
          </p:nvPr>
        </p:nvSpPr>
        <p:spPr/>
        <p:txBody>
          <a:bodyPr/>
          <a:lstStyle/>
          <a:p>
            <a:pPr>
              <a:lnSpc>
                <a:spcPct val="85000"/>
              </a:lnSpc>
              <a:defRPr/>
            </a:pPr>
            <a:r>
              <a:rPr lang="en-US" dirty="0">
                <a:cs typeface="+mj-cs"/>
              </a:rPr>
              <a:t>School-Age Years </a:t>
            </a:r>
            <a:r>
              <a:rPr lang="en-US" sz="2000" b="0" dirty="0">
                <a:cs typeface="+mj-cs"/>
              </a:rPr>
              <a:t>(1 of 3)</a:t>
            </a:r>
          </a:p>
        </p:txBody>
      </p:sp>
      <p:sp>
        <p:nvSpPr>
          <p:cNvPr id="3481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6 to 12 years</a:t>
            </a:r>
          </a:p>
          <a:p>
            <a:pPr lvl="1">
              <a:spcBef>
                <a:spcPct val="35000"/>
              </a:spcBef>
            </a:pPr>
            <a:r>
              <a:rPr lang="en-US" altLang="en-US" dirty="0"/>
              <a:t>Beginning to act more like adults</a:t>
            </a:r>
          </a:p>
          <a:p>
            <a:pPr lvl="2">
              <a:spcBef>
                <a:spcPts val="900"/>
              </a:spcBef>
            </a:pPr>
            <a:r>
              <a:rPr lang="en-US" altLang="en-US" sz="2000" dirty="0"/>
              <a:t>Can think in concrete terms</a:t>
            </a:r>
          </a:p>
          <a:p>
            <a:pPr lvl="2">
              <a:spcBef>
                <a:spcPts val="900"/>
              </a:spcBef>
            </a:pPr>
            <a:r>
              <a:rPr lang="en-US" altLang="en-US" sz="2000" dirty="0"/>
              <a:t>Can respond sensibly to questions</a:t>
            </a:r>
          </a:p>
          <a:p>
            <a:pPr lvl="2">
              <a:spcBef>
                <a:spcPts val="900"/>
              </a:spcBef>
            </a:pPr>
            <a:r>
              <a:rPr lang="en-US" altLang="en-US" sz="2000" dirty="0"/>
              <a:t>Can help take care of themselves</a:t>
            </a:r>
          </a:p>
          <a:p>
            <a:pPr lvl="1">
              <a:spcBef>
                <a:spcPct val="35000"/>
              </a:spcBef>
            </a:pPr>
            <a:r>
              <a:rPr lang="en-US" altLang="en-US" dirty="0"/>
              <a:t>School is important. </a:t>
            </a:r>
          </a:p>
          <a:p>
            <a:pPr lvl="1">
              <a:spcBef>
                <a:spcPct val="35000"/>
              </a:spcBef>
            </a:pPr>
            <a:r>
              <a:rPr lang="en-US" altLang="en-US" dirty="0"/>
              <a:t>Children begin to understand death.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83042"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28877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682625" indent="-682625">
              <a:spcBef>
                <a:spcPct val="35000"/>
              </a:spcBef>
              <a:buFontTx/>
              <a:buAutoNum type="arabicPeriod" startAt="10"/>
            </a:pPr>
            <a:r>
              <a:rPr lang="en-US" altLang="en-US" dirty="0"/>
              <a:t>The AVPU scale is used to monitor a patient</a:t>
            </a:r>
            <a:r>
              <a:rPr lang="ja-JP" altLang="en-US" dirty="0"/>
              <a:t>’</a:t>
            </a:r>
            <a:r>
              <a:rPr lang="en-US" altLang="ja-JP" dirty="0"/>
              <a:t>s level of consciousness. What does the </a:t>
            </a:r>
            <a:r>
              <a:rPr lang="ja-JP" altLang="en-US" dirty="0"/>
              <a:t>“</a:t>
            </a:r>
            <a:r>
              <a:rPr lang="en-US" altLang="ja-JP" dirty="0"/>
              <a:t>P</a:t>
            </a:r>
            <a:r>
              <a:rPr lang="ja-JP" altLang="en-US" dirty="0"/>
              <a:t>”</a:t>
            </a:r>
            <a:r>
              <a:rPr lang="en-US" altLang="ja-JP" dirty="0"/>
              <a:t> stand for?</a:t>
            </a:r>
          </a:p>
          <a:p>
            <a:pPr marL="1241425" lvl="1" indent="-444500">
              <a:spcBef>
                <a:spcPct val="35000"/>
              </a:spcBef>
              <a:buFontTx/>
              <a:buAutoNum type="alphaUcPeriod"/>
            </a:pPr>
            <a:r>
              <a:rPr lang="en-US" altLang="en-US" dirty="0"/>
              <a:t>Pallor</a:t>
            </a:r>
            <a:br>
              <a:rPr lang="en-US" altLang="en-US" dirty="0"/>
            </a:br>
            <a:r>
              <a:rPr lang="en-US" altLang="en-US" b="1" dirty="0"/>
              <a:t>Rationale: </a:t>
            </a:r>
            <a:r>
              <a:rPr lang="en-US" altLang="en-US" dirty="0">
                <a:solidFill>
                  <a:srgbClr val="F37021"/>
                </a:solidFill>
              </a:rPr>
              <a:t>Pallor means that the skin is pale. This has nothing to do with level of consciousness.</a:t>
            </a:r>
          </a:p>
          <a:p>
            <a:pPr marL="1241425" lvl="1" indent="-444500">
              <a:spcBef>
                <a:spcPct val="35000"/>
              </a:spcBef>
              <a:buFontTx/>
              <a:buAutoNum type="alphaUcPeriod"/>
            </a:pPr>
            <a:r>
              <a:rPr lang="en-US" altLang="en-US" dirty="0"/>
              <a:t>Pediatrics</a:t>
            </a:r>
            <a:br>
              <a:rPr lang="en-US" altLang="en-US" dirty="0"/>
            </a:br>
            <a:r>
              <a:rPr lang="en-US" altLang="en-US" b="1" dirty="0"/>
              <a:t>Rationale: </a:t>
            </a:r>
            <a:r>
              <a:rPr lang="en-US" altLang="en-US" dirty="0">
                <a:solidFill>
                  <a:srgbClr val="F37021"/>
                </a:solidFill>
              </a:rPr>
              <a:t>The same AVPU scale is used for adults and pediatrics.</a:t>
            </a:r>
          </a:p>
          <a:p>
            <a:pPr marL="1254125" lvl="1" indent="-457200">
              <a:spcBef>
                <a:spcPct val="35000"/>
              </a:spcBef>
              <a:buFontTx/>
              <a:buAutoNum type="alphaUcPeriod" startAt="3"/>
            </a:pPr>
            <a:r>
              <a:rPr lang="en-US" altLang="en-US" dirty="0"/>
              <a:t>Painful</a:t>
            </a:r>
            <a:br>
              <a:rPr lang="en-US" altLang="en-US" dirty="0"/>
            </a:br>
            <a:r>
              <a:rPr lang="en-US" altLang="en-US" b="1" dirty="0"/>
              <a:t>Rationale: </a:t>
            </a:r>
            <a:r>
              <a:rPr lang="en-US" altLang="en-US" dirty="0">
                <a:solidFill>
                  <a:srgbClr val="F37021"/>
                </a:solidFill>
              </a:rPr>
              <a:t>Correct answer</a:t>
            </a:r>
          </a:p>
          <a:p>
            <a:pPr marL="1254125" lvl="1" indent="-457200">
              <a:spcBef>
                <a:spcPct val="35000"/>
              </a:spcBef>
              <a:buFontTx/>
              <a:buAutoNum type="alphaUcPeriod" startAt="3"/>
            </a:pPr>
            <a:r>
              <a:rPr lang="en-US" altLang="en-US" dirty="0"/>
              <a:t>Positioning</a:t>
            </a:r>
            <a:br>
              <a:rPr lang="en-US" altLang="en-US" dirty="0"/>
            </a:br>
            <a:r>
              <a:rPr lang="en-US" altLang="en-US" b="1" dirty="0"/>
              <a:t>Rationale: </a:t>
            </a:r>
            <a:r>
              <a:rPr lang="en-US" altLang="en-US" dirty="0">
                <a:solidFill>
                  <a:srgbClr val="F37021"/>
                </a:solidFill>
              </a:rPr>
              <a:t>The patient</a:t>
            </a:r>
            <a:r>
              <a:rPr lang="ja-JP" altLang="en-US" dirty="0">
                <a:solidFill>
                  <a:srgbClr val="F37021"/>
                </a:solidFill>
              </a:rPr>
              <a:t>’</a:t>
            </a:r>
            <a:r>
              <a:rPr lang="en-US" altLang="ja-JP" dirty="0">
                <a:solidFill>
                  <a:srgbClr val="F37021"/>
                </a:solidFill>
              </a:rPr>
              <a:t>s position may provide clues to the patient</a:t>
            </a:r>
            <a:r>
              <a:rPr lang="ja-JP" altLang="en-US" dirty="0">
                <a:solidFill>
                  <a:srgbClr val="F37021"/>
                </a:solidFill>
              </a:rPr>
              <a:t>’</a:t>
            </a:r>
            <a:r>
              <a:rPr lang="en-US" altLang="ja-JP" dirty="0">
                <a:solidFill>
                  <a:srgbClr val="F37021"/>
                </a:solidFill>
              </a:rPr>
              <a:t>s condition, but it is not part of the AVPU scale.</a:t>
            </a:r>
            <a:endParaRPr lang="en-US" altLang="en-US" dirty="0">
              <a:solidFill>
                <a:srgbClr val="F3702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Title 1"/>
          <p:cNvSpPr>
            <a:spLocks noGrp="1"/>
          </p:cNvSpPr>
          <p:nvPr>
            <p:ph type="title"/>
          </p:nvPr>
        </p:nvSpPr>
        <p:spPr/>
        <p:txBody>
          <a:bodyPr/>
          <a:lstStyle/>
          <a:p>
            <a:pPr>
              <a:lnSpc>
                <a:spcPct val="85000"/>
              </a:lnSpc>
              <a:defRPr/>
            </a:pPr>
            <a:r>
              <a:rPr lang="en-US" dirty="0">
                <a:cs typeface="+mj-cs"/>
              </a:rPr>
              <a:t>School-Age </a:t>
            </a:r>
            <a:r>
              <a:rPr lang="en-US" dirty="0"/>
              <a:t>Years </a:t>
            </a:r>
            <a:r>
              <a:rPr lang="en-US" sz="2000" b="0" dirty="0">
                <a:cs typeface="+mj-cs"/>
              </a:rPr>
              <a:t>(2 of 3)</a:t>
            </a:r>
          </a:p>
        </p:txBody>
      </p:sp>
      <p:sp>
        <p:nvSpPr>
          <p:cNvPr id="3584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Assessment</a:t>
            </a:r>
          </a:p>
          <a:p>
            <a:pPr lvl="1">
              <a:spcBef>
                <a:spcPct val="35000"/>
              </a:spcBef>
            </a:pPr>
            <a:r>
              <a:rPr lang="en-US" altLang="en-US" dirty="0"/>
              <a:t>Assessment begins to be more like adults</a:t>
            </a:r>
            <a:r>
              <a:rPr lang="en-US" altLang="ja-JP" dirty="0"/>
              <a:t>.</a:t>
            </a:r>
          </a:p>
          <a:p>
            <a:pPr lvl="1">
              <a:spcBef>
                <a:spcPct val="35000"/>
              </a:spcBef>
            </a:pPr>
            <a:r>
              <a:rPr lang="en-US" altLang="en-US" dirty="0"/>
              <a:t>To help gain trust, talk to the child, not just the caregiver.</a:t>
            </a:r>
          </a:p>
          <a:p>
            <a:pPr lvl="1">
              <a:spcBef>
                <a:spcPct val="35000"/>
              </a:spcBef>
            </a:pPr>
            <a:r>
              <a:rPr lang="en-US" altLang="en-US" dirty="0"/>
              <a:t>Start with head and move to the feet.</a:t>
            </a:r>
          </a:p>
          <a:p>
            <a:pPr lvl="1">
              <a:spcBef>
                <a:spcPct val="35000"/>
              </a:spcBef>
            </a:pPr>
            <a:r>
              <a:rPr lang="en-US" altLang="en-US" dirty="0"/>
              <a:t>If possible, give the child choices. </a:t>
            </a:r>
          </a:p>
          <a:p>
            <a:pPr lvl="1">
              <a:spcBef>
                <a:spcPct val="35000"/>
              </a:spcBef>
            </a:pPr>
            <a:r>
              <a:rPr lang="en-US" altLang="en-US" dirty="0"/>
              <a:t>Ask only the type of questions that let you control the answer. </a:t>
            </a:r>
          </a:p>
          <a:p>
            <a:pPr lvl="1">
              <a:spcBef>
                <a:spcPct val="35000"/>
              </a:spcBef>
            </a:pPr>
            <a:r>
              <a:rPr lang="en-US" altLang="en-US" dirty="0"/>
              <a:t>Do not bargain or debate with the patient.</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p:txBody>
          <a:bodyPr/>
          <a:lstStyle/>
          <a:p>
            <a:pPr>
              <a:lnSpc>
                <a:spcPct val="85000"/>
              </a:lnSpc>
              <a:defRPr/>
            </a:pPr>
            <a:r>
              <a:rPr lang="en-US" dirty="0">
                <a:cs typeface="+mj-cs"/>
              </a:rPr>
              <a:t>School-Age </a:t>
            </a:r>
            <a:r>
              <a:rPr lang="en-US" dirty="0"/>
              <a:t>Years </a:t>
            </a:r>
            <a:r>
              <a:rPr lang="en-US" sz="2000" b="0" dirty="0">
                <a:cs typeface="+mj-cs"/>
              </a:rPr>
              <a:t>(3 of 3)</a:t>
            </a:r>
          </a:p>
        </p:txBody>
      </p:sp>
      <p:sp>
        <p:nvSpPr>
          <p:cNvPr id="36867" name="Rectangle 3"/>
          <p:cNvSpPr>
            <a:spLocks noGrp="1" noChangeArrowheads="1"/>
          </p:cNvSpPr>
          <p:nvPr>
            <p:ph type="body" idx="1"/>
          </p:nvPr>
        </p:nvSpPr>
        <p:spPr>
          <a:xfrm>
            <a:off x="925830" y="1490870"/>
            <a:ext cx="9635490" cy="4699047"/>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Assessment (cont</a:t>
            </a:r>
            <a:r>
              <a:rPr lang="ja-JP" altLang="en-US" dirty="0"/>
              <a:t>’</a:t>
            </a:r>
            <a:r>
              <a:rPr lang="en-US" altLang="ja-JP" dirty="0"/>
              <a:t>d)</a:t>
            </a:r>
          </a:p>
          <a:p>
            <a:pPr lvl="1">
              <a:spcBef>
                <a:spcPct val="35000"/>
              </a:spcBef>
            </a:pPr>
            <a:r>
              <a:rPr lang="en-US" altLang="en-US" dirty="0"/>
              <a:t>Allow the child to listen to his or her heartbeat through the stethoscope.</a:t>
            </a:r>
          </a:p>
          <a:p>
            <a:pPr lvl="1">
              <a:spcBef>
                <a:spcPct val="35000"/>
              </a:spcBef>
            </a:pPr>
            <a:r>
              <a:rPr lang="en-US" altLang="en-US" dirty="0"/>
              <a:t>Can understand the difference between physical and emotional pain</a:t>
            </a:r>
          </a:p>
          <a:p>
            <a:pPr lvl="1">
              <a:spcBef>
                <a:spcPct val="35000"/>
              </a:spcBef>
            </a:pPr>
            <a:r>
              <a:rPr lang="en-US" altLang="en-US" dirty="0"/>
              <a:t>Provide simple explanations about what is causing their pain and what will be done.</a:t>
            </a:r>
          </a:p>
          <a:p>
            <a:pPr lvl="1">
              <a:spcBef>
                <a:spcPct val="35000"/>
              </a:spcBef>
            </a:pPr>
            <a:r>
              <a:rPr lang="en-US" altLang="en-US" dirty="0"/>
              <a:t>Ask the parent’s or caregiver’s advice about which distraction will work best.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Title 1"/>
          <p:cNvSpPr>
            <a:spLocks noGrp="1"/>
          </p:cNvSpPr>
          <p:nvPr>
            <p:ph type="title"/>
          </p:nvPr>
        </p:nvSpPr>
        <p:spPr/>
        <p:txBody>
          <a:bodyPr/>
          <a:lstStyle/>
          <a:p>
            <a:pPr>
              <a:lnSpc>
                <a:spcPct val="85000"/>
              </a:lnSpc>
              <a:defRPr/>
            </a:pPr>
            <a:r>
              <a:rPr lang="en-US" dirty="0">
                <a:cs typeface="+mj-cs"/>
              </a:rPr>
              <a:t>Adolescents </a:t>
            </a:r>
            <a:r>
              <a:rPr lang="en-US" sz="2000" b="0" dirty="0">
                <a:cs typeface="+mj-cs"/>
              </a:rPr>
              <a:t>(1 of 4)</a:t>
            </a:r>
          </a:p>
        </p:txBody>
      </p:sp>
      <p:sp>
        <p:nvSpPr>
          <p:cNvPr id="37891" name="Content Placeholder 2"/>
          <p:cNvSpPr>
            <a:spLocks noGrp="1"/>
          </p:cNvSpPr>
          <p:nvPr>
            <p:ph type="body" idx="1"/>
          </p:nvPr>
        </p:nvSpPr>
        <p:spPr>
          <a:xfrm>
            <a:off x="925830" y="1490870"/>
            <a:ext cx="9805670" cy="4699047"/>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13 to 18 years</a:t>
            </a:r>
          </a:p>
          <a:p>
            <a:pPr lvl="1">
              <a:spcBef>
                <a:spcPct val="35000"/>
              </a:spcBef>
            </a:pPr>
            <a:r>
              <a:rPr lang="en-US" altLang="en-US" dirty="0"/>
              <a:t>Physically similar to adults</a:t>
            </a:r>
          </a:p>
          <a:p>
            <a:pPr lvl="1">
              <a:spcBef>
                <a:spcPct val="35000"/>
              </a:spcBef>
            </a:pPr>
            <a:r>
              <a:rPr lang="en-US" altLang="en-US" dirty="0"/>
              <a:t>Puberty begins.</a:t>
            </a:r>
          </a:p>
          <a:p>
            <a:pPr lvl="2">
              <a:spcBef>
                <a:spcPts val="840"/>
              </a:spcBef>
            </a:pPr>
            <a:r>
              <a:rPr lang="en-US" altLang="en-US" sz="2000" dirty="0"/>
              <a:t>Concerned about body image and appearance</a:t>
            </a:r>
          </a:p>
          <a:p>
            <a:pPr lvl="2">
              <a:spcBef>
                <a:spcPts val="840"/>
              </a:spcBef>
            </a:pPr>
            <a:r>
              <a:rPr lang="en-US" altLang="en-US" sz="2000" dirty="0"/>
              <a:t>Strong feelings about privacy </a:t>
            </a:r>
          </a:p>
          <a:p>
            <a:pPr lvl="1">
              <a:spcBef>
                <a:spcPts val="840"/>
              </a:spcBef>
            </a:pPr>
            <a:r>
              <a:rPr lang="en-US" altLang="en-US" dirty="0"/>
              <a:t>Time of experimentation and risk-taking</a:t>
            </a:r>
          </a:p>
          <a:p>
            <a:pPr lvl="2">
              <a:spcBef>
                <a:spcPts val="840"/>
              </a:spcBef>
            </a:pPr>
            <a:r>
              <a:rPr lang="en-US" altLang="en-US" sz="2000" dirty="0"/>
              <a:t>Often feel </a:t>
            </a:r>
            <a:r>
              <a:rPr lang="ja-JP" altLang="en-US" sz="2000" dirty="0"/>
              <a:t>“</a:t>
            </a:r>
            <a:r>
              <a:rPr lang="en-US" altLang="ja-JP" sz="2000" dirty="0"/>
              <a:t>indestructible</a:t>
            </a:r>
            <a:r>
              <a:rPr lang="ja-JP" altLang="en-US" sz="2000" dirty="0"/>
              <a:t>”</a:t>
            </a:r>
            <a:endParaRPr lang="en-US" altLang="ja-JP" sz="2000" dirty="0"/>
          </a:p>
          <a:p>
            <a:pPr lvl="2">
              <a:spcBef>
                <a:spcPts val="840"/>
              </a:spcBef>
            </a:pPr>
            <a:r>
              <a:rPr lang="en-US" altLang="en-US" sz="2000" dirty="0"/>
              <a:t>Struggle with independence, loss of control, body image, sexuality, and peer pressure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rIns="228600"/>
          <a:lstStyle/>
          <a:p>
            <a:pPr marL="0" indent="0">
              <a:buFontTx/>
              <a:buNone/>
              <a:defRPr/>
            </a:pPr>
            <a:r>
              <a:rPr lang="en-US" b="1" dirty="0"/>
              <a:t>Patients With Special Challenges</a:t>
            </a:r>
          </a:p>
          <a:p>
            <a:pPr>
              <a:defRPr/>
            </a:pPr>
            <a:r>
              <a:rPr lang="en-US" dirty="0"/>
              <a:t>Recognizing and reporting abuse and neglect </a:t>
            </a:r>
          </a:p>
        </p:txBody>
      </p:sp>
      <p:sp>
        <p:nvSpPr>
          <p:cNvPr id="2" name="Title 1"/>
          <p:cNvSpPr>
            <a:spLocks noGrp="1"/>
          </p:cNvSpPr>
          <p:nvPr>
            <p:ph type="title"/>
          </p:nvPr>
        </p:nvSpPr>
        <p:spPr/>
        <p:txBody>
          <a:bodyPr/>
          <a:lstStyle/>
          <a:p>
            <a:r>
              <a:rPr lang="en-US" dirty="0"/>
              <a:t>National EMS Education Standard Competencies </a:t>
            </a:r>
            <a:r>
              <a:rPr lang="en-US" sz="2000" b="0" dirty="0"/>
              <a:t>(2 of 10)</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Rectangle 2"/>
          <p:cNvSpPr>
            <a:spLocks noGrp="1" noChangeArrowheads="1"/>
          </p:cNvSpPr>
          <p:nvPr>
            <p:ph type="title"/>
          </p:nvPr>
        </p:nvSpPr>
        <p:spPr/>
        <p:txBody>
          <a:bodyPr/>
          <a:lstStyle/>
          <a:p>
            <a:pPr>
              <a:lnSpc>
                <a:spcPct val="85000"/>
              </a:lnSpc>
              <a:defRPr/>
            </a:pPr>
            <a:r>
              <a:rPr lang="en-US" dirty="0">
                <a:cs typeface="+mj-cs"/>
              </a:rPr>
              <a:t>Adolescents </a:t>
            </a:r>
            <a:r>
              <a:rPr lang="en-US" sz="2000" b="0" dirty="0">
                <a:cs typeface="+mj-cs"/>
              </a:rPr>
              <a:t>(2 of 4)</a:t>
            </a:r>
          </a:p>
        </p:txBody>
      </p:sp>
      <p:sp>
        <p:nvSpPr>
          <p:cNvPr id="3993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Assessment</a:t>
            </a:r>
          </a:p>
          <a:p>
            <a:pPr lvl="1">
              <a:spcBef>
                <a:spcPts val="840"/>
              </a:spcBef>
            </a:pPr>
            <a:r>
              <a:rPr lang="en-US" altLang="en-US" dirty="0"/>
              <a:t>Can often understand complex concepts and treatment options</a:t>
            </a:r>
          </a:p>
          <a:p>
            <a:pPr lvl="1">
              <a:spcBef>
                <a:spcPts val="840"/>
              </a:spcBef>
            </a:pPr>
            <a:r>
              <a:rPr lang="en-US" altLang="en-US" dirty="0"/>
              <a:t>Allow them to be involved in their own care.</a:t>
            </a:r>
          </a:p>
          <a:p>
            <a:pPr lvl="2">
              <a:spcBef>
                <a:spcPts val="840"/>
              </a:spcBef>
            </a:pPr>
            <a:r>
              <a:rPr lang="en-US" altLang="en-US" sz="2000" dirty="0"/>
              <a:t>Provide choices, while lending guidance.</a:t>
            </a:r>
          </a:p>
          <a:p>
            <a:pPr lvl="1">
              <a:spcBef>
                <a:spcPts val="840"/>
              </a:spcBef>
            </a:pPr>
            <a:r>
              <a:rPr lang="en-US" altLang="en-US" dirty="0"/>
              <a:t>EMT of same gender should do physical examination, if possible.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2"/>
          <p:cNvSpPr>
            <a:spLocks noGrp="1" noChangeArrowheads="1"/>
          </p:cNvSpPr>
          <p:nvPr>
            <p:ph type="title"/>
          </p:nvPr>
        </p:nvSpPr>
        <p:spPr/>
        <p:txBody>
          <a:bodyPr/>
          <a:lstStyle/>
          <a:p>
            <a:pPr>
              <a:lnSpc>
                <a:spcPct val="85000"/>
              </a:lnSpc>
              <a:defRPr/>
            </a:pPr>
            <a:r>
              <a:rPr lang="en-US" dirty="0">
                <a:cs typeface="+mj-cs"/>
              </a:rPr>
              <a:t>Adolescents </a:t>
            </a:r>
            <a:r>
              <a:rPr lang="en-US" sz="2000" b="0" dirty="0">
                <a:cs typeface="+mj-cs"/>
              </a:rPr>
              <a:t>(3 of 4)</a:t>
            </a:r>
          </a:p>
        </p:txBody>
      </p:sp>
      <p:sp>
        <p:nvSpPr>
          <p:cNvPr id="4096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Assessment (cont</a:t>
            </a:r>
            <a:r>
              <a:rPr lang="ja-JP" altLang="en-US" dirty="0"/>
              <a:t>’</a:t>
            </a:r>
            <a:r>
              <a:rPr lang="en-US" altLang="ja-JP" dirty="0"/>
              <a:t>d)</a:t>
            </a:r>
          </a:p>
          <a:p>
            <a:pPr lvl="1">
              <a:spcBef>
                <a:spcPct val="35000"/>
              </a:spcBef>
            </a:pPr>
            <a:r>
              <a:rPr lang="en-US" altLang="en-US" dirty="0"/>
              <a:t>Allow them to speak openly and ask questions.</a:t>
            </a:r>
          </a:p>
          <a:p>
            <a:pPr lvl="1">
              <a:spcBef>
                <a:spcPct val="35000"/>
              </a:spcBef>
            </a:pPr>
            <a:r>
              <a:rPr lang="en-US" altLang="en-US" dirty="0"/>
              <a:t>Risk-taking behaviors are common.</a:t>
            </a:r>
          </a:p>
          <a:p>
            <a:pPr lvl="2">
              <a:spcBef>
                <a:spcPts val="840"/>
              </a:spcBef>
            </a:pPr>
            <a:r>
              <a:rPr lang="en-US" altLang="en-US" sz="2000" dirty="0"/>
              <a:t>Can ultimately facilitate development and judgment, and shape identity</a:t>
            </a:r>
          </a:p>
          <a:p>
            <a:pPr lvl="2">
              <a:spcBef>
                <a:spcPts val="840"/>
              </a:spcBef>
            </a:pPr>
            <a:r>
              <a:rPr lang="en-US" altLang="en-US" sz="2000" dirty="0"/>
              <a:t>Can also result in trauma, dangerous sexual practices, and teen pregnancy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2"/>
          <p:cNvSpPr>
            <a:spLocks noGrp="1" noChangeArrowheads="1"/>
          </p:cNvSpPr>
          <p:nvPr>
            <p:ph type="title"/>
          </p:nvPr>
        </p:nvSpPr>
        <p:spPr/>
        <p:txBody>
          <a:bodyPr/>
          <a:lstStyle/>
          <a:p>
            <a:pPr>
              <a:lnSpc>
                <a:spcPct val="85000"/>
              </a:lnSpc>
              <a:defRPr/>
            </a:pPr>
            <a:r>
              <a:rPr lang="en-US" dirty="0">
                <a:cs typeface="+mj-cs"/>
              </a:rPr>
              <a:t>Adolescents </a:t>
            </a:r>
            <a:r>
              <a:rPr lang="en-US" sz="2000" b="0" dirty="0">
                <a:cs typeface="+mj-cs"/>
              </a:rPr>
              <a:t>(4 of 4)</a:t>
            </a:r>
          </a:p>
        </p:txBody>
      </p:sp>
      <p:sp>
        <p:nvSpPr>
          <p:cNvPr id="4198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Assessment (cont</a:t>
            </a:r>
            <a:r>
              <a:rPr lang="ja-JP" altLang="en-US" dirty="0"/>
              <a:t>’</a:t>
            </a:r>
            <a:r>
              <a:rPr lang="en-US" altLang="ja-JP" dirty="0"/>
              <a:t>d)</a:t>
            </a:r>
          </a:p>
          <a:p>
            <a:pPr lvl="1">
              <a:spcBef>
                <a:spcPct val="35000"/>
              </a:spcBef>
            </a:pPr>
            <a:r>
              <a:rPr lang="en-US" altLang="en-US" dirty="0"/>
              <a:t>Female patients may be pregnant.</a:t>
            </a:r>
          </a:p>
          <a:p>
            <a:pPr lvl="2">
              <a:spcBef>
                <a:spcPct val="35000"/>
              </a:spcBef>
            </a:pPr>
            <a:r>
              <a:rPr lang="en-US" altLang="en-US" sz="2000" dirty="0"/>
              <a:t>Adolescent may not want parents to know this information.</a:t>
            </a:r>
          </a:p>
          <a:p>
            <a:pPr lvl="2">
              <a:spcBef>
                <a:spcPct val="35000"/>
              </a:spcBef>
            </a:pPr>
            <a:r>
              <a:rPr lang="en-US" altLang="en-US" sz="2000" dirty="0"/>
              <a:t>Try to interview without the caregiver/parent present.</a:t>
            </a:r>
          </a:p>
          <a:p>
            <a:pPr lvl="1">
              <a:spcBef>
                <a:spcPct val="35000"/>
              </a:spcBef>
            </a:pPr>
            <a:r>
              <a:rPr lang="en-US" altLang="en-US" dirty="0"/>
              <a:t>Have clear understanding of pain</a:t>
            </a:r>
          </a:p>
          <a:p>
            <a:pPr lvl="1">
              <a:spcBef>
                <a:spcPct val="35000"/>
              </a:spcBef>
            </a:pPr>
            <a:r>
              <a:rPr lang="en-US" altLang="en-US" dirty="0"/>
              <a:t>Get them talking to distract them.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Title 1"/>
          <p:cNvSpPr>
            <a:spLocks noGrp="1"/>
          </p:cNvSpPr>
          <p:nvPr>
            <p:ph type="title"/>
          </p:nvPr>
        </p:nvSpPr>
        <p:spPr/>
        <p:txBody>
          <a:bodyPr/>
          <a:lstStyle/>
          <a:p>
            <a:pPr>
              <a:lnSpc>
                <a:spcPct val="85000"/>
              </a:lnSpc>
              <a:defRPr/>
            </a:pPr>
            <a:r>
              <a:rPr lang="en-US" dirty="0">
                <a:cs typeface="+mj-cs"/>
              </a:rPr>
              <a:t>Anatomy and Physiology</a:t>
            </a:r>
          </a:p>
        </p:txBody>
      </p:sp>
      <p:sp>
        <p:nvSpPr>
          <p:cNvPr id="4301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Body is growing and changing very rapidly during childhood.</a:t>
            </a:r>
          </a:p>
          <a:p>
            <a:pPr lvl="1">
              <a:spcBef>
                <a:spcPct val="35000"/>
              </a:spcBef>
            </a:pPr>
            <a:r>
              <a:rPr lang="en-US" altLang="en-US" dirty="0"/>
              <a:t>You must understand the physical differences between children and adults and alter your patient care accordingly.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ChangeArrowheads="1"/>
          </p:cNvSpPr>
          <p:nvPr>
            <p:ph type="title"/>
          </p:nvPr>
        </p:nvSpPr>
        <p:spPr/>
        <p:txBody>
          <a:bodyPr/>
          <a:lstStyle/>
          <a:p>
            <a:pPr>
              <a:lnSpc>
                <a:spcPct val="85000"/>
              </a:lnSpc>
              <a:defRPr/>
            </a:pPr>
            <a:r>
              <a:rPr lang="en-US" dirty="0"/>
              <a:t>The </a:t>
            </a:r>
            <a:r>
              <a:rPr lang="en-US" dirty="0">
                <a:cs typeface="+mj-cs"/>
              </a:rPr>
              <a:t>Respiratory System </a:t>
            </a:r>
            <a:r>
              <a:rPr lang="en-US" sz="2000" b="0" dirty="0">
                <a:cs typeface="+mj-cs"/>
              </a:rPr>
              <a:t>(1 of 7)</a:t>
            </a:r>
          </a:p>
        </p:txBody>
      </p:sp>
      <p:sp>
        <p:nvSpPr>
          <p:cNvPr id="44035" name="Rectangle 3"/>
          <p:cNvSpPr>
            <a:spLocks noGrp="1" noChangeArrowheads="1"/>
          </p:cNvSpPr>
          <p:nvPr>
            <p:ph type="body" idx="1"/>
          </p:nvPr>
        </p:nvSpPr>
        <p:spPr>
          <a:xfrm>
            <a:off x="914400" y="1447800"/>
            <a:ext cx="51816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Anatomy of airway differs from adult’s.</a:t>
            </a:r>
          </a:p>
          <a:p>
            <a:pPr lvl="1">
              <a:spcBef>
                <a:spcPct val="35000"/>
              </a:spcBef>
            </a:pPr>
            <a:r>
              <a:rPr lang="en-US" altLang="en-US" dirty="0"/>
              <a:t>Pediatric airway is smaller in diameter and shorter in length.</a:t>
            </a:r>
          </a:p>
          <a:p>
            <a:pPr lvl="1">
              <a:spcBef>
                <a:spcPct val="35000"/>
              </a:spcBef>
            </a:pPr>
            <a:r>
              <a:rPr lang="en-US" altLang="en-US" dirty="0"/>
              <a:t>Lungs are smaller.</a:t>
            </a:r>
          </a:p>
          <a:p>
            <a:pPr lvl="1">
              <a:spcBef>
                <a:spcPct val="35000"/>
              </a:spcBef>
            </a:pPr>
            <a:r>
              <a:rPr lang="en-US" altLang="en-US" dirty="0"/>
              <a:t>Heart is higher in child</a:t>
            </a:r>
            <a:r>
              <a:rPr lang="ja-JP" altLang="en-US" dirty="0"/>
              <a:t>’</a:t>
            </a:r>
            <a:r>
              <a:rPr lang="en-US" altLang="ja-JP" dirty="0"/>
              <a:t>s chest.</a:t>
            </a:r>
            <a:endParaRPr lang="en-US" altLang="en-US" dirty="0"/>
          </a:p>
        </p:txBody>
      </p:sp>
      <p:sp>
        <p:nvSpPr>
          <p:cNvPr id="2" name="Rectangle 1"/>
          <p:cNvSpPr/>
          <p:nvPr/>
        </p:nvSpPr>
        <p:spPr>
          <a:xfrm>
            <a:off x="5956300" y="4820780"/>
            <a:ext cx="5745162" cy="1754326"/>
          </a:xfrm>
          <a:prstGeom prst="rect">
            <a:avLst/>
          </a:prstGeom>
        </p:spPr>
        <p:txBody>
          <a:bodyPr wrap="square">
            <a:spAutoFit/>
          </a:bodyPr>
          <a:lstStyle/>
          <a:p>
            <a:r>
              <a:rPr lang="en-US" b="1" dirty="0"/>
              <a:t>FIGURE 35-9 </a:t>
            </a:r>
            <a:r>
              <a:rPr lang="en-US" dirty="0"/>
              <a:t>The anatomy of a child’s airway differs from</a:t>
            </a:r>
          </a:p>
          <a:p>
            <a:r>
              <a:rPr lang="en-US" dirty="0"/>
              <a:t>that of an adult in several ways. The back of the head is</a:t>
            </a:r>
          </a:p>
          <a:p>
            <a:r>
              <a:rPr lang="en-US" dirty="0"/>
              <a:t>larger in a child. The tongue is proportionately larger and is</a:t>
            </a:r>
          </a:p>
          <a:p>
            <a:r>
              <a:rPr lang="en-US" dirty="0"/>
              <a:t>located more anterior in the mouth. The trachea is smaller</a:t>
            </a:r>
          </a:p>
          <a:p>
            <a:r>
              <a:rPr lang="en-US" dirty="0"/>
              <a:t>in diameter and more flexible. The airway itself is lower</a:t>
            </a:r>
          </a:p>
          <a:p>
            <a:r>
              <a:rPr lang="en-US" dirty="0"/>
              <a:t>and narrower (funnel-shaped).</a:t>
            </a:r>
          </a:p>
        </p:txBody>
      </p:sp>
      <p:sp>
        <p:nvSpPr>
          <p:cNvPr id="3" name="Rectangle 2"/>
          <p:cNvSpPr/>
          <p:nvPr/>
        </p:nvSpPr>
        <p:spPr>
          <a:xfrm>
            <a:off x="5951538" y="6554628"/>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1026" name="Picture 2" descr="The back of the head is larger in a child. The tongue is proportionately larger and is located in a more anterior position in the mouth. The trachea is smaller in diameter and more flexible. The airway itself is lower and narrower.&#10;" title="An illustration compares the airway of a child and an adult lying sup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7894" y="1627582"/>
            <a:ext cx="3025774" cy="31741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title"/>
          </p:nvPr>
        </p:nvSpPr>
        <p:spPr/>
        <p:txBody>
          <a:bodyPr/>
          <a:lstStyle/>
          <a:p>
            <a:pPr>
              <a:lnSpc>
                <a:spcPct val="85000"/>
              </a:lnSpc>
              <a:defRPr/>
            </a:pPr>
            <a:r>
              <a:rPr lang="en-US" dirty="0"/>
              <a:t>The </a:t>
            </a:r>
            <a:r>
              <a:rPr lang="en-US" dirty="0">
                <a:cs typeface="+mj-cs"/>
              </a:rPr>
              <a:t>Respiratory System </a:t>
            </a:r>
            <a:r>
              <a:rPr lang="en-US" sz="2000" b="0" dirty="0">
                <a:cs typeface="+mj-cs"/>
              </a:rPr>
              <a:t>(2 of 7)</a:t>
            </a:r>
          </a:p>
        </p:txBody>
      </p:sp>
      <p:sp>
        <p:nvSpPr>
          <p:cNvPr id="4505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Anatomy of airway differs from adult’s. (</a:t>
            </a:r>
            <a:r>
              <a:rPr lang="en-US" altLang="en-US" dirty="0" err="1"/>
              <a:t>cont</a:t>
            </a:r>
            <a:r>
              <a:rPr lang="ja-JP" altLang="en-US" dirty="0"/>
              <a:t>’</a:t>
            </a:r>
            <a:r>
              <a:rPr lang="en-US" altLang="ja-JP" dirty="0"/>
              <a:t>d)</a:t>
            </a:r>
          </a:p>
          <a:p>
            <a:pPr lvl="1">
              <a:spcBef>
                <a:spcPct val="35000"/>
              </a:spcBef>
            </a:pPr>
            <a:r>
              <a:rPr lang="en-US" altLang="en-US" dirty="0"/>
              <a:t>Glottic opening is higher and positioned more anteriorly, and neck appears to be nonexistent.</a:t>
            </a:r>
          </a:p>
          <a:p>
            <a:pPr lvl="1">
              <a:spcBef>
                <a:spcPct val="35000"/>
              </a:spcBef>
            </a:pPr>
            <a:r>
              <a:rPr lang="en-US" altLang="en-US" dirty="0"/>
              <a:t>As child develops, the neck becomes proportionally longer as the vocal cords and epiglottis achieve anatomically correct adult position.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ChangeArrowheads="1"/>
          </p:cNvSpPr>
          <p:nvPr>
            <p:ph type="title"/>
          </p:nvPr>
        </p:nvSpPr>
        <p:spPr/>
        <p:txBody>
          <a:bodyPr/>
          <a:lstStyle/>
          <a:p>
            <a:pPr>
              <a:lnSpc>
                <a:spcPct val="85000"/>
              </a:lnSpc>
              <a:defRPr/>
            </a:pPr>
            <a:r>
              <a:rPr lang="en-US" dirty="0"/>
              <a:t>The </a:t>
            </a:r>
            <a:r>
              <a:rPr lang="en-US" dirty="0">
                <a:cs typeface="+mj-cs"/>
              </a:rPr>
              <a:t>Respiratory System </a:t>
            </a:r>
            <a:r>
              <a:rPr lang="en-US" sz="2000" b="0" dirty="0">
                <a:cs typeface="+mj-cs"/>
              </a:rPr>
              <a:t>(3 of 7)</a:t>
            </a:r>
          </a:p>
        </p:txBody>
      </p:sp>
      <p:sp>
        <p:nvSpPr>
          <p:cNvPr id="4608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Anatomy of airway differs from adult’s. (</a:t>
            </a:r>
            <a:r>
              <a:rPr lang="en-US" altLang="en-US" dirty="0" err="1"/>
              <a:t>cont</a:t>
            </a:r>
            <a:r>
              <a:rPr lang="ja-JP" altLang="en-US" dirty="0"/>
              <a:t>’</a:t>
            </a:r>
            <a:r>
              <a:rPr lang="en-US" altLang="ja-JP" dirty="0"/>
              <a:t>d)</a:t>
            </a:r>
          </a:p>
          <a:p>
            <a:pPr lvl="1">
              <a:spcBef>
                <a:spcPct val="35000"/>
              </a:spcBef>
            </a:pPr>
            <a:r>
              <a:rPr lang="en-US" altLang="en-US" dirty="0"/>
              <a:t>Larger, rounder occiput</a:t>
            </a:r>
          </a:p>
          <a:p>
            <a:pPr lvl="1">
              <a:spcBef>
                <a:spcPct val="35000"/>
              </a:spcBef>
            </a:pPr>
            <a:r>
              <a:rPr lang="en-US" altLang="en-US" dirty="0"/>
              <a:t>Proportionally larger tongue</a:t>
            </a:r>
          </a:p>
          <a:p>
            <a:pPr lvl="1">
              <a:spcBef>
                <a:spcPct val="35000"/>
              </a:spcBef>
            </a:pPr>
            <a:r>
              <a:rPr lang="en-US" altLang="en-US" dirty="0"/>
              <a:t>Long, floppy, U-shaped epiglottis</a:t>
            </a:r>
          </a:p>
          <a:p>
            <a:pPr lvl="1">
              <a:spcBef>
                <a:spcPct val="35000"/>
              </a:spcBef>
            </a:pPr>
            <a:r>
              <a:rPr lang="en-US" altLang="en-US" dirty="0"/>
              <a:t>Less-developed rings of cartilage in the trachea</a:t>
            </a:r>
          </a:p>
          <a:p>
            <a:pPr lvl="1">
              <a:spcBef>
                <a:spcPct val="35000"/>
              </a:spcBef>
            </a:pPr>
            <a:r>
              <a:rPr lang="en-US" altLang="en-US" dirty="0"/>
              <a:t>Narrowing, funnel-shaped upper airway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p:cNvSpPr>
            <a:spLocks noGrp="1" noChangeArrowheads="1"/>
          </p:cNvSpPr>
          <p:nvPr>
            <p:ph type="title"/>
          </p:nvPr>
        </p:nvSpPr>
        <p:spPr/>
        <p:txBody>
          <a:bodyPr/>
          <a:lstStyle/>
          <a:p>
            <a:pPr>
              <a:lnSpc>
                <a:spcPct val="85000"/>
              </a:lnSpc>
              <a:defRPr/>
            </a:pPr>
            <a:r>
              <a:rPr lang="en-US" dirty="0"/>
              <a:t>The </a:t>
            </a:r>
            <a:r>
              <a:rPr lang="en-US" dirty="0">
                <a:cs typeface="+mj-cs"/>
              </a:rPr>
              <a:t>Respiratory System </a:t>
            </a:r>
            <a:r>
              <a:rPr lang="en-US" sz="2000" b="0" dirty="0">
                <a:cs typeface="+mj-cs"/>
              </a:rPr>
              <a:t>(4 of 7)</a:t>
            </a:r>
          </a:p>
        </p:txBody>
      </p:sp>
      <p:sp>
        <p:nvSpPr>
          <p:cNvPr id="4710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Anatomy of airway differs from adult’s. (</a:t>
            </a:r>
            <a:r>
              <a:rPr lang="en-US" altLang="en-US" dirty="0" err="1"/>
              <a:t>cont</a:t>
            </a:r>
            <a:r>
              <a:rPr lang="ja-JP" altLang="en-US" dirty="0"/>
              <a:t>’</a:t>
            </a:r>
            <a:r>
              <a:rPr lang="en-US" altLang="ja-JP" dirty="0"/>
              <a:t>d)</a:t>
            </a:r>
          </a:p>
          <a:p>
            <a:pPr lvl="1">
              <a:spcBef>
                <a:spcPct val="35000"/>
              </a:spcBef>
            </a:pPr>
            <a:r>
              <a:rPr lang="en-US" altLang="en-US" dirty="0"/>
              <a:t>Diameter of trachea in infants is about the same as a drinking straw.</a:t>
            </a:r>
          </a:p>
          <a:p>
            <a:pPr lvl="2">
              <a:spcBef>
                <a:spcPts val="900"/>
              </a:spcBef>
            </a:pPr>
            <a:r>
              <a:rPr lang="en-US" altLang="en-US" sz="2000" dirty="0"/>
              <a:t>Airway is easily obstructed by secretions, blood, or swelling.</a:t>
            </a:r>
          </a:p>
          <a:p>
            <a:pPr lvl="2">
              <a:spcBef>
                <a:spcPts val="900"/>
              </a:spcBef>
            </a:pPr>
            <a:r>
              <a:rPr lang="en-US" altLang="en-US" sz="2000" dirty="0"/>
              <a:t>Infants are nose breathers and may require suctioning and airway maintenance.</a:t>
            </a:r>
          </a:p>
          <a:p>
            <a:pPr lvl="2">
              <a:spcBef>
                <a:spcPts val="900"/>
              </a:spcBef>
            </a:pPr>
            <a:r>
              <a:rPr lang="en-US" altLang="en-US" sz="2000" dirty="0"/>
              <a:t>Respiratory rate of 20 to 60 breaths/min is normal for a newborn.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Title 1"/>
          <p:cNvSpPr>
            <a:spLocks noGrp="1"/>
          </p:cNvSpPr>
          <p:nvPr>
            <p:ph type="title"/>
          </p:nvPr>
        </p:nvSpPr>
        <p:spPr/>
        <p:txBody>
          <a:bodyPr/>
          <a:lstStyle/>
          <a:p>
            <a:pPr>
              <a:lnSpc>
                <a:spcPct val="85000"/>
              </a:lnSpc>
              <a:defRPr/>
            </a:pPr>
            <a:r>
              <a:rPr lang="en-US" dirty="0"/>
              <a:t>The </a:t>
            </a:r>
            <a:r>
              <a:rPr lang="en-US" dirty="0">
                <a:cs typeface="+mj-cs"/>
              </a:rPr>
              <a:t>Respiratory System </a:t>
            </a:r>
            <a:r>
              <a:rPr lang="en-US" sz="2000" b="0" dirty="0">
                <a:cs typeface="+mj-cs"/>
              </a:rPr>
              <a:t>(5 of 7)</a:t>
            </a:r>
          </a:p>
        </p:txBody>
      </p:sp>
      <p:sp>
        <p:nvSpPr>
          <p:cNvPr id="4813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Anatomy of airway differs from adult’s. (</a:t>
            </a:r>
            <a:r>
              <a:rPr lang="en-US" altLang="en-US" dirty="0" err="1"/>
              <a:t>cont</a:t>
            </a:r>
            <a:r>
              <a:rPr lang="ja-JP" altLang="en-US" dirty="0"/>
              <a:t>’</a:t>
            </a:r>
            <a:r>
              <a:rPr lang="en-US" altLang="ja-JP" dirty="0"/>
              <a:t>d)</a:t>
            </a:r>
          </a:p>
          <a:p>
            <a:pPr lvl="1">
              <a:spcBef>
                <a:spcPct val="35000"/>
              </a:spcBef>
            </a:pPr>
            <a:r>
              <a:rPr lang="en-US" altLang="en-US" dirty="0"/>
              <a:t>Children have an oxygen demand twice that of an adult.</a:t>
            </a:r>
          </a:p>
          <a:p>
            <a:pPr lvl="2">
              <a:spcBef>
                <a:spcPts val="900"/>
              </a:spcBef>
            </a:pPr>
            <a:r>
              <a:rPr lang="en-US" altLang="en-US" sz="2000" dirty="0"/>
              <a:t>Increases risk for hypoxia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Title 1"/>
          <p:cNvSpPr>
            <a:spLocks noGrp="1"/>
          </p:cNvSpPr>
          <p:nvPr>
            <p:ph type="title"/>
          </p:nvPr>
        </p:nvSpPr>
        <p:spPr/>
        <p:txBody>
          <a:bodyPr/>
          <a:lstStyle/>
          <a:p>
            <a:pPr>
              <a:lnSpc>
                <a:spcPct val="85000"/>
              </a:lnSpc>
              <a:defRPr/>
            </a:pPr>
            <a:r>
              <a:rPr lang="en-US" dirty="0"/>
              <a:t>The </a:t>
            </a:r>
            <a:r>
              <a:rPr lang="en-US" dirty="0">
                <a:cs typeface="+mj-cs"/>
              </a:rPr>
              <a:t>Respiratory System </a:t>
            </a:r>
            <a:r>
              <a:rPr lang="en-US" sz="2000" b="0" dirty="0">
                <a:cs typeface="+mj-cs"/>
              </a:rPr>
              <a:t>(6 of 7)</a:t>
            </a:r>
          </a:p>
        </p:txBody>
      </p:sp>
      <p:sp>
        <p:nvSpPr>
          <p:cNvPr id="49155" name="Content Placeholder 2"/>
          <p:cNvSpPr>
            <a:spLocks noGrp="1"/>
          </p:cNvSpPr>
          <p:nvPr>
            <p:ph type="body" idx="1"/>
          </p:nvPr>
        </p:nvSpPr>
        <p:spPr>
          <a:xfrm>
            <a:off x="914400" y="1485900"/>
            <a:ext cx="100584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Anatomy of airway differs from adult’s. (</a:t>
            </a:r>
            <a:r>
              <a:rPr lang="en-US" altLang="en-US" dirty="0" err="1"/>
              <a:t>cont</a:t>
            </a:r>
            <a:r>
              <a:rPr lang="ja-JP" altLang="en-US" dirty="0"/>
              <a:t>’</a:t>
            </a:r>
            <a:r>
              <a:rPr lang="en-US" altLang="ja-JP" dirty="0"/>
              <a:t>d)</a:t>
            </a:r>
          </a:p>
          <a:p>
            <a:pPr lvl="1">
              <a:spcBef>
                <a:spcPct val="35000"/>
              </a:spcBef>
            </a:pPr>
            <a:r>
              <a:rPr lang="en-US" altLang="en-US" dirty="0"/>
              <a:t>Muscles of diaphragm dictate the amount of air a child inspires.</a:t>
            </a:r>
          </a:p>
          <a:p>
            <a:pPr lvl="2">
              <a:spcBef>
                <a:spcPts val="900"/>
              </a:spcBef>
            </a:pPr>
            <a:r>
              <a:rPr lang="en-US" altLang="en-US" sz="2000" dirty="0"/>
              <a:t>Pressure on child</a:t>
            </a:r>
            <a:r>
              <a:rPr lang="ja-JP" altLang="en-US" sz="2000" dirty="0"/>
              <a:t>’</a:t>
            </a:r>
            <a:r>
              <a:rPr lang="en-US" altLang="ja-JP" sz="2000" dirty="0"/>
              <a:t>s abdomen can cause respiratory compromise.</a:t>
            </a:r>
          </a:p>
          <a:p>
            <a:pPr lvl="2">
              <a:spcBef>
                <a:spcPts val="900"/>
              </a:spcBef>
            </a:pPr>
            <a:r>
              <a:rPr lang="en-US" altLang="en-US" sz="2000" dirty="0"/>
              <a:t>Use caution when applying the straps of a spinal immobilization device.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buFontTx/>
              <a:buNone/>
              <a:defRPr/>
            </a:pPr>
            <a:r>
              <a:rPr lang="en-US" dirty="0"/>
              <a:t>Health care implications of</a:t>
            </a:r>
          </a:p>
          <a:p>
            <a:pPr lvl="1">
              <a:defRPr/>
            </a:pPr>
            <a:r>
              <a:rPr lang="en-US" dirty="0"/>
              <a:t>Abuse </a:t>
            </a:r>
          </a:p>
          <a:p>
            <a:pPr lvl="1">
              <a:defRPr/>
            </a:pPr>
            <a:r>
              <a:rPr lang="en-US" dirty="0"/>
              <a:t>Neglect </a:t>
            </a:r>
          </a:p>
        </p:txBody>
      </p:sp>
      <p:sp>
        <p:nvSpPr>
          <p:cNvPr id="2" name="Title 1"/>
          <p:cNvSpPr>
            <a:spLocks noGrp="1"/>
          </p:cNvSpPr>
          <p:nvPr>
            <p:ph type="title"/>
          </p:nvPr>
        </p:nvSpPr>
        <p:spPr/>
        <p:txBody>
          <a:bodyPr/>
          <a:lstStyle/>
          <a:p>
            <a:r>
              <a:rPr lang="en-US" dirty="0"/>
              <a:t>National EMS Education Standard Competencies </a:t>
            </a:r>
            <a:r>
              <a:rPr lang="en-US" sz="2000" b="0" dirty="0"/>
              <a:t>(3 of 10)</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ChangeArrowheads="1"/>
          </p:cNvSpPr>
          <p:nvPr>
            <p:ph type="title"/>
          </p:nvPr>
        </p:nvSpPr>
        <p:spPr/>
        <p:txBody>
          <a:bodyPr/>
          <a:lstStyle/>
          <a:p>
            <a:pPr>
              <a:lnSpc>
                <a:spcPct val="85000"/>
              </a:lnSpc>
              <a:defRPr/>
            </a:pPr>
            <a:r>
              <a:rPr lang="en-US" dirty="0">
                <a:cs typeface="+mj-cs"/>
              </a:rPr>
              <a:t>The Respiratory System </a:t>
            </a:r>
            <a:r>
              <a:rPr lang="en-US" sz="2000" b="0" dirty="0">
                <a:cs typeface="+mj-cs"/>
              </a:rPr>
              <a:t>(7 of 7)</a:t>
            </a:r>
          </a:p>
        </p:txBody>
      </p:sp>
      <p:sp>
        <p:nvSpPr>
          <p:cNvPr id="5017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Anatomy of airway differs from adult’s. (</a:t>
            </a:r>
            <a:r>
              <a:rPr lang="en-US" altLang="en-US" dirty="0" err="1"/>
              <a:t>cont</a:t>
            </a:r>
            <a:r>
              <a:rPr lang="ja-JP" altLang="en-US" dirty="0"/>
              <a:t>’</a:t>
            </a:r>
            <a:r>
              <a:rPr lang="en-US" altLang="ja-JP" dirty="0"/>
              <a:t>d)</a:t>
            </a:r>
          </a:p>
          <a:p>
            <a:pPr lvl="1">
              <a:spcBef>
                <a:spcPct val="35000"/>
              </a:spcBef>
            </a:pPr>
            <a:r>
              <a:rPr lang="en-US" altLang="en-US" dirty="0"/>
              <a:t>Gastric distention can interfere with movement of the diaphragm and lead to hypoventilation.</a:t>
            </a:r>
          </a:p>
          <a:p>
            <a:pPr lvl="1">
              <a:spcBef>
                <a:spcPct val="35000"/>
              </a:spcBef>
            </a:pPr>
            <a:r>
              <a:rPr lang="en-US" altLang="en-US" dirty="0"/>
              <a:t>Breath sounds are more easily heard in children because of their thinner chest walls.</a:t>
            </a:r>
          </a:p>
          <a:p>
            <a:pPr lvl="1">
              <a:spcBef>
                <a:spcPct val="35000"/>
              </a:spcBef>
            </a:pPr>
            <a:r>
              <a:rPr lang="en-US" altLang="en-US" dirty="0"/>
              <a:t>Detection of poor air movement or complete absence of breath sounds may be more difficult</a:t>
            </a:r>
            <a:r>
              <a:rPr lang="en-US" altLang="en-US" dirty="0">
                <a:solidFill>
                  <a:srgbClr val="FF0000"/>
                </a:solidFill>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Title 1"/>
          <p:cNvSpPr>
            <a:spLocks noGrp="1"/>
          </p:cNvSpPr>
          <p:nvPr>
            <p:ph type="title"/>
          </p:nvPr>
        </p:nvSpPr>
        <p:spPr/>
        <p:txBody>
          <a:bodyPr/>
          <a:lstStyle/>
          <a:p>
            <a:pPr>
              <a:lnSpc>
                <a:spcPct val="85000"/>
              </a:lnSpc>
              <a:defRPr/>
            </a:pPr>
            <a:r>
              <a:rPr lang="en-US" dirty="0">
                <a:cs typeface="+mj-cs"/>
              </a:rPr>
              <a:t>The Circulatory System </a:t>
            </a:r>
            <a:r>
              <a:rPr lang="en-US" sz="2000" b="0" dirty="0">
                <a:cs typeface="+mj-cs"/>
              </a:rPr>
              <a:t>(1 of 2)</a:t>
            </a:r>
          </a:p>
        </p:txBody>
      </p:sp>
      <p:sp>
        <p:nvSpPr>
          <p:cNvPr id="5120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Important to know normal pulse ranges</a:t>
            </a:r>
          </a:p>
          <a:p>
            <a:pPr lvl="1">
              <a:spcBef>
                <a:spcPct val="35000"/>
              </a:spcBef>
            </a:pPr>
            <a:r>
              <a:rPr lang="en-US" altLang="en-US" dirty="0"/>
              <a:t> Infants heart can beat 160 beats/min or more.</a:t>
            </a:r>
          </a:p>
          <a:p>
            <a:pPr lvl="1">
              <a:spcBef>
                <a:spcPct val="35000"/>
              </a:spcBef>
            </a:pPr>
            <a:r>
              <a:rPr lang="en-US" altLang="en-US" dirty="0"/>
              <a:t>Children are able to compensate for decreased perfusion by constricting the vessels in the skin.</a:t>
            </a:r>
          </a:p>
          <a:p>
            <a:pPr lvl="1">
              <a:spcBef>
                <a:spcPct val="35000"/>
              </a:spcBef>
            </a:pPr>
            <a:r>
              <a:rPr lang="en-US" altLang="en-US" dirty="0"/>
              <a:t>Signs of vasoconstriction include pallor (early sign), weak distal pulses in the extremities, delayed capillary refill, and cool hands or feet.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Title 1"/>
          <p:cNvSpPr>
            <a:spLocks noGrp="1"/>
          </p:cNvSpPr>
          <p:nvPr>
            <p:ph type="title"/>
          </p:nvPr>
        </p:nvSpPr>
        <p:spPr/>
        <p:txBody>
          <a:bodyPr/>
          <a:lstStyle/>
          <a:p>
            <a:pPr>
              <a:lnSpc>
                <a:spcPct val="85000"/>
              </a:lnSpc>
              <a:defRPr/>
            </a:pPr>
            <a:r>
              <a:rPr lang="en-US" dirty="0">
                <a:cs typeface="+mj-cs"/>
              </a:rPr>
              <a:t>The Circulatory System </a:t>
            </a:r>
            <a:r>
              <a:rPr lang="en-US" sz="2000" b="0" dirty="0">
                <a:cs typeface="+mj-cs"/>
              </a:rPr>
              <a:t>(2 of 2)</a:t>
            </a:r>
          </a:p>
        </p:txBody>
      </p:sp>
      <p:pic>
        <p:nvPicPr>
          <p:cNvPr id="2050" name="Picture 2" descr="The table shows two columns and four rows. The column headers are age and  pulse rate (beats per minute). Row entries are as follows. Row 1. Newborn to 3 months: 85 to 205. Row 2. 3 months to 2 years: 100 to 190. Row 3. 2 to 10 years: 60 to 140. Row 4. More than 10 years: 60 to 100.&#10;" title="A table is titled responsive pediatric pulse r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5738" y="1868438"/>
            <a:ext cx="6627812" cy="4189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Title 1"/>
          <p:cNvSpPr>
            <a:spLocks noGrp="1"/>
          </p:cNvSpPr>
          <p:nvPr>
            <p:ph type="title"/>
          </p:nvPr>
        </p:nvSpPr>
        <p:spPr/>
        <p:txBody>
          <a:bodyPr/>
          <a:lstStyle/>
          <a:p>
            <a:pPr>
              <a:lnSpc>
                <a:spcPct val="85000"/>
              </a:lnSpc>
              <a:defRPr/>
            </a:pPr>
            <a:r>
              <a:rPr lang="en-US" dirty="0"/>
              <a:t>The </a:t>
            </a:r>
            <a:r>
              <a:rPr lang="en-US" dirty="0">
                <a:cs typeface="+mj-cs"/>
              </a:rPr>
              <a:t>Nervous System </a:t>
            </a:r>
            <a:r>
              <a:rPr lang="en-US" sz="2000" b="0" dirty="0">
                <a:cs typeface="+mj-cs"/>
              </a:rPr>
              <a:t>(1 of 2)</a:t>
            </a:r>
          </a:p>
        </p:txBody>
      </p:sp>
      <p:sp>
        <p:nvSpPr>
          <p:cNvPr id="5325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Pediatric nervous system is immature, underdeveloped, and not well protected.</a:t>
            </a:r>
          </a:p>
          <a:p>
            <a:pPr lvl="1">
              <a:spcBef>
                <a:spcPct val="35000"/>
              </a:spcBef>
            </a:pPr>
            <a:r>
              <a:rPr lang="en-US" altLang="en-US" dirty="0"/>
              <a:t>Head-to-body ratio is larger.</a:t>
            </a:r>
          </a:p>
          <a:p>
            <a:pPr lvl="1">
              <a:spcBef>
                <a:spcPct val="35000"/>
              </a:spcBef>
            </a:pPr>
            <a:r>
              <a:rPr lang="en-US" altLang="en-US" dirty="0"/>
              <a:t>Occipital region of head is larger.</a:t>
            </a:r>
          </a:p>
          <a:p>
            <a:pPr lvl="1">
              <a:spcBef>
                <a:spcPct val="35000"/>
              </a:spcBef>
            </a:pPr>
            <a:r>
              <a:rPr lang="en-US" altLang="en-US" dirty="0"/>
              <a:t>Subarachnoid space is relatively smaller, leaving less cushioning for brain.</a:t>
            </a:r>
          </a:p>
          <a:p>
            <a:pPr lvl="1">
              <a:spcBef>
                <a:spcPct val="35000"/>
              </a:spcBef>
            </a:pPr>
            <a:r>
              <a:rPr lang="en-US" altLang="en-US" dirty="0"/>
              <a:t>Brain tissue and cerebral vasculature are fragile and prone to bleeding from shearing forces.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p:txBody>
          <a:bodyPr/>
          <a:lstStyle/>
          <a:p>
            <a:pPr>
              <a:lnSpc>
                <a:spcPct val="85000"/>
              </a:lnSpc>
              <a:defRPr/>
            </a:pPr>
            <a:r>
              <a:rPr lang="en-US" dirty="0"/>
              <a:t>The </a:t>
            </a:r>
            <a:r>
              <a:rPr lang="en-US" dirty="0">
                <a:cs typeface="+mj-cs"/>
              </a:rPr>
              <a:t>Nervous System </a:t>
            </a:r>
            <a:r>
              <a:rPr lang="en-US" sz="2000" b="0" dirty="0">
                <a:cs typeface="+mj-cs"/>
              </a:rPr>
              <a:t>(2 of 2)</a:t>
            </a:r>
          </a:p>
        </p:txBody>
      </p:sp>
      <p:sp>
        <p:nvSpPr>
          <p:cNvPr id="5427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Pediatric brain requires higher cerebral blood flow, oxygen, and glucose.</a:t>
            </a:r>
          </a:p>
          <a:p>
            <a:pPr lvl="1">
              <a:spcBef>
                <a:spcPct val="35000"/>
              </a:spcBef>
            </a:pPr>
            <a:r>
              <a:rPr lang="en-US" altLang="en-US" dirty="0"/>
              <a:t>At risk for secondary brain damage from hypotension and hypoxic events</a:t>
            </a:r>
          </a:p>
          <a:p>
            <a:pPr>
              <a:spcBef>
                <a:spcPct val="35000"/>
              </a:spcBef>
            </a:pPr>
            <a:r>
              <a:rPr lang="en-US" altLang="en-US" dirty="0"/>
              <a:t>Spinal cord injuries are less common.</a:t>
            </a:r>
          </a:p>
          <a:p>
            <a:pPr lvl="1">
              <a:spcBef>
                <a:spcPct val="35000"/>
              </a:spcBef>
            </a:pPr>
            <a:r>
              <a:rPr lang="en-US" altLang="en-US" dirty="0"/>
              <a:t>If injured, it is more likely to be an injury to the ligaments because of a fall.</a:t>
            </a:r>
          </a:p>
          <a:p>
            <a:pPr lvl="1">
              <a:spcBef>
                <a:spcPct val="35000"/>
              </a:spcBef>
            </a:pPr>
            <a:r>
              <a:rPr lang="en-US" altLang="en-US" dirty="0"/>
              <a:t>For suspected neck injury, perform manual in-line stabilization or follow local protocols.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Title 1"/>
          <p:cNvSpPr>
            <a:spLocks noGrp="1"/>
          </p:cNvSpPr>
          <p:nvPr>
            <p:ph type="title"/>
          </p:nvPr>
        </p:nvSpPr>
        <p:spPr/>
        <p:txBody>
          <a:bodyPr/>
          <a:lstStyle/>
          <a:p>
            <a:pPr>
              <a:lnSpc>
                <a:spcPct val="85000"/>
              </a:lnSpc>
              <a:defRPr/>
            </a:pPr>
            <a:r>
              <a:rPr lang="en-US" dirty="0">
                <a:cs typeface="+mj-cs"/>
              </a:rPr>
              <a:t>The Gastrointestinal System</a:t>
            </a:r>
            <a:endParaRPr lang="en-US" sz="2800" b="0" dirty="0">
              <a:cs typeface="+mj-cs"/>
            </a:endParaRPr>
          </a:p>
        </p:txBody>
      </p:sp>
      <p:sp>
        <p:nvSpPr>
          <p:cNvPr id="5529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Abdominal muscles are less developed.</a:t>
            </a:r>
          </a:p>
          <a:p>
            <a:pPr lvl="1">
              <a:spcBef>
                <a:spcPct val="35000"/>
              </a:spcBef>
            </a:pPr>
            <a:r>
              <a:rPr lang="en-US" altLang="en-US" dirty="0"/>
              <a:t>Less protection from trauma</a:t>
            </a:r>
          </a:p>
          <a:p>
            <a:pPr lvl="1">
              <a:spcBef>
                <a:spcPct val="35000"/>
              </a:spcBef>
            </a:pPr>
            <a:r>
              <a:rPr lang="en-US" altLang="en-US" dirty="0"/>
              <a:t>Liver, spleen, and kidneys are proportionally larger and situated more anteriorly and close to one another.</a:t>
            </a:r>
          </a:p>
          <a:p>
            <a:pPr lvl="2">
              <a:spcBef>
                <a:spcPts val="840"/>
              </a:spcBef>
            </a:pPr>
            <a:r>
              <a:rPr lang="en-US" altLang="en-US" sz="2000" dirty="0"/>
              <a:t>Prone to bleeding and injury</a:t>
            </a:r>
          </a:p>
          <a:p>
            <a:pPr lvl="2">
              <a:spcBef>
                <a:spcPts val="840"/>
              </a:spcBef>
            </a:pPr>
            <a:r>
              <a:rPr lang="en-US" altLang="en-US" sz="2000" dirty="0"/>
              <a:t>There is a higher risk for multiple organ injury.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Title 1"/>
          <p:cNvSpPr>
            <a:spLocks noGrp="1"/>
          </p:cNvSpPr>
          <p:nvPr>
            <p:ph type="title"/>
          </p:nvPr>
        </p:nvSpPr>
        <p:spPr/>
        <p:txBody>
          <a:bodyPr/>
          <a:lstStyle/>
          <a:p>
            <a:pPr>
              <a:lnSpc>
                <a:spcPct val="85000"/>
              </a:lnSpc>
              <a:defRPr/>
            </a:pPr>
            <a:r>
              <a:rPr lang="en-US" dirty="0"/>
              <a:t>The </a:t>
            </a:r>
            <a:r>
              <a:rPr lang="en-US" dirty="0">
                <a:cs typeface="+mj-cs"/>
              </a:rPr>
              <a:t>Musculoskeletal System </a:t>
            </a:r>
            <a:r>
              <a:rPr lang="en-US" sz="2000" b="0" dirty="0">
                <a:cs typeface="+mj-cs"/>
              </a:rPr>
              <a:t>(1 of 3)</a:t>
            </a:r>
          </a:p>
        </p:txBody>
      </p:sp>
      <p:sp>
        <p:nvSpPr>
          <p:cNvPr id="5632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Open growth plates allow bones to grow.</a:t>
            </a:r>
          </a:p>
          <a:p>
            <a:pPr lvl="1">
              <a:spcBef>
                <a:spcPct val="35000"/>
              </a:spcBef>
            </a:pPr>
            <a:r>
              <a:rPr lang="en-US" altLang="en-US" dirty="0"/>
              <a:t>As a result of growth plates, children</a:t>
            </a:r>
            <a:r>
              <a:rPr lang="ja-JP" altLang="en-US"/>
              <a:t>’</a:t>
            </a:r>
            <a:r>
              <a:rPr lang="en-US" altLang="ja-JP" dirty="0"/>
              <a:t>s bones are softer and more flexible, making them prone to stress fracture.</a:t>
            </a:r>
          </a:p>
          <a:p>
            <a:pPr>
              <a:spcBef>
                <a:spcPct val="35000"/>
              </a:spcBef>
            </a:pPr>
            <a:r>
              <a:rPr lang="en-US" altLang="en-US" dirty="0"/>
              <a:t>Bone length discrepancies can occur if injury to growth plate occurs.</a:t>
            </a:r>
          </a:p>
          <a:p>
            <a:pPr lvl="1">
              <a:spcBef>
                <a:spcPct val="35000"/>
              </a:spcBef>
            </a:pPr>
            <a:r>
              <a:rPr lang="en-US" altLang="en-US" dirty="0"/>
              <a:t>Immobilize all strains and sprains.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Grp="1" noChangeArrowheads="1"/>
          </p:cNvSpPr>
          <p:nvPr>
            <p:ph type="title"/>
          </p:nvPr>
        </p:nvSpPr>
        <p:spPr/>
        <p:txBody>
          <a:bodyPr/>
          <a:lstStyle/>
          <a:p>
            <a:pPr>
              <a:lnSpc>
                <a:spcPct val="85000"/>
              </a:lnSpc>
              <a:defRPr/>
            </a:pPr>
            <a:r>
              <a:rPr lang="en-US" dirty="0"/>
              <a:t>The </a:t>
            </a:r>
            <a:r>
              <a:rPr lang="en-US" dirty="0">
                <a:cs typeface="+mj-cs"/>
              </a:rPr>
              <a:t>Musculoskeletal System </a:t>
            </a:r>
            <a:r>
              <a:rPr lang="en-US" sz="2000" b="0" dirty="0">
                <a:cs typeface="+mj-cs"/>
              </a:rPr>
              <a:t>(2 of 3)</a:t>
            </a:r>
          </a:p>
        </p:txBody>
      </p:sp>
      <p:sp>
        <p:nvSpPr>
          <p:cNvPr id="5734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Bones of an infant</a:t>
            </a:r>
            <a:r>
              <a:rPr lang="ja-JP" altLang="en-US" dirty="0"/>
              <a:t>’</a:t>
            </a:r>
            <a:r>
              <a:rPr lang="en-US" altLang="ja-JP" dirty="0"/>
              <a:t>s head are flexible and soft.</a:t>
            </a:r>
          </a:p>
          <a:p>
            <a:pPr lvl="1">
              <a:spcBef>
                <a:spcPct val="35000"/>
              </a:spcBef>
            </a:pPr>
            <a:r>
              <a:rPr lang="en-US" altLang="en-US" dirty="0"/>
              <a:t>Soft spots are located at front and back of head.</a:t>
            </a:r>
          </a:p>
          <a:p>
            <a:pPr lvl="2">
              <a:spcBef>
                <a:spcPts val="900"/>
              </a:spcBef>
            </a:pPr>
            <a:r>
              <a:rPr lang="en-US" altLang="en-US" sz="2000" dirty="0"/>
              <a:t>Referred to as fontanelles</a:t>
            </a:r>
          </a:p>
          <a:p>
            <a:pPr lvl="2">
              <a:spcBef>
                <a:spcPts val="900"/>
              </a:spcBef>
            </a:pPr>
            <a:r>
              <a:rPr lang="en-US" altLang="en-US" sz="2000" dirty="0"/>
              <a:t>Will close at particular stages of development</a:t>
            </a:r>
          </a:p>
          <a:p>
            <a:pPr lvl="2">
              <a:spcBef>
                <a:spcPts val="900"/>
              </a:spcBef>
            </a:pPr>
            <a:r>
              <a:rPr lang="en-US" altLang="en-US" sz="2000" dirty="0"/>
              <a:t>Fontanelles of an infant can be a useful assessment tool.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Grp="1" noChangeArrowheads="1"/>
          </p:cNvSpPr>
          <p:nvPr>
            <p:ph type="title"/>
          </p:nvPr>
        </p:nvSpPr>
        <p:spPr/>
        <p:txBody>
          <a:bodyPr/>
          <a:lstStyle/>
          <a:p>
            <a:pPr>
              <a:lnSpc>
                <a:spcPct val="85000"/>
              </a:lnSpc>
              <a:defRPr/>
            </a:pPr>
            <a:r>
              <a:rPr lang="en-US" dirty="0"/>
              <a:t>The </a:t>
            </a:r>
            <a:r>
              <a:rPr lang="en-US" dirty="0">
                <a:cs typeface="+mj-cs"/>
              </a:rPr>
              <a:t>Musculoskeletal System </a:t>
            </a:r>
            <a:r>
              <a:rPr lang="en-US" sz="2000" b="0" dirty="0">
                <a:cs typeface="+mj-cs"/>
              </a:rPr>
              <a:t>(3 of 3)</a:t>
            </a:r>
          </a:p>
        </p:txBody>
      </p:sp>
      <p:sp>
        <p:nvSpPr>
          <p:cNvPr id="5837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Thoracic cage is highly elastic and pliable.</a:t>
            </a:r>
          </a:p>
          <a:p>
            <a:pPr lvl="1">
              <a:spcBef>
                <a:spcPct val="35000"/>
              </a:spcBef>
            </a:pPr>
            <a:r>
              <a:rPr lang="en-US" altLang="en-US" dirty="0"/>
              <a:t>Composed of cartilaginous connective tissue</a:t>
            </a:r>
          </a:p>
          <a:p>
            <a:pPr lvl="1">
              <a:spcBef>
                <a:spcPct val="35000"/>
              </a:spcBef>
            </a:pPr>
            <a:r>
              <a:rPr lang="en-US" altLang="en-US" dirty="0"/>
              <a:t>Ribs and vital organs are less protected.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Title 1"/>
          <p:cNvSpPr>
            <a:spLocks noGrp="1"/>
          </p:cNvSpPr>
          <p:nvPr>
            <p:ph type="title"/>
          </p:nvPr>
        </p:nvSpPr>
        <p:spPr/>
        <p:txBody>
          <a:bodyPr/>
          <a:lstStyle/>
          <a:p>
            <a:pPr>
              <a:lnSpc>
                <a:spcPct val="85000"/>
              </a:lnSpc>
              <a:defRPr/>
            </a:pPr>
            <a:r>
              <a:rPr lang="en-US" dirty="0"/>
              <a:t>The </a:t>
            </a:r>
            <a:r>
              <a:rPr lang="en-US" dirty="0">
                <a:cs typeface="+mj-cs"/>
              </a:rPr>
              <a:t>Integumentary System</a:t>
            </a:r>
            <a:endParaRPr lang="en-US" sz="2800" b="0" dirty="0">
              <a:cs typeface="+mj-cs"/>
            </a:endParaRPr>
          </a:p>
        </p:txBody>
      </p:sp>
      <p:sp>
        <p:nvSpPr>
          <p:cNvPr id="59395" name="Content Placeholder 2"/>
          <p:cNvSpPr>
            <a:spLocks noGrp="1"/>
          </p:cNvSpPr>
          <p:nvPr>
            <p:ph type="body" idx="1"/>
          </p:nvPr>
        </p:nvSpPr>
        <p:spPr>
          <a:xfrm>
            <a:off x="925830" y="1490870"/>
            <a:ext cx="9259570" cy="4699047"/>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Pediatric system differs in a few ways:</a:t>
            </a:r>
          </a:p>
          <a:p>
            <a:pPr lvl="1">
              <a:spcBef>
                <a:spcPct val="35000"/>
              </a:spcBef>
            </a:pPr>
            <a:r>
              <a:rPr lang="en-US" altLang="en-US" dirty="0"/>
              <a:t>Thinner skin and less subcutaneous fat</a:t>
            </a:r>
          </a:p>
          <a:p>
            <a:pPr lvl="1">
              <a:spcBef>
                <a:spcPct val="35000"/>
              </a:spcBef>
            </a:pPr>
            <a:r>
              <a:rPr lang="en-US" altLang="en-US" dirty="0"/>
              <a:t>Composition of skin is thinner and tends to burn more deeply and easily with less exposure. </a:t>
            </a:r>
          </a:p>
          <a:p>
            <a:pPr lvl="1">
              <a:spcBef>
                <a:spcPct val="35000"/>
              </a:spcBef>
            </a:pPr>
            <a:r>
              <a:rPr lang="en-US" altLang="en-US" dirty="0"/>
              <a:t>Higher ratio of body surface area to body mass leads to larger fluid and heat losses.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buFontTx/>
              <a:buNone/>
            </a:pPr>
            <a:r>
              <a:rPr lang="en-US" altLang="en-US" b="1" dirty="0"/>
              <a:t>Pediatrics</a:t>
            </a:r>
          </a:p>
          <a:p>
            <a:pPr eaLnBrk="1" hangingPunct="1">
              <a:spcBef>
                <a:spcPct val="35000"/>
              </a:spcBef>
            </a:pPr>
            <a:r>
              <a:rPr lang="en-US" altLang="en-US" dirty="0"/>
              <a:t>Age-related assessment findings, and age-related assessment and treatment modifications for pediatric-specific major diseases and/or emergencies</a:t>
            </a:r>
          </a:p>
          <a:p>
            <a:pPr lvl="1">
              <a:spcBef>
                <a:spcPts val="900"/>
              </a:spcBef>
            </a:pPr>
            <a:r>
              <a:rPr lang="en-US" altLang="en-US" dirty="0"/>
              <a:t>Upper airway obstruction</a:t>
            </a:r>
          </a:p>
          <a:p>
            <a:pPr lvl="1">
              <a:spcBef>
                <a:spcPts val="900"/>
              </a:spcBef>
            </a:pPr>
            <a:r>
              <a:rPr lang="en-US" altLang="en-US" dirty="0"/>
              <a:t>Lower airway reactive disease</a:t>
            </a:r>
          </a:p>
          <a:p>
            <a:pPr lvl="1">
              <a:spcBef>
                <a:spcPts val="900"/>
              </a:spcBef>
            </a:pPr>
            <a:r>
              <a:rPr lang="en-US" altLang="en-US" dirty="0"/>
              <a:t>Respiratory distress/failure/arrest</a:t>
            </a:r>
          </a:p>
        </p:txBody>
      </p:sp>
      <p:sp>
        <p:nvSpPr>
          <p:cNvPr id="2" name="Title 1"/>
          <p:cNvSpPr>
            <a:spLocks noGrp="1"/>
          </p:cNvSpPr>
          <p:nvPr>
            <p:ph type="title"/>
          </p:nvPr>
        </p:nvSpPr>
        <p:spPr/>
        <p:txBody>
          <a:bodyPr/>
          <a:lstStyle/>
          <a:p>
            <a:r>
              <a:rPr lang="en-US" dirty="0"/>
              <a:t>National EMS Education Standard Competencies </a:t>
            </a:r>
            <a:r>
              <a:rPr lang="en-US" sz="2000" b="0" dirty="0"/>
              <a:t>(4 of 10)</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Title 1"/>
          <p:cNvSpPr>
            <a:spLocks noGrp="1"/>
          </p:cNvSpPr>
          <p:nvPr>
            <p:ph type="title"/>
          </p:nvPr>
        </p:nvSpPr>
        <p:spPr/>
        <p:txBody>
          <a:bodyPr/>
          <a:lstStyle/>
          <a:p>
            <a:pPr>
              <a:lnSpc>
                <a:spcPct val="85000"/>
              </a:lnSpc>
              <a:defRPr/>
            </a:pPr>
            <a:r>
              <a:rPr lang="en-US" dirty="0">
                <a:cs typeface="+mj-cs"/>
              </a:rPr>
              <a:t>Scene Size-up </a:t>
            </a:r>
            <a:r>
              <a:rPr lang="en-US" sz="2000" b="0" dirty="0">
                <a:cs typeface="+mj-cs"/>
              </a:rPr>
              <a:t>(1 of 2)</a:t>
            </a:r>
          </a:p>
        </p:txBody>
      </p:sp>
      <p:sp>
        <p:nvSpPr>
          <p:cNvPr id="6041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Assessment begins at time of dispatch.</a:t>
            </a:r>
          </a:p>
          <a:p>
            <a:pPr lvl="1">
              <a:spcBef>
                <a:spcPct val="35000"/>
              </a:spcBef>
            </a:pPr>
            <a:r>
              <a:rPr lang="en-US" altLang="en-US" dirty="0"/>
              <a:t>Prepare mentally for approaching and treating an infant or child.</a:t>
            </a:r>
          </a:p>
          <a:p>
            <a:pPr lvl="1">
              <a:spcBef>
                <a:spcPct val="35000"/>
              </a:spcBef>
            </a:pPr>
            <a:r>
              <a:rPr lang="en-US" altLang="en-US" dirty="0"/>
              <a:t>Plan for pediatric size-up, equipment, and age-appropriate physical assessment.</a:t>
            </a:r>
          </a:p>
          <a:p>
            <a:pPr lvl="1">
              <a:spcBef>
                <a:spcPct val="35000"/>
              </a:spcBef>
            </a:pPr>
            <a:r>
              <a:rPr lang="en-US" altLang="en-US" dirty="0"/>
              <a:t>Collect age and gender of child, location of scene, NOI or MOI and chief complaint from dispatch.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2"/>
          <p:cNvSpPr>
            <a:spLocks noGrp="1" noChangeArrowheads="1"/>
          </p:cNvSpPr>
          <p:nvPr>
            <p:ph type="title"/>
          </p:nvPr>
        </p:nvSpPr>
        <p:spPr/>
        <p:txBody>
          <a:bodyPr/>
          <a:lstStyle/>
          <a:p>
            <a:pPr>
              <a:lnSpc>
                <a:spcPct val="85000"/>
              </a:lnSpc>
              <a:defRPr/>
            </a:pPr>
            <a:r>
              <a:rPr lang="en-US" dirty="0">
                <a:cs typeface="+mj-cs"/>
              </a:rPr>
              <a:t>Scene Size-up </a:t>
            </a:r>
            <a:r>
              <a:rPr lang="en-US" sz="2000" b="0" dirty="0">
                <a:cs typeface="+mj-cs"/>
              </a:rPr>
              <a:t>(2 of 2)</a:t>
            </a:r>
          </a:p>
        </p:txBody>
      </p:sp>
      <p:sp>
        <p:nvSpPr>
          <p:cNvPr id="62467" name="Rectangle 3"/>
          <p:cNvSpPr>
            <a:spLocks noGrp="1" noChangeArrowheads="1"/>
          </p:cNvSpPr>
          <p:nvPr>
            <p:ph type="body" idx="1"/>
          </p:nvPr>
        </p:nvSpPr>
        <p:spPr/>
        <p:txBody>
          <a:bodyPr rIns="228600"/>
          <a:lstStyle/>
          <a:p>
            <a:pPr>
              <a:spcBef>
                <a:spcPct val="35000"/>
              </a:spcBef>
              <a:defRPr/>
            </a:pPr>
            <a:r>
              <a:rPr lang="en-US" altLang="en-US" dirty="0"/>
              <a:t>Scene safety</a:t>
            </a:r>
          </a:p>
          <a:p>
            <a:pPr lvl="1">
              <a:spcBef>
                <a:spcPct val="35000"/>
              </a:spcBef>
              <a:defRPr/>
            </a:pPr>
            <a:r>
              <a:rPr lang="en-US" altLang="en-US" dirty="0"/>
              <a:t>Ensure proper safety precautions and standard precautions.</a:t>
            </a:r>
          </a:p>
          <a:p>
            <a:pPr lvl="1">
              <a:spcBef>
                <a:spcPct val="35000"/>
              </a:spcBef>
              <a:defRPr/>
            </a:pPr>
            <a:r>
              <a:rPr lang="en-US" altLang="en-US" dirty="0"/>
              <a:t>Note position in which patient is found.</a:t>
            </a:r>
          </a:p>
          <a:p>
            <a:pPr lvl="1">
              <a:spcBef>
                <a:spcPct val="35000"/>
              </a:spcBef>
              <a:defRPr/>
            </a:pPr>
            <a:r>
              <a:rPr lang="en-US" altLang="en-US" dirty="0"/>
              <a:t>Look for possible safety threats.</a:t>
            </a:r>
          </a:p>
          <a:p>
            <a:pPr lvl="1">
              <a:spcBef>
                <a:spcPct val="35000"/>
              </a:spcBef>
              <a:defRPr/>
            </a:pPr>
            <a:r>
              <a:rPr lang="en-US" altLang="en-US" dirty="0"/>
              <a:t>Patient may be safety threat if he or she has infectious disease.</a:t>
            </a:r>
          </a:p>
          <a:p>
            <a:pPr lvl="1">
              <a:spcBef>
                <a:spcPct val="35000"/>
              </a:spcBef>
              <a:defRPr/>
            </a:pPr>
            <a:r>
              <a:rPr lang="en-US" altLang="en-US" dirty="0"/>
              <a:t>Do an environmental assessment.</a:t>
            </a:r>
          </a:p>
          <a:p>
            <a:pPr marL="457200" lvl="1" indent="0">
              <a:spcBef>
                <a:spcPct val="35000"/>
              </a:spcBef>
              <a:buFontTx/>
              <a:buNone/>
              <a:defRPr/>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Title 1"/>
          <p:cNvSpPr>
            <a:spLocks noGrp="1"/>
          </p:cNvSpPr>
          <p:nvPr>
            <p:ph type="title"/>
          </p:nvPr>
        </p:nvSpPr>
        <p:spPr/>
        <p:txBody>
          <a:bodyPr/>
          <a:lstStyle/>
          <a:p>
            <a:pPr>
              <a:lnSpc>
                <a:spcPct val="85000"/>
              </a:lnSpc>
              <a:defRPr/>
            </a:pPr>
            <a:r>
              <a:rPr lang="en-US" dirty="0">
                <a:cs typeface="+mj-cs"/>
              </a:rPr>
              <a:t>Primary Assessment </a:t>
            </a:r>
            <a:r>
              <a:rPr lang="en-US" sz="2000" b="0" dirty="0">
                <a:cs typeface="+mj-cs"/>
              </a:rPr>
              <a:t>(1 of 1</a:t>
            </a:r>
            <a:r>
              <a:rPr lang="en-US" sz="2000" b="0" dirty="0"/>
              <a:t>8</a:t>
            </a:r>
            <a:r>
              <a:rPr lang="en-US" sz="2000" b="0" dirty="0">
                <a:cs typeface="+mj-cs"/>
              </a:rPr>
              <a:t>)</a:t>
            </a:r>
          </a:p>
        </p:txBody>
      </p:sp>
      <p:sp>
        <p:nvSpPr>
          <p:cNvPr id="64515" name="Content Placeholder 2"/>
          <p:cNvSpPr>
            <a:spLocks noGrp="1"/>
          </p:cNvSpPr>
          <p:nvPr>
            <p:ph type="body" idx="1"/>
          </p:nvPr>
        </p:nvSpPr>
        <p:spPr>
          <a:xfrm>
            <a:off x="6096000" y="1447800"/>
            <a:ext cx="51816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Form a general impression.</a:t>
            </a:r>
          </a:p>
          <a:p>
            <a:pPr lvl="1">
              <a:spcBef>
                <a:spcPct val="35000"/>
              </a:spcBef>
            </a:pPr>
            <a:r>
              <a:rPr lang="en-US" altLang="en-US" dirty="0"/>
              <a:t>Use pediatric assessment triangle (PAT).</a:t>
            </a:r>
          </a:p>
          <a:p>
            <a:pPr lvl="2">
              <a:spcBef>
                <a:spcPts val="600"/>
              </a:spcBef>
            </a:pPr>
            <a:r>
              <a:rPr lang="en-US" altLang="en-US" sz="2000" dirty="0"/>
              <a:t>Does not require you to touch the patient </a:t>
            </a:r>
          </a:p>
          <a:p>
            <a:pPr lvl="2">
              <a:spcBef>
                <a:spcPts val="600"/>
              </a:spcBef>
            </a:pPr>
            <a:r>
              <a:rPr lang="en-US" altLang="en-US" sz="2000" dirty="0"/>
              <a:t>Can be performed in less than 30 seconds </a:t>
            </a:r>
          </a:p>
        </p:txBody>
      </p:sp>
      <p:sp>
        <p:nvSpPr>
          <p:cNvPr id="3" name="Rectangle 2"/>
          <p:cNvSpPr/>
          <p:nvPr/>
        </p:nvSpPr>
        <p:spPr>
          <a:xfrm>
            <a:off x="901700" y="5253335"/>
            <a:ext cx="5232400" cy="923330"/>
          </a:xfrm>
          <a:prstGeom prst="rect">
            <a:avLst/>
          </a:prstGeom>
        </p:spPr>
        <p:txBody>
          <a:bodyPr wrap="square">
            <a:spAutoFit/>
          </a:bodyPr>
          <a:lstStyle/>
          <a:p>
            <a:r>
              <a:rPr lang="en-US" b="1" dirty="0"/>
              <a:t>FIGURE 35-10 </a:t>
            </a:r>
            <a:r>
              <a:rPr lang="en-US" dirty="0"/>
              <a:t>The three components of the pediatric</a:t>
            </a:r>
          </a:p>
          <a:p>
            <a:r>
              <a:rPr lang="en-US" dirty="0"/>
              <a:t>assessment triangle (PAT) include appearance, work of</a:t>
            </a:r>
          </a:p>
          <a:p>
            <a:r>
              <a:rPr lang="en-US" dirty="0"/>
              <a:t>breathing, and circulation to the skin.</a:t>
            </a:r>
          </a:p>
        </p:txBody>
      </p:sp>
      <p:sp>
        <p:nvSpPr>
          <p:cNvPr id="4" name="Rectangle 3"/>
          <p:cNvSpPr/>
          <p:nvPr/>
        </p:nvSpPr>
        <p:spPr>
          <a:xfrm>
            <a:off x="914401" y="6200180"/>
            <a:ext cx="6096000" cy="400110"/>
          </a:xfrm>
          <a:prstGeom prst="rect">
            <a:avLst/>
          </a:prstGeom>
        </p:spPr>
        <p:txBody>
          <a:bodyPr>
            <a:spAutoFit/>
          </a:bodyPr>
          <a:lstStyle/>
          <a:p>
            <a:r>
              <a:rPr lang="en-US" sz="1000" dirty="0">
                <a:latin typeface="Arial" panose="020B0604020202020204" pitchFamily="34" charset="0"/>
                <a:cs typeface="Arial" panose="020B0604020202020204" pitchFamily="34" charset="0"/>
              </a:rPr>
              <a:t>Used with permission of American Academy of Pediatrics, </a:t>
            </a:r>
            <a:r>
              <a:rPr lang="en-US" sz="1000" i="1" dirty="0">
                <a:latin typeface="Arial" panose="020B0604020202020204" pitchFamily="34" charset="0"/>
                <a:cs typeface="Arial" panose="020B0604020202020204" pitchFamily="34" charset="0"/>
              </a:rPr>
              <a:t>Pediatric Education for Prehospital Professionals</a:t>
            </a:r>
            <a:r>
              <a:rPr lang="en-US" sz="1000" dirty="0">
                <a:latin typeface="Arial" panose="020B0604020202020204" pitchFamily="34" charset="0"/>
                <a:cs typeface="Arial" panose="020B0604020202020204" pitchFamily="34" charset="0"/>
              </a:rPr>
              <a:t>, © American Academy of Pediatrics, 2000.</a:t>
            </a:r>
          </a:p>
        </p:txBody>
      </p:sp>
      <p:pic>
        <p:nvPicPr>
          <p:cNvPr id="3074" name="Picture 2" descr="A diagram depicting the three components of a pediatric assessment triangle, P A T. A triangle is divided into three equal triangles. They are appearance, work of breathing, and circulation to ski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1514117"/>
            <a:ext cx="3959222" cy="36630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Title 1"/>
          <p:cNvSpPr>
            <a:spLocks noGrp="1"/>
          </p:cNvSpPr>
          <p:nvPr>
            <p:ph type="title"/>
          </p:nvPr>
        </p:nvSpPr>
        <p:spPr/>
        <p:txBody>
          <a:bodyPr/>
          <a:lstStyle/>
          <a:p>
            <a:pPr>
              <a:lnSpc>
                <a:spcPct val="85000"/>
              </a:lnSpc>
              <a:defRPr/>
            </a:pPr>
            <a:r>
              <a:rPr lang="en-US" dirty="0">
                <a:cs typeface="+mj-cs"/>
              </a:rPr>
              <a:t>Primary Assessment </a:t>
            </a:r>
            <a:r>
              <a:rPr lang="en-US" sz="2000" b="0" dirty="0">
                <a:cs typeface="+mj-cs"/>
              </a:rPr>
              <a:t>(2 of 1</a:t>
            </a:r>
            <a:r>
              <a:rPr lang="en-US" sz="2000" b="0" dirty="0"/>
              <a:t>8</a:t>
            </a:r>
            <a:r>
              <a:rPr lang="en-US" sz="2000" b="0" dirty="0">
                <a:cs typeface="+mj-cs"/>
              </a:rPr>
              <a:t>)</a:t>
            </a:r>
          </a:p>
        </p:txBody>
      </p:sp>
      <p:sp>
        <p:nvSpPr>
          <p:cNvPr id="6553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PAT</a:t>
            </a:r>
          </a:p>
          <a:p>
            <a:pPr lvl="1">
              <a:spcBef>
                <a:spcPct val="35000"/>
              </a:spcBef>
            </a:pPr>
            <a:r>
              <a:rPr lang="en-US" altLang="en-US" dirty="0"/>
              <a:t>Does not require equipment</a:t>
            </a:r>
          </a:p>
          <a:p>
            <a:pPr lvl="1">
              <a:spcBef>
                <a:spcPct val="35000"/>
              </a:spcBef>
            </a:pPr>
            <a:r>
              <a:rPr lang="en-US" altLang="en-US" dirty="0"/>
              <a:t>Three elements</a:t>
            </a:r>
          </a:p>
          <a:p>
            <a:pPr lvl="2">
              <a:spcBef>
                <a:spcPts val="900"/>
              </a:spcBef>
            </a:pPr>
            <a:r>
              <a:rPr lang="en-US" altLang="en-US" sz="2000" dirty="0"/>
              <a:t>Appearance</a:t>
            </a:r>
          </a:p>
          <a:p>
            <a:pPr lvl="2">
              <a:spcBef>
                <a:spcPts val="900"/>
              </a:spcBef>
            </a:pPr>
            <a:r>
              <a:rPr lang="en-US" altLang="en-US" sz="2000" dirty="0"/>
              <a:t>Work of breathing</a:t>
            </a:r>
          </a:p>
          <a:p>
            <a:pPr lvl="2">
              <a:spcBef>
                <a:spcPts val="900"/>
              </a:spcBef>
            </a:pPr>
            <a:r>
              <a:rPr lang="en-US" altLang="en-US" sz="2000" dirty="0"/>
              <a:t>Circulation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Title 1"/>
          <p:cNvSpPr>
            <a:spLocks noGrp="1"/>
          </p:cNvSpPr>
          <p:nvPr>
            <p:ph type="title"/>
          </p:nvPr>
        </p:nvSpPr>
        <p:spPr/>
        <p:txBody>
          <a:bodyPr/>
          <a:lstStyle/>
          <a:p>
            <a:pPr>
              <a:lnSpc>
                <a:spcPct val="85000"/>
              </a:lnSpc>
              <a:defRPr/>
            </a:pPr>
            <a:r>
              <a:rPr lang="en-US" dirty="0">
                <a:cs typeface="+mj-cs"/>
              </a:rPr>
              <a:t>Primary Assessment </a:t>
            </a:r>
            <a:r>
              <a:rPr lang="en-US" sz="2000" b="0" dirty="0">
                <a:cs typeface="+mj-cs"/>
              </a:rPr>
              <a:t>(3 of 1</a:t>
            </a:r>
            <a:r>
              <a:rPr lang="en-US" sz="2000" b="0" dirty="0"/>
              <a:t>8</a:t>
            </a:r>
            <a:r>
              <a:rPr lang="en-US" sz="2000" b="0" dirty="0">
                <a:cs typeface="+mj-cs"/>
              </a:rPr>
              <a:t>)</a:t>
            </a:r>
          </a:p>
        </p:txBody>
      </p:sp>
      <p:sp>
        <p:nvSpPr>
          <p:cNvPr id="6656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Appearance</a:t>
            </a:r>
          </a:p>
          <a:p>
            <a:pPr lvl="1">
              <a:spcBef>
                <a:spcPts val="840"/>
              </a:spcBef>
            </a:pPr>
            <a:r>
              <a:rPr lang="en-US" altLang="en-US" dirty="0"/>
              <a:t>Note LOC, interactiveness, and muscle tone.</a:t>
            </a:r>
          </a:p>
          <a:p>
            <a:pPr lvl="1">
              <a:spcBef>
                <a:spcPts val="840"/>
              </a:spcBef>
            </a:pPr>
            <a:r>
              <a:rPr lang="en-US" altLang="en-US" dirty="0"/>
              <a:t>Use the AVPU scale, modified as necessary for the pediatric patient’s age. </a:t>
            </a:r>
          </a:p>
          <a:p>
            <a:pPr lvl="1">
              <a:spcBef>
                <a:spcPts val="840"/>
              </a:spcBef>
            </a:pPr>
            <a:r>
              <a:rPr lang="en-US" altLang="en-US" dirty="0"/>
              <a:t>Normal level of consciousness: act appropriately for age, exhibit good muscle tone, and maintain good eye contact</a:t>
            </a:r>
          </a:p>
          <a:p>
            <a:pPr lvl="1">
              <a:spcBef>
                <a:spcPts val="840"/>
              </a:spcBef>
            </a:pPr>
            <a:r>
              <a:rPr lang="en-US" altLang="en-US" dirty="0"/>
              <a:t>TICLS mnemonic helps determine if patient is sick or not sick: Tone, Interactiveness, Consolability, Look or gaze, Speech or cry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Title 1"/>
          <p:cNvSpPr>
            <a:spLocks noGrp="1"/>
          </p:cNvSpPr>
          <p:nvPr>
            <p:ph type="title"/>
          </p:nvPr>
        </p:nvSpPr>
        <p:spPr/>
        <p:txBody>
          <a:bodyPr/>
          <a:lstStyle/>
          <a:p>
            <a:pPr>
              <a:lnSpc>
                <a:spcPct val="85000"/>
              </a:lnSpc>
              <a:defRPr/>
            </a:pPr>
            <a:r>
              <a:rPr lang="en-US" dirty="0">
                <a:cs typeface="+mj-cs"/>
              </a:rPr>
              <a:t>Primary Assessment </a:t>
            </a:r>
            <a:r>
              <a:rPr lang="en-US" sz="2000" b="0" dirty="0">
                <a:cs typeface="+mj-cs"/>
              </a:rPr>
              <a:t>(4 of 1</a:t>
            </a:r>
            <a:r>
              <a:rPr lang="en-US" sz="2000" b="0" dirty="0"/>
              <a:t>8</a:t>
            </a:r>
            <a:r>
              <a:rPr lang="en-US" sz="2000" b="0" dirty="0">
                <a:cs typeface="+mj-cs"/>
              </a:rPr>
              <a:t>)</a:t>
            </a:r>
          </a:p>
        </p:txBody>
      </p:sp>
      <p:sp>
        <p:nvSpPr>
          <p:cNvPr id="67587"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Work of breathing</a:t>
            </a:r>
          </a:p>
          <a:p>
            <a:pPr lvl="1">
              <a:spcBef>
                <a:spcPts val="800"/>
              </a:spcBef>
            </a:pPr>
            <a:r>
              <a:rPr lang="en-US" altLang="en-US" dirty="0"/>
              <a:t>Increases as the body attempts to compensate for abnormalities in oxygenation and ventilation </a:t>
            </a:r>
          </a:p>
          <a:p>
            <a:pPr lvl="1">
              <a:spcBef>
                <a:spcPts val="800"/>
              </a:spcBef>
            </a:pPr>
            <a:r>
              <a:rPr lang="en-US" altLang="en-US" dirty="0"/>
              <a:t>May manifest as abnormal airway noise, accessory muscle use, retractions, head bobbing, nasal flaring, tachypnea, and tripod position.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Title 1"/>
          <p:cNvSpPr>
            <a:spLocks noGrp="1"/>
          </p:cNvSpPr>
          <p:nvPr>
            <p:ph type="title"/>
          </p:nvPr>
        </p:nvSpPr>
        <p:spPr/>
        <p:txBody>
          <a:bodyPr/>
          <a:lstStyle/>
          <a:p>
            <a:pPr>
              <a:lnSpc>
                <a:spcPct val="85000"/>
              </a:lnSpc>
              <a:defRPr/>
            </a:pPr>
            <a:r>
              <a:rPr lang="en-US" dirty="0">
                <a:cs typeface="+mj-cs"/>
              </a:rPr>
              <a:t>Primary Assessment </a:t>
            </a:r>
            <a:r>
              <a:rPr lang="en-US" sz="2000" b="0" dirty="0">
                <a:cs typeface="+mj-cs"/>
              </a:rPr>
              <a:t>(5 of 1</a:t>
            </a:r>
            <a:r>
              <a:rPr lang="en-US" sz="2000" b="0" dirty="0"/>
              <a:t>8</a:t>
            </a:r>
            <a:r>
              <a:rPr lang="en-US" sz="2000" b="0" dirty="0">
                <a:cs typeface="+mj-cs"/>
              </a:rPr>
              <a:t>)</a:t>
            </a:r>
          </a:p>
        </p:txBody>
      </p:sp>
      <p:sp>
        <p:nvSpPr>
          <p:cNvPr id="6861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Circulation to the skin</a:t>
            </a:r>
          </a:p>
          <a:p>
            <a:pPr lvl="1">
              <a:spcBef>
                <a:spcPct val="35000"/>
              </a:spcBef>
            </a:pPr>
            <a:r>
              <a:rPr lang="en-US" altLang="en-US" dirty="0"/>
              <a:t>When cardiac output fails, the body shunts blood from areas of lesser need to areas of greater need.</a:t>
            </a:r>
          </a:p>
          <a:p>
            <a:pPr lvl="1">
              <a:spcBef>
                <a:spcPct val="35000"/>
              </a:spcBef>
            </a:pPr>
            <a:r>
              <a:rPr lang="en-US" altLang="en-US" dirty="0"/>
              <a:t>Pallor of skin and mucous membranes may be seen in compensated shock. </a:t>
            </a:r>
          </a:p>
          <a:p>
            <a:pPr lvl="1">
              <a:spcBef>
                <a:spcPct val="35000"/>
              </a:spcBef>
            </a:pPr>
            <a:r>
              <a:rPr lang="en-US" altLang="en-US" dirty="0"/>
              <a:t>Mottling is sign of poor perfusion. </a:t>
            </a:r>
          </a:p>
          <a:p>
            <a:pPr lvl="1">
              <a:spcBef>
                <a:spcPct val="35000"/>
              </a:spcBef>
            </a:pPr>
            <a:r>
              <a:rPr lang="en-US" altLang="en-US" dirty="0"/>
              <a:t>Cyanosis reflects decreased level of oxygen.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Title 1"/>
          <p:cNvSpPr>
            <a:spLocks noGrp="1"/>
          </p:cNvSpPr>
          <p:nvPr>
            <p:ph type="title"/>
          </p:nvPr>
        </p:nvSpPr>
        <p:spPr/>
        <p:txBody>
          <a:bodyPr/>
          <a:lstStyle/>
          <a:p>
            <a:pPr>
              <a:lnSpc>
                <a:spcPct val="85000"/>
              </a:lnSpc>
              <a:defRPr/>
            </a:pPr>
            <a:r>
              <a:rPr lang="en-US" dirty="0">
                <a:cs typeface="+mj-cs"/>
              </a:rPr>
              <a:t>Primary Assessment </a:t>
            </a:r>
            <a:r>
              <a:rPr lang="en-US" sz="2000" b="0" dirty="0">
                <a:cs typeface="+mj-cs"/>
              </a:rPr>
              <a:t>(6 of 1</a:t>
            </a:r>
            <a:r>
              <a:rPr lang="en-US" sz="2000" b="0" dirty="0"/>
              <a:t>8</a:t>
            </a:r>
            <a:r>
              <a:rPr lang="en-US" sz="2000" b="0" dirty="0">
                <a:cs typeface="+mj-cs"/>
              </a:rPr>
              <a:t>)</a:t>
            </a:r>
          </a:p>
        </p:txBody>
      </p:sp>
      <p:sp>
        <p:nvSpPr>
          <p:cNvPr id="69635" name="Content Placeholder 2"/>
          <p:cNvSpPr>
            <a:spLocks noGrp="1"/>
          </p:cNvSpPr>
          <p:nvPr>
            <p:ph type="body" idx="1"/>
          </p:nvPr>
        </p:nvSpPr>
        <p:spPr>
          <a:xfrm>
            <a:off x="925830" y="1490870"/>
            <a:ext cx="9475470" cy="4699047"/>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From PAT findings, you will decide if the patient is stable or requires urgent care.</a:t>
            </a:r>
          </a:p>
          <a:p>
            <a:pPr lvl="1">
              <a:spcBef>
                <a:spcPts val="900"/>
              </a:spcBef>
            </a:pPr>
            <a:r>
              <a:rPr lang="en-US" altLang="en-US" dirty="0"/>
              <a:t>If unstable, assess XABCs, treat life threats, and transport immediately.</a:t>
            </a:r>
          </a:p>
          <a:p>
            <a:pPr lvl="1">
              <a:spcBef>
                <a:spcPts val="900"/>
              </a:spcBef>
            </a:pPr>
            <a:r>
              <a:rPr lang="en-US" altLang="en-US" dirty="0"/>
              <a:t>If stable, continue with the remainder of the assessment process.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Title 1"/>
          <p:cNvSpPr>
            <a:spLocks noGrp="1"/>
          </p:cNvSpPr>
          <p:nvPr>
            <p:ph type="title"/>
          </p:nvPr>
        </p:nvSpPr>
        <p:spPr/>
        <p:txBody>
          <a:bodyPr/>
          <a:lstStyle/>
          <a:p>
            <a:pPr>
              <a:lnSpc>
                <a:spcPct val="85000"/>
              </a:lnSpc>
              <a:defRPr/>
            </a:pPr>
            <a:r>
              <a:rPr lang="en-US" dirty="0">
                <a:cs typeface="+mj-cs"/>
              </a:rPr>
              <a:t>Primary Assessment </a:t>
            </a:r>
            <a:r>
              <a:rPr lang="en-US" sz="2000" b="0" dirty="0">
                <a:cs typeface="+mj-cs"/>
              </a:rPr>
              <a:t>(7 of 1</a:t>
            </a:r>
            <a:r>
              <a:rPr lang="en-US" sz="2000" b="0" dirty="0"/>
              <a:t>8</a:t>
            </a:r>
            <a:r>
              <a:rPr lang="en-US" sz="2000" b="0" dirty="0">
                <a:cs typeface="+mj-cs"/>
              </a:rPr>
              <a:t>)</a:t>
            </a:r>
          </a:p>
        </p:txBody>
      </p:sp>
      <p:sp>
        <p:nvSpPr>
          <p:cNvPr id="7065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Hands-on XABCs</a:t>
            </a:r>
          </a:p>
          <a:p>
            <a:pPr lvl="1">
              <a:spcBef>
                <a:spcPct val="35000"/>
              </a:spcBef>
            </a:pPr>
            <a:r>
              <a:rPr lang="en-US" altLang="en-US" dirty="0"/>
              <a:t>Assess and treat any life threats as you identify them by following the XABCDE format</a:t>
            </a:r>
          </a:p>
          <a:p>
            <a:pPr lvl="2">
              <a:spcBef>
                <a:spcPts val="600"/>
              </a:spcBef>
            </a:pPr>
            <a:r>
              <a:rPr lang="en-US" altLang="en-US" sz="2000" dirty="0"/>
              <a:t>Exsanguination</a:t>
            </a:r>
          </a:p>
          <a:p>
            <a:pPr lvl="2">
              <a:spcBef>
                <a:spcPts val="600"/>
              </a:spcBef>
            </a:pPr>
            <a:r>
              <a:rPr lang="en-US" altLang="en-US" sz="2000" dirty="0"/>
              <a:t>Airway</a:t>
            </a:r>
          </a:p>
          <a:p>
            <a:pPr lvl="2">
              <a:spcBef>
                <a:spcPts val="600"/>
              </a:spcBef>
            </a:pPr>
            <a:r>
              <a:rPr lang="en-US" altLang="en-US" sz="2000" dirty="0"/>
              <a:t>Breathing</a:t>
            </a:r>
          </a:p>
          <a:p>
            <a:pPr lvl="2">
              <a:spcBef>
                <a:spcPts val="600"/>
              </a:spcBef>
            </a:pPr>
            <a:r>
              <a:rPr lang="en-US" altLang="en-US" sz="2000" dirty="0"/>
              <a:t>Circulation</a:t>
            </a:r>
          </a:p>
          <a:p>
            <a:pPr lvl="2">
              <a:spcBef>
                <a:spcPts val="600"/>
              </a:spcBef>
            </a:pPr>
            <a:r>
              <a:rPr lang="en-US" altLang="en-US" sz="2000" dirty="0"/>
              <a:t>Disability</a:t>
            </a:r>
          </a:p>
          <a:p>
            <a:pPr lvl="2">
              <a:spcBef>
                <a:spcPts val="600"/>
              </a:spcBef>
            </a:pPr>
            <a:r>
              <a:rPr lang="en-US" altLang="en-US" sz="2000" dirty="0"/>
              <a:t>Exposure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Title 1"/>
          <p:cNvSpPr>
            <a:spLocks noGrp="1"/>
          </p:cNvSpPr>
          <p:nvPr>
            <p:ph type="title"/>
          </p:nvPr>
        </p:nvSpPr>
        <p:spPr/>
        <p:txBody>
          <a:bodyPr/>
          <a:lstStyle/>
          <a:p>
            <a:pPr>
              <a:lnSpc>
                <a:spcPct val="85000"/>
              </a:lnSpc>
              <a:defRPr/>
            </a:pPr>
            <a:r>
              <a:rPr lang="en-US" dirty="0">
                <a:cs typeface="+mj-cs"/>
              </a:rPr>
              <a:t>Primary Assessment </a:t>
            </a:r>
            <a:r>
              <a:rPr lang="en-US" sz="2000" b="0" dirty="0">
                <a:cs typeface="+mj-cs"/>
              </a:rPr>
              <a:t>(8 of 1</a:t>
            </a:r>
            <a:r>
              <a:rPr lang="en-US" sz="2000" b="0" dirty="0"/>
              <a:t>8</a:t>
            </a:r>
            <a:r>
              <a:rPr lang="en-US" sz="2000" b="0" dirty="0">
                <a:cs typeface="+mj-cs"/>
              </a:rPr>
              <a:t>)</a:t>
            </a:r>
          </a:p>
        </p:txBody>
      </p:sp>
      <p:sp>
        <p:nvSpPr>
          <p:cNvPr id="7168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Airway</a:t>
            </a:r>
          </a:p>
          <a:p>
            <a:pPr lvl="1">
              <a:spcBef>
                <a:spcPct val="35000"/>
              </a:spcBef>
            </a:pPr>
            <a:r>
              <a:rPr lang="en-US" altLang="en-US" dirty="0"/>
              <a:t>If airway is open and will remain open, assess respiratory adequacy</a:t>
            </a:r>
            <a:r>
              <a:rPr lang="en-US" altLang="en-US" dirty="0">
                <a:solidFill>
                  <a:srgbClr val="3366FF"/>
                </a:solidFill>
              </a:rPr>
              <a:t>.</a:t>
            </a:r>
            <a:endParaRPr lang="en-US" altLang="en-US" dirty="0"/>
          </a:p>
          <a:p>
            <a:pPr lvl="1">
              <a:spcBef>
                <a:spcPct val="35000"/>
              </a:spcBef>
            </a:pPr>
            <a:r>
              <a:rPr lang="en-US" altLang="en-US" dirty="0"/>
              <a:t>If patient is unresponsive or has difficulty keeping airway open, ensure it is properly positioned and clear of mucus, vomitus, blood, and foreign bodies.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914400" y="1485900"/>
            <a:ext cx="103632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dirty="0"/>
              <a:t>Age-related assessment findings, and age-related assessment and treatment modifications for pediatric-specific major diseases and/or emergencies (cont</a:t>
            </a:r>
            <a:r>
              <a:rPr lang="ja-JP" altLang="en-US" dirty="0"/>
              <a:t>’</a:t>
            </a:r>
            <a:r>
              <a:rPr lang="en-US" altLang="ja-JP" dirty="0"/>
              <a:t>d)</a:t>
            </a:r>
          </a:p>
          <a:p>
            <a:pPr lvl="1">
              <a:spcBef>
                <a:spcPts val="900"/>
              </a:spcBef>
            </a:pPr>
            <a:r>
              <a:rPr lang="en-US" altLang="en-US" dirty="0"/>
              <a:t>Shock</a:t>
            </a:r>
          </a:p>
          <a:p>
            <a:pPr lvl="1">
              <a:spcBef>
                <a:spcPts val="900"/>
              </a:spcBef>
            </a:pPr>
            <a:r>
              <a:rPr lang="en-US" altLang="en-US" dirty="0"/>
              <a:t>Seizures</a:t>
            </a:r>
          </a:p>
          <a:p>
            <a:pPr lvl="1">
              <a:spcBef>
                <a:spcPts val="900"/>
              </a:spcBef>
            </a:pPr>
            <a:r>
              <a:rPr lang="en-US" altLang="en-US" dirty="0"/>
              <a:t>Sudden infant death syndrome</a:t>
            </a:r>
          </a:p>
        </p:txBody>
      </p:sp>
      <p:sp>
        <p:nvSpPr>
          <p:cNvPr id="2" name="Title 1"/>
          <p:cNvSpPr>
            <a:spLocks noGrp="1"/>
          </p:cNvSpPr>
          <p:nvPr>
            <p:ph type="title"/>
          </p:nvPr>
        </p:nvSpPr>
        <p:spPr/>
        <p:txBody>
          <a:bodyPr/>
          <a:lstStyle/>
          <a:p>
            <a:r>
              <a:rPr lang="en-US" dirty="0"/>
              <a:t>National EMS Education Standard Competencies </a:t>
            </a:r>
            <a:r>
              <a:rPr lang="en-US" sz="2000" b="0" dirty="0"/>
              <a:t>(5 of 10)</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Title 1"/>
          <p:cNvSpPr>
            <a:spLocks noGrp="1"/>
          </p:cNvSpPr>
          <p:nvPr>
            <p:ph type="title"/>
          </p:nvPr>
        </p:nvSpPr>
        <p:spPr/>
        <p:txBody>
          <a:bodyPr/>
          <a:lstStyle/>
          <a:p>
            <a:pPr>
              <a:lnSpc>
                <a:spcPct val="85000"/>
              </a:lnSpc>
              <a:defRPr/>
            </a:pPr>
            <a:r>
              <a:rPr lang="en-US" dirty="0">
                <a:cs typeface="+mj-cs"/>
              </a:rPr>
              <a:t>Primary Assessment </a:t>
            </a:r>
            <a:r>
              <a:rPr lang="en-US" sz="2000" b="0" dirty="0">
                <a:cs typeface="+mj-cs"/>
              </a:rPr>
              <a:t>(9 of 1</a:t>
            </a:r>
            <a:r>
              <a:rPr lang="en-US" sz="2000" b="0" dirty="0"/>
              <a:t>8</a:t>
            </a:r>
            <a:r>
              <a:rPr lang="en-US" sz="2000" b="0" dirty="0">
                <a:cs typeface="+mj-cs"/>
              </a:rPr>
              <a:t>)</a:t>
            </a:r>
          </a:p>
        </p:txBody>
      </p:sp>
      <p:sp>
        <p:nvSpPr>
          <p:cNvPr id="72707"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Airway (cont</a:t>
            </a:r>
            <a:r>
              <a:rPr lang="ja-JP" altLang="en-US" dirty="0"/>
              <a:t>’</a:t>
            </a:r>
            <a:r>
              <a:rPr lang="en-US" altLang="ja-JP" dirty="0"/>
              <a:t>d)</a:t>
            </a:r>
          </a:p>
          <a:p>
            <a:pPr lvl="1">
              <a:spcBef>
                <a:spcPct val="35000"/>
              </a:spcBef>
            </a:pPr>
            <a:r>
              <a:rPr lang="en-US" altLang="en-US" dirty="0"/>
              <a:t>Always position airway in neutral sniffing position.</a:t>
            </a:r>
          </a:p>
          <a:p>
            <a:pPr lvl="2">
              <a:spcBef>
                <a:spcPts val="900"/>
              </a:spcBef>
            </a:pPr>
            <a:r>
              <a:rPr lang="en-US" altLang="en-US" sz="2000" dirty="0"/>
              <a:t>Keeps trachea from kinking</a:t>
            </a:r>
          </a:p>
          <a:p>
            <a:pPr lvl="2">
              <a:spcBef>
                <a:spcPts val="900"/>
              </a:spcBef>
            </a:pPr>
            <a:r>
              <a:rPr lang="en-US" altLang="en-US" sz="2000" dirty="0"/>
              <a:t>Maintains proper alignment</a:t>
            </a:r>
          </a:p>
          <a:p>
            <a:pPr lvl="1">
              <a:spcBef>
                <a:spcPct val="35000"/>
              </a:spcBef>
            </a:pPr>
            <a:r>
              <a:rPr lang="en-US" altLang="en-US" dirty="0"/>
              <a:t>Establish whether patient can maintain his or her own airway.</a:t>
            </a:r>
            <a:endParaRPr lang="en-US" altLang="en-US" sz="25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Title 1"/>
          <p:cNvSpPr>
            <a:spLocks noGrp="1"/>
          </p:cNvSpPr>
          <p:nvPr>
            <p:ph type="title"/>
          </p:nvPr>
        </p:nvSpPr>
        <p:spPr/>
        <p:txBody>
          <a:bodyPr/>
          <a:lstStyle/>
          <a:p>
            <a:pPr>
              <a:lnSpc>
                <a:spcPct val="85000"/>
              </a:lnSpc>
              <a:defRPr/>
            </a:pPr>
            <a:r>
              <a:rPr lang="en-US" dirty="0">
                <a:cs typeface="+mj-cs"/>
              </a:rPr>
              <a:t>Primary Assessment </a:t>
            </a:r>
            <a:r>
              <a:rPr lang="en-US" sz="2000" b="0" dirty="0">
                <a:cs typeface="+mj-cs"/>
              </a:rPr>
              <a:t>(10 of 1</a:t>
            </a:r>
            <a:r>
              <a:rPr lang="en-US" sz="2000" b="0" dirty="0"/>
              <a:t>8</a:t>
            </a:r>
            <a:r>
              <a:rPr lang="en-US" sz="2000" b="0" dirty="0">
                <a:cs typeface="+mj-cs"/>
              </a:rPr>
              <a:t>)</a:t>
            </a:r>
          </a:p>
        </p:txBody>
      </p:sp>
      <p:sp>
        <p:nvSpPr>
          <p:cNvPr id="7373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Breathing</a:t>
            </a:r>
          </a:p>
          <a:p>
            <a:pPr lvl="1">
              <a:spcBef>
                <a:spcPct val="35000"/>
              </a:spcBef>
            </a:pPr>
            <a:r>
              <a:rPr lang="en-US" altLang="en-US" dirty="0"/>
              <a:t>Use the look, listen, feel technique.</a:t>
            </a:r>
          </a:p>
          <a:p>
            <a:pPr lvl="1">
              <a:spcBef>
                <a:spcPct val="35000"/>
              </a:spcBef>
            </a:pPr>
            <a:r>
              <a:rPr lang="en-US" altLang="en-US" dirty="0"/>
              <a:t>Place both hands on patient</a:t>
            </a:r>
            <a:r>
              <a:rPr lang="ja-JP" altLang="en-US"/>
              <a:t>’</a:t>
            </a:r>
            <a:r>
              <a:rPr lang="en-US" altLang="ja-JP" dirty="0"/>
              <a:t>s chest to feel for rise and fall of chest wall.</a:t>
            </a:r>
          </a:p>
          <a:p>
            <a:pPr lvl="1">
              <a:spcBef>
                <a:spcPct val="35000"/>
              </a:spcBef>
            </a:pPr>
            <a:r>
              <a:rPr lang="en-US" altLang="en-US" dirty="0"/>
              <a:t>Belly breathing in infants is considered adequate.</a:t>
            </a:r>
          </a:p>
          <a:p>
            <a:pPr lvl="1">
              <a:spcBef>
                <a:spcPct val="35000"/>
              </a:spcBef>
            </a:pPr>
            <a:r>
              <a:rPr lang="en-US" altLang="en-US" dirty="0"/>
              <a:t>Bradypnea is an ominous sign and indicates impending respiratory arrest.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Title 1"/>
          <p:cNvSpPr>
            <a:spLocks noGrp="1"/>
          </p:cNvSpPr>
          <p:nvPr>
            <p:ph type="title"/>
          </p:nvPr>
        </p:nvSpPr>
        <p:spPr/>
        <p:txBody>
          <a:bodyPr/>
          <a:lstStyle/>
          <a:p>
            <a:pPr>
              <a:lnSpc>
                <a:spcPct val="85000"/>
              </a:lnSpc>
              <a:defRPr/>
            </a:pPr>
            <a:r>
              <a:rPr lang="en-US" dirty="0">
                <a:cs typeface="+mj-cs"/>
              </a:rPr>
              <a:t>Primary Assessment </a:t>
            </a:r>
            <a:r>
              <a:rPr lang="en-US" sz="2000" b="0" dirty="0">
                <a:cs typeface="+mj-cs"/>
              </a:rPr>
              <a:t>(11</a:t>
            </a:r>
            <a:r>
              <a:rPr lang="en-US" sz="2000" b="0" dirty="0">
                <a:solidFill>
                  <a:srgbClr val="FAA61A"/>
                </a:solidFill>
                <a:cs typeface="+mj-cs"/>
              </a:rPr>
              <a:t> </a:t>
            </a:r>
            <a:r>
              <a:rPr lang="en-US" sz="2000" b="0" dirty="0">
                <a:cs typeface="+mj-cs"/>
              </a:rPr>
              <a:t>of 1</a:t>
            </a:r>
            <a:r>
              <a:rPr lang="en-US" sz="2000" b="0" dirty="0"/>
              <a:t>8</a:t>
            </a:r>
            <a:r>
              <a:rPr lang="en-US" sz="2000" b="0" dirty="0">
                <a:cs typeface="+mj-cs"/>
              </a:rPr>
              <a:t>)</a:t>
            </a:r>
          </a:p>
        </p:txBody>
      </p:sp>
      <p:sp>
        <p:nvSpPr>
          <p:cNvPr id="74755"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Circulation</a:t>
            </a:r>
          </a:p>
          <a:p>
            <a:pPr lvl="1">
              <a:spcBef>
                <a:spcPct val="35000"/>
              </a:spcBef>
            </a:pPr>
            <a:r>
              <a:rPr lang="en-US" altLang="en-US" dirty="0"/>
              <a:t>Determine if patient has a pulse, is bleeding, or is in shock.</a:t>
            </a:r>
          </a:p>
          <a:p>
            <a:pPr lvl="1">
              <a:spcBef>
                <a:spcPct val="35000"/>
              </a:spcBef>
            </a:pPr>
            <a:r>
              <a:rPr lang="en-US" altLang="en-US" dirty="0"/>
              <a:t>In infants, palpate brachial or femoral pulse.</a:t>
            </a:r>
          </a:p>
          <a:p>
            <a:pPr lvl="1">
              <a:spcBef>
                <a:spcPct val="35000"/>
              </a:spcBef>
            </a:pPr>
            <a:r>
              <a:rPr lang="en-US" altLang="en-US" dirty="0"/>
              <a:t>In children older than 1 year, palpate carotid pulse.</a:t>
            </a:r>
          </a:p>
          <a:p>
            <a:pPr lvl="1">
              <a:spcBef>
                <a:spcPct val="35000"/>
              </a:spcBef>
            </a:pPr>
            <a:r>
              <a:rPr lang="en-US" altLang="en-US" dirty="0"/>
              <a:t>Strong central pulses usually indicate that the child is not hypotensive.</a:t>
            </a:r>
            <a:endParaRPr lang="en-US" altLang="en-US" sz="25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Title 1"/>
          <p:cNvSpPr>
            <a:spLocks noGrp="1"/>
          </p:cNvSpPr>
          <p:nvPr>
            <p:ph type="title"/>
          </p:nvPr>
        </p:nvSpPr>
        <p:spPr/>
        <p:txBody>
          <a:bodyPr/>
          <a:lstStyle/>
          <a:p>
            <a:pPr>
              <a:lnSpc>
                <a:spcPct val="85000"/>
              </a:lnSpc>
              <a:defRPr/>
            </a:pPr>
            <a:r>
              <a:rPr lang="en-US" dirty="0">
                <a:cs typeface="+mj-cs"/>
              </a:rPr>
              <a:t>Primary Assessment </a:t>
            </a:r>
            <a:r>
              <a:rPr lang="en-US" sz="2000" b="0" dirty="0">
                <a:cs typeface="+mj-cs"/>
              </a:rPr>
              <a:t>(12</a:t>
            </a:r>
            <a:r>
              <a:rPr lang="en-US" sz="2000" b="0" dirty="0">
                <a:solidFill>
                  <a:srgbClr val="FAA61A"/>
                </a:solidFill>
                <a:cs typeface="+mj-cs"/>
              </a:rPr>
              <a:t> </a:t>
            </a:r>
            <a:r>
              <a:rPr lang="en-US" sz="2000" b="0" dirty="0">
                <a:cs typeface="+mj-cs"/>
              </a:rPr>
              <a:t>of 1</a:t>
            </a:r>
            <a:r>
              <a:rPr lang="en-US" sz="2000" b="0" dirty="0"/>
              <a:t>8</a:t>
            </a:r>
            <a:r>
              <a:rPr lang="en-US" sz="2000" b="0" dirty="0">
                <a:cs typeface="+mj-cs"/>
              </a:rPr>
              <a:t>)</a:t>
            </a:r>
          </a:p>
        </p:txBody>
      </p:sp>
      <p:sp>
        <p:nvSpPr>
          <p:cNvPr id="7577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Circulation (cont</a:t>
            </a:r>
            <a:r>
              <a:rPr lang="ja-JP" altLang="en-US" dirty="0"/>
              <a:t>’</a:t>
            </a:r>
            <a:r>
              <a:rPr lang="en-US" altLang="ja-JP" dirty="0"/>
              <a:t>d)</a:t>
            </a:r>
          </a:p>
          <a:p>
            <a:pPr lvl="1">
              <a:spcBef>
                <a:spcPct val="35000"/>
              </a:spcBef>
            </a:pPr>
            <a:r>
              <a:rPr lang="en-US" altLang="en-US" dirty="0"/>
              <a:t>Weak or absent peripheral pulses indicate decreased perfusion.</a:t>
            </a:r>
          </a:p>
          <a:p>
            <a:pPr lvl="1">
              <a:spcBef>
                <a:spcPct val="35000"/>
              </a:spcBef>
            </a:pPr>
            <a:r>
              <a:rPr lang="en-US" altLang="en-US" dirty="0"/>
              <a:t>Tachycardia may be early sign of hypoxia.</a:t>
            </a:r>
          </a:p>
          <a:p>
            <a:pPr lvl="1">
              <a:spcBef>
                <a:spcPct val="35000"/>
              </a:spcBef>
            </a:pPr>
            <a:r>
              <a:rPr lang="en-US" altLang="en-US" dirty="0"/>
              <a:t>Interpret pulse within the context of overall history, the PAT, and primary assessment. </a:t>
            </a:r>
          </a:p>
          <a:p>
            <a:pPr lvl="1">
              <a:spcBef>
                <a:spcPct val="35000"/>
              </a:spcBef>
            </a:pPr>
            <a:r>
              <a:rPr lang="en-US" altLang="en-US" dirty="0"/>
              <a:t>Evaluate trend of increasing or decreasing pulse rate.</a:t>
            </a:r>
          </a:p>
          <a:p>
            <a:pPr lvl="1">
              <a:spcBef>
                <a:spcPct val="35000"/>
              </a:spcBef>
            </a:pPr>
            <a:r>
              <a:rPr lang="en-US" altLang="en-US" dirty="0"/>
              <a:t>Feel skin for temperature and moisture.</a:t>
            </a:r>
          </a:p>
          <a:p>
            <a:pPr lvl="1">
              <a:spcBef>
                <a:spcPct val="35000"/>
              </a:spcBef>
            </a:pPr>
            <a:r>
              <a:rPr lang="en-US" altLang="en-US" dirty="0"/>
              <a:t>Estimate the capillary refill time.</a:t>
            </a:r>
            <a:endParaRPr lang="en-US" altLang="en-US" sz="25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Title 1"/>
          <p:cNvSpPr>
            <a:spLocks noGrp="1"/>
          </p:cNvSpPr>
          <p:nvPr>
            <p:ph type="title"/>
          </p:nvPr>
        </p:nvSpPr>
        <p:spPr/>
        <p:txBody>
          <a:bodyPr/>
          <a:lstStyle/>
          <a:p>
            <a:pPr>
              <a:lnSpc>
                <a:spcPct val="85000"/>
              </a:lnSpc>
              <a:defRPr/>
            </a:pPr>
            <a:r>
              <a:rPr lang="en-US" dirty="0">
                <a:cs typeface="+mj-cs"/>
              </a:rPr>
              <a:t>Primary Assessment </a:t>
            </a:r>
            <a:r>
              <a:rPr lang="en-US" sz="2000" b="0" dirty="0">
                <a:cs typeface="+mj-cs"/>
              </a:rPr>
              <a:t>(13</a:t>
            </a:r>
            <a:r>
              <a:rPr lang="en-US" sz="2000" b="0" dirty="0">
                <a:solidFill>
                  <a:srgbClr val="FAA61A"/>
                </a:solidFill>
                <a:cs typeface="+mj-cs"/>
              </a:rPr>
              <a:t> </a:t>
            </a:r>
            <a:r>
              <a:rPr lang="en-US" sz="2000" b="0" dirty="0">
                <a:cs typeface="+mj-cs"/>
              </a:rPr>
              <a:t>of 1</a:t>
            </a:r>
            <a:r>
              <a:rPr lang="en-US" sz="2000" b="0" dirty="0"/>
              <a:t>8</a:t>
            </a:r>
            <a:r>
              <a:rPr lang="en-US" sz="2000" b="0" dirty="0">
                <a:cs typeface="+mj-cs"/>
              </a:rPr>
              <a:t>)</a:t>
            </a:r>
          </a:p>
        </p:txBody>
      </p:sp>
      <p:sp>
        <p:nvSpPr>
          <p:cNvPr id="7680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Disability</a:t>
            </a:r>
          </a:p>
          <a:p>
            <a:pPr lvl="1">
              <a:spcBef>
                <a:spcPct val="35000"/>
              </a:spcBef>
            </a:pPr>
            <a:r>
              <a:rPr lang="en-US" altLang="en-US" dirty="0"/>
              <a:t>Use AVPU scale or pediatric GCS.</a:t>
            </a:r>
          </a:p>
          <a:p>
            <a:pPr lvl="1">
              <a:spcBef>
                <a:spcPct val="35000"/>
              </a:spcBef>
            </a:pPr>
            <a:r>
              <a:rPr lang="en-US" altLang="en-US" dirty="0"/>
              <a:t>Check pupil response.</a:t>
            </a:r>
          </a:p>
          <a:p>
            <a:pPr lvl="1">
              <a:spcBef>
                <a:spcPct val="35000"/>
              </a:spcBef>
            </a:pPr>
            <a:r>
              <a:rPr lang="en-US" altLang="en-US" dirty="0"/>
              <a:t>Look for symmetric movement of extremities.</a:t>
            </a:r>
          </a:p>
          <a:p>
            <a:pPr lvl="1">
              <a:spcBef>
                <a:spcPct val="35000"/>
              </a:spcBef>
            </a:pPr>
            <a:r>
              <a:rPr lang="en-US" altLang="en-US" dirty="0"/>
              <a:t>Pain is present with most types of injuries.</a:t>
            </a:r>
          </a:p>
          <a:p>
            <a:pPr lvl="1">
              <a:spcBef>
                <a:spcPct val="35000"/>
              </a:spcBef>
            </a:pPr>
            <a:r>
              <a:rPr lang="en-US" altLang="en-US" dirty="0"/>
              <a:t>Assessment of pain must consider developmental age of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Title 1"/>
          <p:cNvSpPr>
            <a:spLocks noGrp="1"/>
          </p:cNvSpPr>
          <p:nvPr>
            <p:ph type="title"/>
          </p:nvPr>
        </p:nvSpPr>
        <p:spPr/>
        <p:txBody>
          <a:bodyPr/>
          <a:lstStyle/>
          <a:p>
            <a:pPr>
              <a:lnSpc>
                <a:spcPct val="85000"/>
              </a:lnSpc>
              <a:defRPr/>
            </a:pPr>
            <a:r>
              <a:rPr lang="en-US" dirty="0">
                <a:cs typeface="+mj-cs"/>
              </a:rPr>
              <a:t>Primary Assessment </a:t>
            </a:r>
            <a:r>
              <a:rPr lang="en-US" sz="2000" b="0" dirty="0">
                <a:cs typeface="+mj-cs"/>
              </a:rPr>
              <a:t>(14 of 1</a:t>
            </a:r>
            <a:r>
              <a:rPr lang="en-US" sz="2000" b="0" dirty="0"/>
              <a:t>8</a:t>
            </a:r>
            <a:r>
              <a:rPr lang="en-US" sz="2000" b="0" dirty="0">
                <a:cs typeface="+mj-cs"/>
              </a:rPr>
              <a:t>)</a:t>
            </a:r>
          </a:p>
        </p:txBody>
      </p:sp>
      <p:sp>
        <p:nvSpPr>
          <p:cNvPr id="77827"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Exposure</a:t>
            </a:r>
          </a:p>
          <a:p>
            <a:pPr lvl="1">
              <a:spcBef>
                <a:spcPct val="35000"/>
              </a:spcBef>
            </a:pPr>
            <a:r>
              <a:rPr lang="en-US" altLang="en-US" dirty="0"/>
              <a:t>Hands-on ABCs require that the caregiver remove some of patient</a:t>
            </a:r>
            <a:r>
              <a:rPr lang="ja-JP" altLang="en-US" dirty="0"/>
              <a:t>’</a:t>
            </a:r>
            <a:r>
              <a:rPr lang="en-US" altLang="ja-JP" dirty="0"/>
              <a:t>s clothing for observation.</a:t>
            </a:r>
          </a:p>
          <a:p>
            <a:pPr lvl="2">
              <a:spcBef>
                <a:spcPts val="900"/>
              </a:spcBef>
            </a:pPr>
            <a:r>
              <a:rPr lang="en-US" altLang="en-US" sz="2000" dirty="0"/>
              <a:t>Avoid heat loss by covering the patient as soon as possible.</a:t>
            </a:r>
          </a:p>
          <a:p>
            <a:pPr lvl="1">
              <a:spcBef>
                <a:spcPts val="900"/>
              </a:spcBef>
            </a:pPr>
            <a:r>
              <a:rPr lang="en-US" altLang="en-US" dirty="0"/>
              <a:t>More prone to hypothermic events </a:t>
            </a:r>
          </a:p>
          <a:p>
            <a:pPr lvl="1">
              <a:spcBef>
                <a:spcPts val="900"/>
              </a:spcBef>
            </a:pPr>
            <a:r>
              <a:rPr lang="en-US" altLang="en-US" dirty="0"/>
              <a:t>Should be kept warm during transport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Rectangle 2"/>
          <p:cNvSpPr>
            <a:spLocks noGrp="1" noChangeArrowheads="1"/>
          </p:cNvSpPr>
          <p:nvPr>
            <p:ph type="title"/>
          </p:nvPr>
        </p:nvSpPr>
        <p:spPr/>
        <p:txBody>
          <a:bodyPr/>
          <a:lstStyle/>
          <a:p>
            <a:pPr>
              <a:lnSpc>
                <a:spcPct val="85000"/>
              </a:lnSpc>
              <a:defRPr/>
            </a:pPr>
            <a:r>
              <a:rPr lang="en-US" dirty="0">
                <a:cs typeface="+mj-cs"/>
              </a:rPr>
              <a:t>Primary Assessment </a:t>
            </a:r>
            <a:r>
              <a:rPr lang="en-US" sz="2000" b="0" dirty="0">
                <a:cs typeface="+mj-cs"/>
              </a:rPr>
              <a:t>(15 of 1</a:t>
            </a:r>
            <a:r>
              <a:rPr lang="en-US" sz="2000" b="0" dirty="0"/>
              <a:t>8</a:t>
            </a:r>
            <a:r>
              <a:rPr lang="en-US" sz="2000" b="0" dirty="0">
                <a:cs typeface="+mj-cs"/>
              </a:rPr>
              <a:t>)</a:t>
            </a:r>
          </a:p>
        </p:txBody>
      </p:sp>
      <p:sp>
        <p:nvSpPr>
          <p:cNvPr id="7885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Transport decision</a:t>
            </a:r>
          </a:p>
          <a:p>
            <a:pPr lvl="1">
              <a:spcBef>
                <a:spcPct val="35000"/>
              </a:spcBef>
            </a:pPr>
            <a:r>
              <a:rPr lang="en-US" altLang="en-US" dirty="0"/>
              <a:t>Determine whether rapid transport to the hospital is indicated. </a:t>
            </a:r>
          </a:p>
          <a:p>
            <a:pPr lvl="1">
              <a:spcBef>
                <a:spcPct val="35000"/>
              </a:spcBef>
            </a:pPr>
            <a:r>
              <a:rPr lang="en-US" altLang="en-US" dirty="0"/>
              <a:t>Rapid transport indicated if:</a:t>
            </a:r>
          </a:p>
          <a:p>
            <a:pPr lvl="2">
              <a:spcBef>
                <a:spcPts val="900"/>
              </a:spcBef>
            </a:pPr>
            <a:r>
              <a:rPr lang="en-US" altLang="en-US" sz="2000" dirty="0"/>
              <a:t>Significant MOI</a:t>
            </a:r>
          </a:p>
          <a:p>
            <a:pPr lvl="2">
              <a:spcBef>
                <a:spcPts val="900"/>
              </a:spcBef>
            </a:pPr>
            <a:r>
              <a:rPr lang="en-US" altLang="en-US" sz="2000" dirty="0"/>
              <a:t>History compatible with serious illness</a:t>
            </a:r>
          </a:p>
          <a:p>
            <a:pPr lvl="2">
              <a:spcBef>
                <a:spcPts val="900"/>
              </a:spcBef>
            </a:pPr>
            <a:r>
              <a:rPr lang="en-US" altLang="en-US" sz="2000" dirty="0"/>
              <a:t>Physical abnormality noted</a:t>
            </a:r>
          </a:p>
          <a:p>
            <a:pPr lvl="2">
              <a:spcBef>
                <a:spcPts val="900"/>
              </a:spcBef>
            </a:pPr>
            <a:r>
              <a:rPr lang="en-US" altLang="en-US" sz="2000" dirty="0"/>
              <a:t>Potentially serious anatomic abnormality</a:t>
            </a:r>
          </a:p>
          <a:p>
            <a:pPr lvl="2">
              <a:spcBef>
                <a:spcPts val="900"/>
              </a:spcBef>
            </a:pPr>
            <a:r>
              <a:rPr lang="en-US" altLang="en-US" sz="2000" dirty="0"/>
              <a:t>Significant pain</a:t>
            </a:r>
          </a:p>
          <a:p>
            <a:pPr lvl="2">
              <a:spcBef>
                <a:spcPts val="900"/>
              </a:spcBef>
            </a:pPr>
            <a:r>
              <a:rPr lang="en-US" altLang="en-US" sz="2000" dirty="0"/>
              <a:t>Abnormal level of consciousness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ChangeArrowheads="1"/>
          </p:cNvSpPr>
          <p:nvPr>
            <p:ph type="title"/>
          </p:nvPr>
        </p:nvSpPr>
        <p:spPr/>
        <p:txBody>
          <a:bodyPr/>
          <a:lstStyle/>
          <a:p>
            <a:pPr>
              <a:lnSpc>
                <a:spcPct val="85000"/>
              </a:lnSpc>
              <a:defRPr/>
            </a:pPr>
            <a:r>
              <a:rPr lang="en-US" dirty="0">
                <a:cs typeface="+mj-cs"/>
              </a:rPr>
              <a:t>Primary Assessment </a:t>
            </a:r>
            <a:r>
              <a:rPr lang="en-US" sz="2000" b="0" dirty="0">
                <a:cs typeface="+mj-cs"/>
              </a:rPr>
              <a:t>(16 of 1</a:t>
            </a:r>
            <a:r>
              <a:rPr lang="en-US" sz="2000" b="0" dirty="0"/>
              <a:t>8</a:t>
            </a:r>
            <a:r>
              <a:rPr lang="en-US" sz="2000" b="0" dirty="0">
                <a:cs typeface="+mj-cs"/>
              </a:rPr>
              <a:t>)</a:t>
            </a:r>
          </a:p>
        </p:txBody>
      </p:sp>
      <p:sp>
        <p:nvSpPr>
          <p:cNvPr id="7987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Transport decision (cont</a:t>
            </a:r>
            <a:r>
              <a:rPr lang="ja-JP" altLang="en-US" dirty="0"/>
              <a:t>’</a:t>
            </a:r>
            <a:r>
              <a:rPr lang="en-US" altLang="ja-JP" dirty="0"/>
              <a:t>d)</a:t>
            </a:r>
          </a:p>
          <a:p>
            <a:pPr lvl="1">
              <a:spcBef>
                <a:spcPct val="35000"/>
              </a:spcBef>
            </a:pPr>
            <a:r>
              <a:rPr lang="en-US" altLang="en-US" dirty="0"/>
              <a:t>Also consider:</a:t>
            </a:r>
          </a:p>
          <a:p>
            <a:pPr lvl="2">
              <a:spcBef>
                <a:spcPts val="900"/>
              </a:spcBef>
            </a:pPr>
            <a:r>
              <a:rPr lang="en-US" altLang="en-US" sz="2000" dirty="0"/>
              <a:t>Type of clinical problem</a:t>
            </a:r>
          </a:p>
          <a:p>
            <a:pPr lvl="2">
              <a:spcBef>
                <a:spcPts val="900"/>
              </a:spcBef>
            </a:pPr>
            <a:r>
              <a:rPr lang="en-US" altLang="en-US" sz="2000" dirty="0"/>
              <a:t>Benefits or ALS treatment in field</a:t>
            </a:r>
          </a:p>
          <a:p>
            <a:pPr lvl="2">
              <a:spcBef>
                <a:spcPts val="900"/>
              </a:spcBef>
            </a:pPr>
            <a:r>
              <a:rPr lang="en-US" altLang="en-US" sz="2000" dirty="0"/>
              <a:t>Local EMS protocol</a:t>
            </a:r>
          </a:p>
          <a:p>
            <a:pPr lvl="2">
              <a:spcBef>
                <a:spcPts val="900"/>
              </a:spcBef>
            </a:pPr>
            <a:r>
              <a:rPr lang="en-US" altLang="en-US" sz="2000" dirty="0"/>
              <a:t>Your comfort level </a:t>
            </a:r>
          </a:p>
          <a:p>
            <a:pPr lvl="2">
              <a:spcBef>
                <a:spcPts val="900"/>
              </a:spcBef>
            </a:pPr>
            <a:r>
              <a:rPr lang="en-US" altLang="en-US" sz="2000" dirty="0"/>
              <a:t>Transport time to hospital</a:t>
            </a:r>
          </a:p>
          <a:p>
            <a:pPr lvl="1">
              <a:spcBef>
                <a:spcPct val="35000"/>
              </a:spcBef>
            </a:pPr>
            <a:r>
              <a:rPr lang="en-US" altLang="en-US" dirty="0"/>
              <a:t>If patient’s condition is urgent, initiate immediate transport to the closest appropriate facility.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p:cNvSpPr>
            <a:spLocks noGrp="1" noChangeArrowheads="1"/>
          </p:cNvSpPr>
          <p:nvPr>
            <p:ph type="title"/>
          </p:nvPr>
        </p:nvSpPr>
        <p:spPr/>
        <p:txBody>
          <a:bodyPr/>
          <a:lstStyle/>
          <a:p>
            <a:pPr>
              <a:lnSpc>
                <a:spcPct val="85000"/>
              </a:lnSpc>
              <a:defRPr/>
            </a:pPr>
            <a:r>
              <a:rPr lang="en-US" dirty="0">
                <a:cs typeface="+mj-cs"/>
              </a:rPr>
              <a:t>Primary Assessment </a:t>
            </a:r>
            <a:r>
              <a:rPr lang="en-US" sz="2000" b="0" dirty="0">
                <a:cs typeface="+mj-cs"/>
              </a:rPr>
              <a:t>(17 of 1</a:t>
            </a:r>
            <a:r>
              <a:rPr lang="en-US" sz="2000" b="0" dirty="0"/>
              <a:t>8</a:t>
            </a:r>
            <a:r>
              <a:rPr lang="en-US" sz="2000" b="0" dirty="0">
                <a:cs typeface="+mj-cs"/>
              </a:rPr>
              <a:t>)</a:t>
            </a:r>
          </a:p>
        </p:txBody>
      </p:sp>
      <p:sp>
        <p:nvSpPr>
          <p:cNvPr id="8089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Transport decision (cont</a:t>
            </a:r>
            <a:r>
              <a:rPr lang="ja-JP" altLang="en-US" dirty="0"/>
              <a:t>’</a:t>
            </a:r>
            <a:r>
              <a:rPr lang="en-US" altLang="ja-JP" dirty="0"/>
              <a:t>d)</a:t>
            </a:r>
          </a:p>
          <a:p>
            <a:pPr lvl="1">
              <a:spcBef>
                <a:spcPts val="840"/>
              </a:spcBef>
            </a:pPr>
            <a:r>
              <a:rPr lang="en-US" altLang="en-US" dirty="0"/>
              <a:t>Less than 40 lb, transport in car seat.</a:t>
            </a:r>
          </a:p>
          <a:p>
            <a:pPr lvl="1">
              <a:spcBef>
                <a:spcPts val="840"/>
              </a:spcBef>
            </a:pPr>
            <a:r>
              <a:rPr lang="en-US" altLang="en-US" dirty="0"/>
              <a:t>Mount a car seat to a stretcher.</a:t>
            </a:r>
          </a:p>
          <a:p>
            <a:pPr lvl="1">
              <a:spcBef>
                <a:spcPts val="840"/>
              </a:spcBef>
            </a:pPr>
            <a:r>
              <a:rPr lang="en-US" altLang="en-US" dirty="0"/>
              <a:t>Follow manufacturer</a:t>
            </a:r>
            <a:r>
              <a:rPr lang="ja-JP" altLang="en-US" dirty="0"/>
              <a:t>’</a:t>
            </a:r>
            <a:r>
              <a:rPr lang="en-US" altLang="ja-JP" dirty="0"/>
              <a:t>s instructions to secure car seat in captain</a:t>
            </a:r>
            <a:r>
              <a:rPr lang="ja-JP" altLang="en-US" dirty="0"/>
              <a:t>’</a:t>
            </a:r>
            <a:r>
              <a:rPr lang="en-US" altLang="ja-JP" dirty="0"/>
              <a:t>s chair.</a:t>
            </a:r>
          </a:p>
          <a:p>
            <a:pPr lvl="1">
              <a:spcBef>
                <a:spcPts val="840"/>
              </a:spcBef>
            </a:pPr>
            <a:r>
              <a:rPr lang="en-US" altLang="en-US" dirty="0"/>
              <a:t>Patients who require spinal immobilization: immobilize on long backboard or other suitable spinal immobilization device.</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p:cNvSpPr>
            <a:spLocks noGrp="1" noChangeArrowheads="1"/>
          </p:cNvSpPr>
          <p:nvPr>
            <p:ph type="title"/>
          </p:nvPr>
        </p:nvSpPr>
        <p:spPr/>
        <p:txBody>
          <a:bodyPr/>
          <a:lstStyle/>
          <a:p>
            <a:pPr>
              <a:lnSpc>
                <a:spcPct val="85000"/>
              </a:lnSpc>
              <a:defRPr/>
            </a:pPr>
            <a:r>
              <a:rPr lang="en-US" dirty="0">
                <a:cs typeface="+mj-cs"/>
              </a:rPr>
              <a:t>Primary Assessment </a:t>
            </a:r>
            <a:r>
              <a:rPr lang="en-US" sz="2000" b="0" dirty="0">
                <a:cs typeface="+mj-cs"/>
              </a:rPr>
              <a:t>(18 of 18)</a:t>
            </a:r>
          </a:p>
        </p:txBody>
      </p:sp>
      <p:sp>
        <p:nvSpPr>
          <p:cNvPr id="81923" name="Rectangle 3"/>
          <p:cNvSpPr>
            <a:spLocks noGrp="1" noChangeArrowheads="1"/>
          </p:cNvSpPr>
          <p:nvPr>
            <p:ph type="body" idx="1"/>
          </p:nvPr>
        </p:nvSpPr>
        <p:spPr>
          <a:xfrm>
            <a:off x="925830" y="1490870"/>
            <a:ext cx="9196070" cy="4699047"/>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Transport decision (cont</a:t>
            </a:r>
            <a:r>
              <a:rPr lang="ja-JP" altLang="en-US" dirty="0"/>
              <a:t>’</a:t>
            </a:r>
            <a:r>
              <a:rPr lang="en-US" altLang="ja-JP" dirty="0"/>
              <a:t>d)</a:t>
            </a:r>
          </a:p>
          <a:p>
            <a:pPr lvl="1">
              <a:spcBef>
                <a:spcPts val="900"/>
              </a:spcBef>
            </a:pPr>
            <a:r>
              <a:rPr lang="en-US" altLang="en-US" dirty="0"/>
              <a:t>Patients in cardiopulmonary arrest: use a device that can be secured to the stretcher.</a:t>
            </a:r>
          </a:p>
          <a:p>
            <a:pPr lvl="1">
              <a:spcBef>
                <a:spcPts val="900"/>
              </a:spcBef>
            </a:pPr>
            <a:r>
              <a:rPr lang="en-US" altLang="en-US" dirty="0"/>
              <a:t>Do not use the pediatric patient’s own car seat.</a:t>
            </a:r>
          </a:p>
          <a:p>
            <a:pPr lvl="1">
              <a:spcBef>
                <a:spcPts val="900"/>
              </a:spcBef>
            </a:pPr>
            <a:r>
              <a:rPr lang="en-US" altLang="en-US" dirty="0"/>
              <a:t>The goal is to secure and protect the pediatric patient for transport in the ambulance.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dirty="0"/>
              <a:t>Age-related assessment findings, and developmental stage-related assessment and treatment modifications for pediatric-specific major diseases and/or emergencies</a:t>
            </a:r>
          </a:p>
          <a:p>
            <a:pPr lvl="1">
              <a:spcBef>
                <a:spcPts val="900"/>
              </a:spcBef>
            </a:pPr>
            <a:r>
              <a:rPr lang="en-US" altLang="en-US" dirty="0"/>
              <a:t>Upper airway obstruction</a:t>
            </a:r>
          </a:p>
          <a:p>
            <a:pPr lvl="1">
              <a:spcBef>
                <a:spcPts val="900"/>
              </a:spcBef>
            </a:pPr>
            <a:r>
              <a:rPr lang="en-US" altLang="en-US" dirty="0"/>
              <a:t>Lower airway reactive disease</a:t>
            </a:r>
          </a:p>
          <a:p>
            <a:pPr lvl="1">
              <a:spcBef>
                <a:spcPts val="900"/>
              </a:spcBef>
            </a:pPr>
            <a:r>
              <a:rPr lang="en-US" altLang="en-US" dirty="0"/>
              <a:t>Respiratory distress/failure/arrest</a:t>
            </a:r>
          </a:p>
          <a:p>
            <a:pPr lvl="1">
              <a:spcBef>
                <a:spcPts val="900"/>
              </a:spcBef>
            </a:pPr>
            <a:r>
              <a:rPr lang="en-US" altLang="en-US" dirty="0"/>
              <a:t>Shock</a:t>
            </a:r>
          </a:p>
        </p:txBody>
      </p:sp>
      <p:sp>
        <p:nvSpPr>
          <p:cNvPr id="2" name="Title 1"/>
          <p:cNvSpPr>
            <a:spLocks noGrp="1"/>
          </p:cNvSpPr>
          <p:nvPr>
            <p:ph type="title"/>
          </p:nvPr>
        </p:nvSpPr>
        <p:spPr/>
        <p:txBody>
          <a:bodyPr/>
          <a:lstStyle/>
          <a:p>
            <a:r>
              <a:rPr lang="en-US" dirty="0"/>
              <a:t>National EMS Education Standard Competencies </a:t>
            </a:r>
            <a:r>
              <a:rPr lang="en-US" sz="2000" b="0" dirty="0"/>
              <a:t>(6 of 10)</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Title 1"/>
          <p:cNvSpPr>
            <a:spLocks noGrp="1"/>
          </p:cNvSpPr>
          <p:nvPr>
            <p:ph type="title"/>
          </p:nvPr>
        </p:nvSpPr>
        <p:spPr/>
        <p:txBody>
          <a:bodyPr/>
          <a:lstStyle/>
          <a:p>
            <a:pPr>
              <a:lnSpc>
                <a:spcPct val="85000"/>
              </a:lnSpc>
              <a:defRPr/>
            </a:pPr>
            <a:r>
              <a:rPr lang="en-US" dirty="0">
                <a:cs typeface="+mj-cs"/>
              </a:rPr>
              <a:t>History Taking </a:t>
            </a:r>
            <a:r>
              <a:rPr lang="en-US" sz="2000" b="0" dirty="0">
                <a:cs typeface="+mj-cs"/>
              </a:rPr>
              <a:t>(1 of 4)</a:t>
            </a:r>
          </a:p>
        </p:txBody>
      </p:sp>
      <p:sp>
        <p:nvSpPr>
          <p:cNvPr id="82947"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Approach to history depends on age of patient.</a:t>
            </a:r>
          </a:p>
          <a:p>
            <a:pPr lvl="1">
              <a:spcBef>
                <a:spcPct val="35000"/>
              </a:spcBef>
            </a:pPr>
            <a:r>
              <a:rPr lang="en-US" altLang="en-US" dirty="0"/>
              <a:t>History information for an infant, toddler, or preschool-age child will be obtained from caregiver.</a:t>
            </a:r>
          </a:p>
          <a:p>
            <a:pPr lvl="1">
              <a:spcBef>
                <a:spcPct val="35000"/>
              </a:spcBef>
            </a:pPr>
            <a:r>
              <a:rPr lang="en-US" altLang="en-US" dirty="0"/>
              <a:t>Adolescent information is obtained from patient.</a:t>
            </a:r>
          </a:p>
          <a:p>
            <a:pPr lvl="1">
              <a:spcBef>
                <a:spcPct val="35000"/>
              </a:spcBef>
            </a:pPr>
            <a:r>
              <a:rPr lang="en-US" altLang="en-US" dirty="0"/>
              <a:t>Questioning the parents or child about the immediate illness or injury should be based on the child’s chief complaint.</a:t>
            </a:r>
          </a:p>
          <a:p>
            <a:pPr lvl="1">
              <a:spcBef>
                <a:spcPct val="35000"/>
              </a:spcBef>
            </a:pPr>
            <a:endParaRPr lang="en-US" altLang="en-US" dirty="0"/>
          </a:p>
          <a:p>
            <a:pPr marL="914400" lvl="2" indent="0">
              <a:buFontTx/>
              <a:buNone/>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Grp="1" noChangeArrowheads="1"/>
          </p:cNvSpPr>
          <p:nvPr>
            <p:ph type="title"/>
          </p:nvPr>
        </p:nvSpPr>
        <p:spPr/>
        <p:txBody>
          <a:bodyPr/>
          <a:lstStyle/>
          <a:p>
            <a:pPr>
              <a:lnSpc>
                <a:spcPct val="85000"/>
              </a:lnSpc>
              <a:defRPr/>
            </a:pPr>
            <a:r>
              <a:rPr lang="en-US" dirty="0">
                <a:cs typeface="+mj-cs"/>
              </a:rPr>
              <a:t>History Taking </a:t>
            </a:r>
            <a:r>
              <a:rPr lang="en-US" sz="2000" b="0" dirty="0">
                <a:cs typeface="+mj-cs"/>
              </a:rPr>
              <a:t>(2 of 4)</a:t>
            </a:r>
          </a:p>
        </p:txBody>
      </p:sp>
      <p:sp>
        <p:nvSpPr>
          <p:cNvPr id="8397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Questions to ask based on chief complaint</a:t>
            </a:r>
          </a:p>
          <a:p>
            <a:pPr lvl="1">
              <a:spcBef>
                <a:spcPct val="35000"/>
              </a:spcBef>
            </a:pPr>
            <a:r>
              <a:rPr lang="en-US" altLang="en-US" dirty="0"/>
              <a:t>NOI or MOI</a:t>
            </a:r>
          </a:p>
          <a:p>
            <a:pPr lvl="1">
              <a:spcBef>
                <a:spcPct val="35000"/>
              </a:spcBef>
            </a:pPr>
            <a:r>
              <a:rPr lang="en-US" altLang="en-US" dirty="0"/>
              <a:t>Length of sickness or injury</a:t>
            </a:r>
          </a:p>
          <a:p>
            <a:pPr lvl="1">
              <a:spcBef>
                <a:spcPct val="35000"/>
              </a:spcBef>
            </a:pPr>
            <a:r>
              <a:rPr lang="en-US" altLang="en-US" dirty="0"/>
              <a:t>Key events leading up to injury or illness</a:t>
            </a:r>
          </a:p>
          <a:p>
            <a:pPr lvl="1">
              <a:spcBef>
                <a:spcPct val="35000"/>
              </a:spcBef>
            </a:pPr>
            <a:r>
              <a:rPr lang="en-US" altLang="en-US" dirty="0"/>
              <a:t>Presence of fever</a:t>
            </a:r>
          </a:p>
          <a:p>
            <a:pPr lvl="1">
              <a:spcBef>
                <a:spcPct val="35000"/>
              </a:spcBef>
            </a:pPr>
            <a:r>
              <a:rPr lang="en-US" altLang="en-US" dirty="0"/>
              <a:t>Effects of illness or injury on behavior</a:t>
            </a:r>
          </a:p>
          <a:p>
            <a:pPr lvl="1">
              <a:spcBef>
                <a:spcPct val="35000"/>
              </a:spcBef>
            </a:pPr>
            <a:r>
              <a:rPr lang="en-US" altLang="en-US" dirty="0"/>
              <a:t>Patient</a:t>
            </a:r>
            <a:r>
              <a:rPr lang="ja-JP" altLang="en-US" dirty="0"/>
              <a:t>’</a:t>
            </a:r>
            <a:r>
              <a:rPr lang="en-US" altLang="ja-JP" dirty="0"/>
              <a:t>s activity level</a:t>
            </a:r>
          </a:p>
          <a:p>
            <a:pPr lvl="1">
              <a:spcBef>
                <a:spcPct val="35000"/>
              </a:spcBef>
            </a:pPr>
            <a:r>
              <a:rPr lang="en-US" altLang="en-US" dirty="0"/>
              <a:t>Recent eating, drinking, and urine output</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2"/>
          <p:cNvSpPr>
            <a:spLocks noGrp="1" noChangeArrowheads="1"/>
          </p:cNvSpPr>
          <p:nvPr>
            <p:ph type="title"/>
          </p:nvPr>
        </p:nvSpPr>
        <p:spPr/>
        <p:txBody>
          <a:bodyPr/>
          <a:lstStyle/>
          <a:p>
            <a:pPr>
              <a:lnSpc>
                <a:spcPct val="85000"/>
              </a:lnSpc>
              <a:defRPr/>
            </a:pPr>
            <a:r>
              <a:rPr lang="en-US" dirty="0">
                <a:cs typeface="+mj-cs"/>
              </a:rPr>
              <a:t>History Taking </a:t>
            </a:r>
            <a:r>
              <a:rPr lang="en-US" sz="2000" b="0" dirty="0">
                <a:cs typeface="+mj-cs"/>
              </a:rPr>
              <a:t>(3 of 4)</a:t>
            </a:r>
          </a:p>
        </p:txBody>
      </p:sp>
      <p:sp>
        <p:nvSpPr>
          <p:cNvPr id="8499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Questions to ask (</a:t>
            </a:r>
            <a:r>
              <a:rPr lang="en-US" altLang="en-US" dirty="0" err="1"/>
              <a:t>cont</a:t>
            </a:r>
            <a:r>
              <a:rPr lang="ja-JP" altLang="en-US" dirty="0"/>
              <a:t>’</a:t>
            </a:r>
            <a:r>
              <a:rPr lang="en-US" altLang="ja-JP" dirty="0"/>
              <a:t>d)</a:t>
            </a:r>
          </a:p>
          <a:p>
            <a:pPr marL="685800" lvl="3">
              <a:spcBef>
                <a:spcPct val="35000"/>
              </a:spcBef>
            </a:pPr>
            <a:r>
              <a:rPr lang="en-US" altLang="en-US" sz="2000" dirty="0"/>
              <a:t>Changes in bowel or bladder habits</a:t>
            </a:r>
          </a:p>
          <a:p>
            <a:pPr lvl="1">
              <a:spcBef>
                <a:spcPct val="35000"/>
              </a:spcBef>
            </a:pPr>
            <a:r>
              <a:rPr lang="en-US" altLang="en-US" dirty="0"/>
              <a:t>Presence of vomiting, diarrhea, abdominal pain</a:t>
            </a:r>
          </a:p>
          <a:p>
            <a:pPr lvl="1">
              <a:spcBef>
                <a:spcPct val="35000"/>
              </a:spcBef>
            </a:pPr>
            <a:r>
              <a:rPr lang="en-US" altLang="en-US" dirty="0"/>
              <a:t>Presence of rashes</a:t>
            </a:r>
          </a:p>
          <a:p>
            <a:pPr lvl="1">
              <a:spcBef>
                <a:spcPct val="35000"/>
              </a:spcBef>
            </a:pPr>
            <a:r>
              <a:rPr lang="en-US" altLang="en-US" dirty="0"/>
              <a:t>Obtain name and phone number of caregiver if they are not able to come to the hospital with you.</a:t>
            </a:r>
            <a:endParaRPr lang="en-US" altLang="ja-JP"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2"/>
          <p:cNvSpPr>
            <a:spLocks noGrp="1" noChangeArrowheads="1"/>
          </p:cNvSpPr>
          <p:nvPr>
            <p:ph type="title"/>
          </p:nvPr>
        </p:nvSpPr>
        <p:spPr/>
        <p:txBody>
          <a:bodyPr/>
          <a:lstStyle/>
          <a:p>
            <a:pPr>
              <a:lnSpc>
                <a:spcPct val="85000"/>
              </a:lnSpc>
              <a:defRPr/>
            </a:pPr>
            <a:r>
              <a:rPr lang="en-US" dirty="0">
                <a:cs typeface="+mj-cs"/>
              </a:rPr>
              <a:t>History Taking </a:t>
            </a:r>
            <a:r>
              <a:rPr lang="en-US" sz="2000" b="0" dirty="0">
                <a:cs typeface="+mj-cs"/>
              </a:rPr>
              <a:t>(4 of 4)</a:t>
            </a:r>
          </a:p>
        </p:txBody>
      </p:sp>
      <p:sp>
        <p:nvSpPr>
          <p:cNvPr id="8601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SAMPLE history</a:t>
            </a:r>
          </a:p>
          <a:p>
            <a:pPr lvl="1">
              <a:spcBef>
                <a:spcPct val="35000"/>
              </a:spcBef>
            </a:pPr>
            <a:r>
              <a:rPr lang="en-US" altLang="en-US" dirty="0"/>
              <a:t>Same as adult</a:t>
            </a:r>
            <a:r>
              <a:rPr lang="ja-JP" altLang="en-US" dirty="0"/>
              <a:t>’</a:t>
            </a:r>
            <a:r>
              <a:rPr lang="en-US" altLang="ja-JP" dirty="0"/>
              <a:t>s</a:t>
            </a:r>
          </a:p>
          <a:p>
            <a:pPr lvl="1">
              <a:spcBef>
                <a:spcPct val="35000"/>
              </a:spcBef>
            </a:pPr>
            <a:r>
              <a:rPr lang="en-US" altLang="en-US" dirty="0"/>
              <a:t>Questions based on age and developmental stage</a:t>
            </a:r>
          </a:p>
          <a:p>
            <a:r>
              <a:rPr lang="en-US" altLang="en-US" dirty="0"/>
              <a:t>Obtaining OPQRST</a:t>
            </a:r>
          </a:p>
          <a:p>
            <a:pPr lvl="1">
              <a:spcBef>
                <a:spcPts val="900"/>
              </a:spcBef>
            </a:pPr>
            <a:r>
              <a:rPr lang="en-US" altLang="en-US" dirty="0"/>
              <a:t>Same for children and adults</a:t>
            </a:r>
          </a:p>
          <a:p>
            <a:pPr lvl="1">
              <a:spcBef>
                <a:spcPct val="35000"/>
              </a:spcBef>
            </a:pPr>
            <a:r>
              <a:rPr lang="en-US" altLang="en-US" dirty="0"/>
              <a:t>Questions based on age and developmental stage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Title 1"/>
          <p:cNvSpPr>
            <a:spLocks noGrp="1"/>
          </p:cNvSpPr>
          <p:nvPr>
            <p:ph type="title"/>
          </p:nvPr>
        </p:nvSpPr>
        <p:spPr/>
        <p:txBody>
          <a:bodyPr/>
          <a:lstStyle/>
          <a:p>
            <a:pPr>
              <a:lnSpc>
                <a:spcPct val="85000"/>
              </a:lnSpc>
              <a:defRPr/>
            </a:pPr>
            <a:r>
              <a:rPr lang="en-US" dirty="0">
                <a:cs typeface="+mj-cs"/>
              </a:rPr>
              <a:t>Secondary Assessment </a:t>
            </a:r>
            <a:r>
              <a:rPr lang="en-US" sz="2000" b="0" dirty="0">
                <a:cs typeface="+mj-cs"/>
              </a:rPr>
              <a:t>(1 of 11)</a:t>
            </a:r>
          </a:p>
        </p:txBody>
      </p:sp>
      <p:sp>
        <p:nvSpPr>
          <p:cNvPr id="8704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Physical examinations</a:t>
            </a:r>
          </a:p>
          <a:p>
            <a:pPr lvl="1">
              <a:spcBef>
                <a:spcPct val="35000"/>
              </a:spcBef>
            </a:pPr>
            <a:r>
              <a:rPr lang="en-US" altLang="en-US" dirty="0"/>
              <a:t>Secondary assessment of the entire body should be used when patient is unresponsive or has significant MOI.</a:t>
            </a:r>
          </a:p>
          <a:p>
            <a:pPr lvl="1">
              <a:spcBef>
                <a:spcPct val="35000"/>
              </a:spcBef>
            </a:pPr>
            <a:r>
              <a:rPr lang="en-US" altLang="en-US" dirty="0"/>
              <a:t>Focused assessments should be performed on patients without life threats.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p:txBody>
          <a:bodyPr/>
          <a:lstStyle/>
          <a:p>
            <a:pPr>
              <a:lnSpc>
                <a:spcPct val="85000"/>
              </a:lnSpc>
              <a:defRPr/>
            </a:pPr>
            <a:r>
              <a:rPr lang="en-US" dirty="0">
                <a:cs typeface="+mj-cs"/>
              </a:rPr>
              <a:t>Secondary Assessment </a:t>
            </a:r>
            <a:r>
              <a:rPr lang="en-US" sz="2000" b="0" dirty="0">
                <a:cs typeface="+mj-cs"/>
              </a:rPr>
              <a:t>(2 of 11)</a:t>
            </a:r>
          </a:p>
        </p:txBody>
      </p:sp>
      <p:sp>
        <p:nvSpPr>
          <p:cNvPr id="8806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Physical examinations (cont</a:t>
            </a:r>
            <a:r>
              <a:rPr lang="ja-JP" altLang="en-US" dirty="0"/>
              <a:t>’</a:t>
            </a:r>
            <a:r>
              <a:rPr lang="en-US" altLang="ja-JP" dirty="0"/>
              <a:t>d)</a:t>
            </a:r>
          </a:p>
          <a:p>
            <a:pPr lvl="1">
              <a:spcBef>
                <a:spcPct val="35000"/>
              </a:spcBef>
            </a:pPr>
            <a:r>
              <a:rPr lang="en-US" altLang="en-US" dirty="0"/>
              <a:t>Infants, toddlers, and preschool-age children should be assessed started at the feet and ending at the head.</a:t>
            </a:r>
          </a:p>
          <a:p>
            <a:pPr lvl="1">
              <a:spcBef>
                <a:spcPct val="35000"/>
              </a:spcBef>
            </a:pPr>
            <a:r>
              <a:rPr lang="en-US" altLang="en-US" dirty="0"/>
              <a:t>School-aged children and adolescents should be assessed using the head-to-toe approach.</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2"/>
          <p:cNvSpPr>
            <a:spLocks noGrp="1" noChangeArrowheads="1"/>
          </p:cNvSpPr>
          <p:nvPr>
            <p:ph type="title"/>
          </p:nvPr>
        </p:nvSpPr>
        <p:spPr/>
        <p:txBody>
          <a:bodyPr/>
          <a:lstStyle/>
          <a:p>
            <a:pPr>
              <a:lnSpc>
                <a:spcPct val="85000"/>
              </a:lnSpc>
              <a:defRPr/>
            </a:pPr>
            <a:r>
              <a:rPr lang="en-US" dirty="0">
                <a:cs typeface="+mj-cs"/>
              </a:rPr>
              <a:t>Secondary Assessment </a:t>
            </a:r>
            <a:r>
              <a:rPr lang="en-US" sz="2000" b="0" dirty="0">
                <a:cs typeface="+mj-cs"/>
              </a:rPr>
              <a:t>(3 of 11)</a:t>
            </a:r>
          </a:p>
        </p:txBody>
      </p:sp>
      <p:sp>
        <p:nvSpPr>
          <p:cNvPr id="8909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Physical examinations (cont</a:t>
            </a:r>
            <a:r>
              <a:rPr lang="ja-JP" altLang="en-US" dirty="0"/>
              <a:t>’</a:t>
            </a:r>
            <a:r>
              <a:rPr lang="en-US" altLang="ja-JP" dirty="0"/>
              <a:t>d)</a:t>
            </a:r>
          </a:p>
          <a:p>
            <a:pPr lvl="1">
              <a:spcBef>
                <a:spcPts val="840"/>
              </a:spcBef>
            </a:pPr>
            <a:r>
              <a:rPr lang="en-US" altLang="en-US" dirty="0"/>
              <a:t>Head</a:t>
            </a:r>
          </a:p>
          <a:p>
            <a:pPr lvl="2">
              <a:spcBef>
                <a:spcPts val="840"/>
              </a:spcBef>
            </a:pPr>
            <a:r>
              <a:rPr lang="en-US" altLang="en-US" sz="2000" dirty="0"/>
              <a:t>Look for bruising, swelling, and hematomas.</a:t>
            </a:r>
          </a:p>
          <a:p>
            <a:pPr lvl="2">
              <a:spcBef>
                <a:spcPts val="840"/>
              </a:spcBef>
            </a:pPr>
            <a:r>
              <a:rPr lang="en-US" altLang="en-US" sz="2000" dirty="0"/>
              <a:t>Assess fontanelles in infants.</a:t>
            </a:r>
          </a:p>
          <a:p>
            <a:pPr lvl="1">
              <a:spcBef>
                <a:spcPts val="840"/>
              </a:spcBef>
            </a:pPr>
            <a:r>
              <a:rPr lang="en-US" altLang="en-US" dirty="0"/>
              <a:t>Nose</a:t>
            </a:r>
          </a:p>
          <a:p>
            <a:pPr lvl="2">
              <a:spcBef>
                <a:spcPts val="840"/>
              </a:spcBef>
            </a:pPr>
            <a:r>
              <a:rPr lang="en-US" altLang="en-US" sz="2000" dirty="0"/>
              <a:t>Nasal congestion and mucus can cause respiratory distress.</a:t>
            </a:r>
          </a:p>
          <a:p>
            <a:pPr lvl="2">
              <a:spcBef>
                <a:spcPts val="840"/>
              </a:spcBef>
            </a:pPr>
            <a:r>
              <a:rPr lang="en-US" altLang="en-US" sz="2000" dirty="0"/>
              <a:t>Gentle bulb or catheter suction may bring relief.</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2"/>
          <p:cNvSpPr>
            <a:spLocks noGrp="1" noChangeArrowheads="1"/>
          </p:cNvSpPr>
          <p:nvPr>
            <p:ph type="title"/>
          </p:nvPr>
        </p:nvSpPr>
        <p:spPr/>
        <p:txBody>
          <a:bodyPr/>
          <a:lstStyle/>
          <a:p>
            <a:pPr>
              <a:lnSpc>
                <a:spcPct val="85000"/>
              </a:lnSpc>
              <a:defRPr/>
            </a:pPr>
            <a:r>
              <a:rPr lang="en-US" dirty="0">
                <a:cs typeface="+mj-cs"/>
              </a:rPr>
              <a:t>Secondary Assessment </a:t>
            </a:r>
            <a:r>
              <a:rPr lang="en-US" sz="2000" b="0" dirty="0">
                <a:cs typeface="+mj-cs"/>
              </a:rPr>
              <a:t>(4 of 11)</a:t>
            </a:r>
          </a:p>
        </p:txBody>
      </p:sp>
      <p:sp>
        <p:nvSpPr>
          <p:cNvPr id="9011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Physical examinations (cont</a:t>
            </a:r>
            <a:r>
              <a:rPr lang="ja-JP" altLang="en-US" dirty="0"/>
              <a:t>’</a:t>
            </a:r>
            <a:r>
              <a:rPr lang="en-US" altLang="ja-JP" dirty="0"/>
              <a:t>d)</a:t>
            </a:r>
          </a:p>
          <a:p>
            <a:pPr lvl="1">
              <a:spcBef>
                <a:spcPts val="840"/>
              </a:spcBef>
            </a:pPr>
            <a:r>
              <a:rPr lang="en-US" altLang="en-US" dirty="0"/>
              <a:t>Ears</a:t>
            </a:r>
          </a:p>
          <a:p>
            <a:pPr lvl="2">
              <a:spcBef>
                <a:spcPts val="840"/>
              </a:spcBef>
            </a:pPr>
            <a:r>
              <a:rPr lang="en-US" altLang="en-US" sz="2000" dirty="0"/>
              <a:t>Drainage from ears may indicate skull fracture.</a:t>
            </a:r>
          </a:p>
          <a:p>
            <a:pPr lvl="2">
              <a:spcBef>
                <a:spcPts val="840"/>
              </a:spcBef>
            </a:pPr>
            <a:r>
              <a:rPr lang="en-US" altLang="en-US" sz="2000" dirty="0"/>
              <a:t>Battle sign may indicate skull fracture.</a:t>
            </a:r>
          </a:p>
          <a:p>
            <a:pPr lvl="2">
              <a:spcBef>
                <a:spcPts val="840"/>
              </a:spcBef>
            </a:pPr>
            <a:r>
              <a:rPr lang="en-US" altLang="en-US" sz="2000" dirty="0"/>
              <a:t>Presence of pus may indicate infection.</a:t>
            </a:r>
          </a:p>
          <a:p>
            <a:pPr lvl="1">
              <a:spcBef>
                <a:spcPts val="840"/>
              </a:spcBef>
            </a:pPr>
            <a:r>
              <a:rPr lang="en-US" altLang="en-US" dirty="0"/>
              <a:t>Mouth</a:t>
            </a:r>
          </a:p>
          <a:p>
            <a:pPr lvl="2">
              <a:spcBef>
                <a:spcPts val="840"/>
              </a:spcBef>
            </a:pPr>
            <a:r>
              <a:rPr lang="en-US" altLang="en-US" sz="2000" dirty="0"/>
              <a:t>Look for active bleeding and loose teeth.</a:t>
            </a:r>
          </a:p>
          <a:p>
            <a:pPr lvl="2">
              <a:spcBef>
                <a:spcPts val="840"/>
              </a:spcBef>
            </a:pPr>
            <a:r>
              <a:rPr lang="en-US" altLang="en-US" sz="2000" dirty="0"/>
              <a:t>Note the smell of the breath.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Rectangle 2"/>
          <p:cNvSpPr>
            <a:spLocks noGrp="1" noChangeArrowheads="1"/>
          </p:cNvSpPr>
          <p:nvPr>
            <p:ph type="title"/>
          </p:nvPr>
        </p:nvSpPr>
        <p:spPr/>
        <p:txBody>
          <a:bodyPr/>
          <a:lstStyle/>
          <a:p>
            <a:pPr>
              <a:lnSpc>
                <a:spcPct val="85000"/>
              </a:lnSpc>
              <a:defRPr/>
            </a:pPr>
            <a:r>
              <a:rPr lang="en-US" dirty="0">
                <a:cs typeface="+mj-cs"/>
              </a:rPr>
              <a:t>Secondary Assessment </a:t>
            </a:r>
            <a:r>
              <a:rPr lang="en-US" sz="2000" b="0" dirty="0">
                <a:cs typeface="+mj-cs"/>
              </a:rPr>
              <a:t>(5 of 11)</a:t>
            </a:r>
          </a:p>
        </p:txBody>
      </p:sp>
      <p:sp>
        <p:nvSpPr>
          <p:cNvPr id="91139" name="Rectangle 3"/>
          <p:cNvSpPr>
            <a:spLocks noGrp="1" noChangeArrowheads="1"/>
          </p:cNvSpPr>
          <p:nvPr>
            <p:ph type="body" idx="1"/>
          </p:nvPr>
        </p:nvSpPr>
        <p:spPr>
          <a:xfrm>
            <a:off x="927100" y="1485900"/>
            <a:ext cx="106680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Physical examinations (cont</a:t>
            </a:r>
            <a:r>
              <a:rPr lang="ja-JP" altLang="en-US" dirty="0"/>
              <a:t>’</a:t>
            </a:r>
            <a:r>
              <a:rPr lang="en-US" altLang="ja-JP" dirty="0"/>
              <a:t>d)</a:t>
            </a:r>
          </a:p>
          <a:p>
            <a:pPr lvl="1">
              <a:spcBef>
                <a:spcPts val="840"/>
              </a:spcBef>
            </a:pPr>
            <a:r>
              <a:rPr lang="en-US" altLang="en-US" dirty="0"/>
              <a:t>Neck</a:t>
            </a:r>
          </a:p>
          <a:p>
            <a:pPr lvl="2">
              <a:spcBef>
                <a:spcPts val="840"/>
              </a:spcBef>
            </a:pPr>
            <a:r>
              <a:rPr lang="en-US" altLang="en-US" sz="2000" dirty="0"/>
              <a:t>Examine tracheal area for swelling or bruising.</a:t>
            </a:r>
          </a:p>
          <a:p>
            <a:pPr lvl="2">
              <a:spcBef>
                <a:spcPts val="840"/>
              </a:spcBef>
            </a:pPr>
            <a:r>
              <a:rPr lang="en-US" altLang="en-US" sz="2000" dirty="0"/>
              <a:t>Note if patient cannot move neck and has high fever.</a:t>
            </a:r>
          </a:p>
          <a:p>
            <a:pPr lvl="1">
              <a:spcBef>
                <a:spcPts val="840"/>
              </a:spcBef>
            </a:pPr>
            <a:r>
              <a:rPr lang="en-US" altLang="en-US" dirty="0"/>
              <a:t>Chest</a:t>
            </a:r>
          </a:p>
          <a:p>
            <a:pPr lvl="2">
              <a:spcBef>
                <a:spcPts val="840"/>
              </a:spcBef>
            </a:pPr>
            <a:r>
              <a:rPr lang="en-US" altLang="en-US" sz="2000" dirty="0"/>
              <a:t>Examine for penetrating trauma, lacerations, bruises, or rashes.</a:t>
            </a:r>
          </a:p>
          <a:p>
            <a:pPr lvl="2">
              <a:spcBef>
                <a:spcPts val="840"/>
              </a:spcBef>
            </a:pPr>
            <a:r>
              <a:rPr lang="en-US" altLang="en-US" sz="2000" dirty="0"/>
              <a:t>Feel clavicles and every rib for tenderness and/or deformity.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2"/>
          <p:cNvSpPr>
            <a:spLocks noGrp="1" noChangeArrowheads="1"/>
          </p:cNvSpPr>
          <p:nvPr>
            <p:ph type="title"/>
          </p:nvPr>
        </p:nvSpPr>
        <p:spPr/>
        <p:txBody>
          <a:bodyPr/>
          <a:lstStyle/>
          <a:p>
            <a:pPr>
              <a:lnSpc>
                <a:spcPct val="85000"/>
              </a:lnSpc>
              <a:defRPr/>
            </a:pPr>
            <a:r>
              <a:rPr lang="en-US" dirty="0">
                <a:cs typeface="+mj-cs"/>
              </a:rPr>
              <a:t>Secondary Assessment </a:t>
            </a:r>
            <a:r>
              <a:rPr lang="en-US" sz="2000" b="0" dirty="0">
                <a:cs typeface="+mj-cs"/>
              </a:rPr>
              <a:t>(6 of 11)</a:t>
            </a:r>
          </a:p>
        </p:txBody>
      </p:sp>
      <p:sp>
        <p:nvSpPr>
          <p:cNvPr id="9216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Physical examinations (cont</a:t>
            </a:r>
            <a:r>
              <a:rPr lang="ja-JP" altLang="en-US" dirty="0"/>
              <a:t>’</a:t>
            </a:r>
            <a:r>
              <a:rPr lang="en-US" altLang="ja-JP" dirty="0"/>
              <a:t>d)</a:t>
            </a:r>
          </a:p>
          <a:p>
            <a:pPr lvl="1">
              <a:spcBef>
                <a:spcPts val="840"/>
              </a:spcBef>
            </a:pPr>
            <a:r>
              <a:rPr lang="en-US" altLang="en-US" dirty="0"/>
              <a:t>Back</a:t>
            </a:r>
          </a:p>
          <a:p>
            <a:pPr lvl="2">
              <a:spcBef>
                <a:spcPts val="840"/>
              </a:spcBef>
            </a:pPr>
            <a:r>
              <a:rPr lang="en-US" altLang="en-US" sz="2000" dirty="0"/>
              <a:t>Inspect back for lacerations, penetrating injuries, bruises, or rashes.</a:t>
            </a:r>
          </a:p>
          <a:p>
            <a:pPr lvl="1">
              <a:spcBef>
                <a:spcPts val="840"/>
              </a:spcBef>
            </a:pPr>
            <a:r>
              <a:rPr lang="en-US" altLang="en-US" dirty="0"/>
              <a:t>Abdomen</a:t>
            </a:r>
          </a:p>
          <a:p>
            <a:pPr lvl="2">
              <a:spcBef>
                <a:spcPts val="840"/>
              </a:spcBef>
            </a:pPr>
            <a:r>
              <a:rPr lang="en-US" altLang="en-US" sz="2000" dirty="0"/>
              <a:t>Inspect for distention.</a:t>
            </a:r>
          </a:p>
          <a:p>
            <a:pPr lvl="2">
              <a:spcBef>
                <a:spcPts val="840"/>
              </a:spcBef>
            </a:pPr>
            <a:r>
              <a:rPr lang="en-US" altLang="en-US" sz="2000" dirty="0"/>
              <a:t>Gently palpate and watch for guarding or tensing of muscles.</a:t>
            </a:r>
          </a:p>
          <a:p>
            <a:pPr lvl="2">
              <a:spcBef>
                <a:spcPts val="840"/>
              </a:spcBef>
            </a:pPr>
            <a:r>
              <a:rPr lang="en-US" altLang="en-US" sz="2000" dirty="0"/>
              <a:t>Note tenderness or masses.</a:t>
            </a:r>
          </a:p>
          <a:p>
            <a:pPr lvl="2">
              <a:spcBef>
                <a:spcPts val="840"/>
              </a:spcBef>
            </a:pPr>
            <a:r>
              <a:rPr lang="en-US" altLang="en-US" sz="2000" dirty="0"/>
              <a:t>Look for seat belt abrasions or bruising.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dirty="0"/>
              <a:t>Age-related assessment findings, and developmental stage-related assessment and treatment modifications for pediatric-specific major diseases and/or emergencies (cont</a:t>
            </a:r>
            <a:r>
              <a:rPr lang="ja-JP" altLang="en-US" dirty="0"/>
              <a:t>’</a:t>
            </a:r>
            <a:r>
              <a:rPr lang="en-US" altLang="ja-JP" dirty="0"/>
              <a:t>d)</a:t>
            </a:r>
          </a:p>
          <a:p>
            <a:pPr lvl="1">
              <a:spcBef>
                <a:spcPts val="900"/>
              </a:spcBef>
            </a:pPr>
            <a:r>
              <a:rPr lang="en-US" altLang="en-US" dirty="0"/>
              <a:t>Seizures</a:t>
            </a:r>
          </a:p>
          <a:p>
            <a:pPr lvl="1">
              <a:spcBef>
                <a:spcPts val="900"/>
              </a:spcBef>
            </a:pPr>
            <a:r>
              <a:rPr lang="en-US" altLang="en-US" dirty="0"/>
              <a:t>Sudden infant death syndrome</a:t>
            </a:r>
          </a:p>
          <a:p>
            <a:pPr lvl="1">
              <a:spcBef>
                <a:spcPts val="900"/>
              </a:spcBef>
            </a:pPr>
            <a:r>
              <a:rPr lang="en-US" altLang="en-US" dirty="0"/>
              <a:t>Gastrointestinal disease</a:t>
            </a:r>
          </a:p>
        </p:txBody>
      </p:sp>
      <p:sp>
        <p:nvSpPr>
          <p:cNvPr id="2" name="Title 1"/>
          <p:cNvSpPr>
            <a:spLocks noGrp="1"/>
          </p:cNvSpPr>
          <p:nvPr>
            <p:ph type="title"/>
          </p:nvPr>
        </p:nvSpPr>
        <p:spPr/>
        <p:txBody>
          <a:bodyPr/>
          <a:lstStyle/>
          <a:p>
            <a:r>
              <a:rPr lang="en-US" dirty="0"/>
              <a:t>National EMS Education Standard Competencies </a:t>
            </a:r>
            <a:r>
              <a:rPr lang="en-US" sz="2000" b="0" dirty="0"/>
              <a:t>(7 of 10)</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p:cNvSpPr>
            <a:spLocks noGrp="1" noChangeArrowheads="1"/>
          </p:cNvSpPr>
          <p:nvPr>
            <p:ph type="title"/>
          </p:nvPr>
        </p:nvSpPr>
        <p:spPr/>
        <p:txBody>
          <a:bodyPr/>
          <a:lstStyle/>
          <a:p>
            <a:pPr>
              <a:lnSpc>
                <a:spcPct val="85000"/>
              </a:lnSpc>
              <a:defRPr/>
            </a:pPr>
            <a:r>
              <a:rPr lang="en-US" dirty="0">
                <a:cs typeface="+mj-cs"/>
              </a:rPr>
              <a:t>Secondary Assessment </a:t>
            </a:r>
            <a:r>
              <a:rPr lang="en-US" sz="2000" b="0" dirty="0">
                <a:cs typeface="+mj-cs"/>
              </a:rPr>
              <a:t>(7 of 11)</a:t>
            </a:r>
          </a:p>
        </p:txBody>
      </p:sp>
      <p:sp>
        <p:nvSpPr>
          <p:cNvPr id="9318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Physical examinations (cont</a:t>
            </a:r>
            <a:r>
              <a:rPr lang="ja-JP" altLang="en-US" dirty="0"/>
              <a:t>’</a:t>
            </a:r>
            <a:r>
              <a:rPr lang="en-US" altLang="ja-JP" dirty="0"/>
              <a:t>d)</a:t>
            </a:r>
          </a:p>
          <a:p>
            <a:pPr lvl="1">
              <a:spcBef>
                <a:spcPts val="840"/>
              </a:spcBef>
            </a:pPr>
            <a:r>
              <a:rPr lang="en-US" altLang="en-US" dirty="0"/>
              <a:t>Extremities</a:t>
            </a:r>
          </a:p>
          <a:p>
            <a:pPr lvl="2">
              <a:spcBef>
                <a:spcPts val="840"/>
              </a:spcBef>
            </a:pPr>
            <a:r>
              <a:rPr lang="en-US" altLang="en-US" sz="2000" dirty="0"/>
              <a:t>Assess for symmetry.</a:t>
            </a:r>
          </a:p>
          <a:p>
            <a:pPr lvl="2">
              <a:spcBef>
                <a:spcPts val="840"/>
              </a:spcBef>
            </a:pPr>
            <a:r>
              <a:rPr lang="en-US" altLang="en-US" sz="2000" dirty="0"/>
              <a:t>Compare both sides for color, warmth, size of joints, swelling, and tenderness.</a:t>
            </a:r>
          </a:p>
          <a:p>
            <a:pPr lvl="2">
              <a:spcBef>
                <a:spcPts val="840"/>
              </a:spcBef>
            </a:pPr>
            <a:r>
              <a:rPr lang="en-US" altLang="en-US" sz="2000" dirty="0"/>
              <a:t>Put each joint through a full range of motion while watching the patient</a:t>
            </a:r>
            <a:r>
              <a:rPr lang="ja-JP" altLang="en-US" sz="2000" dirty="0"/>
              <a:t>’</a:t>
            </a:r>
            <a:r>
              <a:rPr lang="en-US" altLang="ja-JP" sz="2000" dirty="0"/>
              <a:t>s eyes for signs of pain.</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Grp="1" noChangeArrowheads="1"/>
          </p:cNvSpPr>
          <p:nvPr>
            <p:ph type="title"/>
          </p:nvPr>
        </p:nvSpPr>
        <p:spPr/>
        <p:txBody>
          <a:bodyPr/>
          <a:lstStyle/>
          <a:p>
            <a:pPr>
              <a:lnSpc>
                <a:spcPct val="85000"/>
              </a:lnSpc>
              <a:defRPr/>
            </a:pPr>
            <a:r>
              <a:rPr lang="en-US" dirty="0">
                <a:cs typeface="+mj-cs"/>
              </a:rPr>
              <a:t>Secondary Assessment </a:t>
            </a:r>
            <a:r>
              <a:rPr lang="en-US" sz="2000" b="0" dirty="0">
                <a:cs typeface="+mj-cs"/>
              </a:rPr>
              <a:t>(8 of 11)</a:t>
            </a:r>
          </a:p>
        </p:txBody>
      </p:sp>
      <p:sp>
        <p:nvSpPr>
          <p:cNvPr id="9421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Vital signs</a:t>
            </a:r>
          </a:p>
          <a:p>
            <a:pPr lvl="1">
              <a:spcBef>
                <a:spcPts val="840"/>
              </a:spcBef>
            </a:pPr>
            <a:r>
              <a:rPr lang="en-US" altLang="en-US" dirty="0"/>
              <a:t>Some guidelines/equipment used to assess adult circulatory status have limitations in pediatric patients.</a:t>
            </a:r>
          </a:p>
          <a:p>
            <a:pPr lvl="2">
              <a:spcBef>
                <a:spcPts val="840"/>
              </a:spcBef>
            </a:pPr>
            <a:r>
              <a:rPr lang="en-US" altLang="en-US" sz="2000" dirty="0"/>
              <a:t>Normal heart rates vary with age in pediatric patients.</a:t>
            </a:r>
          </a:p>
          <a:p>
            <a:pPr lvl="2">
              <a:spcBef>
                <a:spcPts val="840"/>
              </a:spcBef>
            </a:pPr>
            <a:r>
              <a:rPr lang="en-US" altLang="en-US" sz="2000" dirty="0"/>
              <a:t>Blood pressure is usually not assessed in patients younger than 3 years.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Title 1"/>
          <p:cNvSpPr>
            <a:spLocks noGrp="1"/>
          </p:cNvSpPr>
          <p:nvPr>
            <p:ph type="title"/>
          </p:nvPr>
        </p:nvSpPr>
        <p:spPr/>
        <p:txBody>
          <a:bodyPr/>
          <a:lstStyle/>
          <a:p>
            <a:pPr>
              <a:lnSpc>
                <a:spcPct val="85000"/>
              </a:lnSpc>
              <a:defRPr/>
            </a:pPr>
            <a:r>
              <a:rPr lang="en-US" dirty="0">
                <a:cs typeface="+mj-cs"/>
              </a:rPr>
              <a:t>Secondary Assessment </a:t>
            </a:r>
            <a:r>
              <a:rPr lang="en-US" sz="2000" b="0" dirty="0">
                <a:cs typeface="+mj-cs"/>
              </a:rPr>
              <a:t>(9 of 11)</a:t>
            </a:r>
          </a:p>
        </p:txBody>
      </p:sp>
      <p:sp>
        <p:nvSpPr>
          <p:cNvPr id="95235"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Vital signs (cont</a:t>
            </a:r>
            <a:r>
              <a:rPr lang="ja-JP" altLang="en-US" dirty="0"/>
              <a:t>’</a:t>
            </a:r>
            <a:r>
              <a:rPr lang="en-US" altLang="ja-JP" dirty="0"/>
              <a:t>d)</a:t>
            </a:r>
          </a:p>
          <a:p>
            <a:pPr lvl="1">
              <a:spcBef>
                <a:spcPts val="840"/>
              </a:spcBef>
            </a:pPr>
            <a:r>
              <a:rPr lang="en-US" altLang="en-US" dirty="0"/>
              <a:t>Assessment of skin is a better indication of pediatric patient</a:t>
            </a:r>
            <a:r>
              <a:rPr lang="ja-JP" altLang="en-US" dirty="0"/>
              <a:t>’</a:t>
            </a:r>
            <a:r>
              <a:rPr lang="en-US" altLang="ja-JP" dirty="0"/>
              <a:t>s circulatory status.</a:t>
            </a:r>
          </a:p>
          <a:p>
            <a:pPr lvl="1">
              <a:spcBef>
                <a:spcPts val="840"/>
              </a:spcBef>
            </a:pPr>
            <a:r>
              <a:rPr lang="en-US" altLang="en-US" dirty="0"/>
              <a:t>Use appropriately sized equipment. </a:t>
            </a:r>
          </a:p>
          <a:p>
            <a:pPr lvl="2">
              <a:spcBef>
                <a:spcPts val="840"/>
              </a:spcBef>
            </a:pPr>
            <a:r>
              <a:rPr lang="en-US" altLang="en-US" sz="2000" dirty="0"/>
              <a:t>Use a cuff that covers two thirds of the pediatric patient</a:t>
            </a:r>
            <a:r>
              <a:rPr lang="ja-JP" altLang="en-US" sz="2000" dirty="0"/>
              <a:t>’</a:t>
            </a:r>
            <a:r>
              <a:rPr lang="en-US" altLang="ja-JP" sz="2000" dirty="0"/>
              <a:t>s upper arm.</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p:txBody>
          <a:bodyPr/>
          <a:lstStyle/>
          <a:p>
            <a:pPr>
              <a:lnSpc>
                <a:spcPct val="85000"/>
              </a:lnSpc>
              <a:defRPr/>
            </a:pPr>
            <a:r>
              <a:rPr lang="en-US" dirty="0">
                <a:cs typeface="+mj-cs"/>
              </a:rPr>
              <a:t>Secondary Assessment </a:t>
            </a:r>
            <a:r>
              <a:rPr lang="en-US" sz="2000" b="0" dirty="0">
                <a:cs typeface="+mj-cs"/>
              </a:rPr>
              <a:t>(10 of 11)</a:t>
            </a:r>
          </a:p>
        </p:txBody>
      </p:sp>
      <p:sp>
        <p:nvSpPr>
          <p:cNvPr id="9625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25000"/>
              </a:spcBef>
            </a:pPr>
            <a:r>
              <a:rPr lang="en-US" altLang="en-US" dirty="0"/>
              <a:t>Vital signs (cont</a:t>
            </a:r>
            <a:r>
              <a:rPr lang="ja-JP" altLang="en-US" dirty="0"/>
              <a:t>’</a:t>
            </a:r>
            <a:r>
              <a:rPr lang="en-US" altLang="ja-JP" dirty="0"/>
              <a:t>d)</a:t>
            </a:r>
          </a:p>
          <a:p>
            <a:pPr lvl="1">
              <a:spcBef>
                <a:spcPts val="900"/>
              </a:spcBef>
            </a:pPr>
            <a:r>
              <a:rPr lang="en-US" altLang="en-US" dirty="0"/>
              <a:t>Formula to determine blood pressure for children ages 1</a:t>
            </a:r>
            <a:r>
              <a:rPr lang="en-US" altLang="en-US" dirty="0">
                <a:ea typeface="MS PGothic" charset="-128"/>
              </a:rPr>
              <a:t>–</a:t>
            </a:r>
            <a:r>
              <a:rPr lang="en-US" altLang="en-US" dirty="0"/>
              <a:t>10 years: </a:t>
            </a:r>
          </a:p>
          <a:p>
            <a:pPr lvl="2">
              <a:spcBef>
                <a:spcPts val="900"/>
              </a:spcBef>
            </a:pPr>
            <a:r>
              <a:rPr lang="en-US" altLang="en-US" sz="2000" dirty="0"/>
              <a:t>70 + (2 </a:t>
            </a:r>
            <a:r>
              <a:rPr lang="en-US" altLang="en-US" sz="2000" dirty="0">
                <a:ea typeface="MS PGothic" charset="-128"/>
              </a:rPr>
              <a:t>× child’</a:t>
            </a:r>
            <a:r>
              <a:rPr lang="en-US" altLang="ja-JP" sz="2000" dirty="0"/>
              <a:t>s age in years) = systolic blood pressure</a:t>
            </a:r>
          </a:p>
          <a:p>
            <a:pPr lvl="1">
              <a:spcBef>
                <a:spcPts val="900"/>
              </a:spcBef>
            </a:pPr>
            <a:r>
              <a:rPr lang="en-US" altLang="en-US" dirty="0"/>
              <a:t>Count respirations for at least 30 seconds and double that number.</a:t>
            </a:r>
          </a:p>
          <a:p>
            <a:pPr lvl="1">
              <a:spcBef>
                <a:spcPts val="900"/>
              </a:spcBef>
            </a:pPr>
            <a:r>
              <a:rPr lang="en-US" altLang="en-US" dirty="0"/>
              <a:t>In infants and those younger than 3 years, evaluate respirations by assessing the rise and fall of the abdomen.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2"/>
          <p:cNvSpPr>
            <a:spLocks noGrp="1" noChangeArrowheads="1"/>
          </p:cNvSpPr>
          <p:nvPr>
            <p:ph type="title"/>
          </p:nvPr>
        </p:nvSpPr>
        <p:spPr/>
        <p:txBody>
          <a:bodyPr/>
          <a:lstStyle/>
          <a:p>
            <a:pPr>
              <a:lnSpc>
                <a:spcPct val="85000"/>
              </a:lnSpc>
              <a:defRPr/>
            </a:pPr>
            <a:r>
              <a:rPr lang="en-US" dirty="0">
                <a:cs typeface="+mj-cs"/>
              </a:rPr>
              <a:t>Secondary Assessment </a:t>
            </a:r>
            <a:r>
              <a:rPr lang="en-US" sz="2000" b="0" dirty="0">
                <a:cs typeface="+mj-cs"/>
              </a:rPr>
              <a:t>(11 of 11)</a:t>
            </a:r>
          </a:p>
        </p:txBody>
      </p:sp>
      <p:sp>
        <p:nvSpPr>
          <p:cNvPr id="9728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20000"/>
              </a:spcBef>
            </a:pPr>
            <a:r>
              <a:rPr lang="en-US" altLang="en-US" dirty="0"/>
              <a:t>Vital signs (cont</a:t>
            </a:r>
            <a:r>
              <a:rPr lang="ja-JP" altLang="en-US" dirty="0"/>
              <a:t>’</a:t>
            </a:r>
            <a:r>
              <a:rPr lang="en-US" altLang="ja-JP" dirty="0"/>
              <a:t>d)</a:t>
            </a:r>
          </a:p>
          <a:p>
            <a:pPr lvl="1">
              <a:spcBef>
                <a:spcPts val="840"/>
              </a:spcBef>
            </a:pPr>
            <a:r>
              <a:rPr lang="en-US" altLang="en-US" dirty="0"/>
              <a:t>Assess pulse rate by counting at least 1 minute, noting quality and regularity.</a:t>
            </a:r>
          </a:p>
          <a:p>
            <a:pPr lvl="1">
              <a:spcBef>
                <a:spcPts val="840"/>
              </a:spcBef>
            </a:pPr>
            <a:r>
              <a:rPr lang="en-US" altLang="en-US" dirty="0"/>
              <a:t>Normal pediatric vital signs vary with age.</a:t>
            </a:r>
          </a:p>
          <a:p>
            <a:pPr lvl="1">
              <a:spcBef>
                <a:spcPts val="840"/>
              </a:spcBef>
            </a:pPr>
            <a:r>
              <a:rPr lang="en-US" altLang="en-US" dirty="0"/>
              <a:t>Evaluate pupils using a small pen light.</a:t>
            </a:r>
          </a:p>
          <a:p>
            <a:pPr lvl="1">
              <a:spcBef>
                <a:spcPts val="840"/>
              </a:spcBef>
            </a:pPr>
            <a:r>
              <a:rPr lang="en-US" altLang="en-US" dirty="0"/>
              <a:t>Pulse oximeter is a valuable tool for patients with respiratory issues.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Title 1"/>
          <p:cNvSpPr>
            <a:spLocks noGrp="1"/>
          </p:cNvSpPr>
          <p:nvPr>
            <p:ph type="title"/>
          </p:nvPr>
        </p:nvSpPr>
        <p:spPr/>
        <p:txBody>
          <a:bodyPr/>
          <a:lstStyle/>
          <a:p>
            <a:pPr>
              <a:lnSpc>
                <a:spcPct val="85000"/>
              </a:lnSpc>
              <a:defRPr/>
            </a:pPr>
            <a:r>
              <a:rPr lang="en-US" dirty="0">
                <a:cs typeface="+mj-cs"/>
              </a:rPr>
              <a:t>Reassessment </a:t>
            </a:r>
            <a:r>
              <a:rPr lang="en-US" sz="2000" b="0" dirty="0">
                <a:cs typeface="+mj-cs"/>
              </a:rPr>
              <a:t>(1 of 2)</a:t>
            </a:r>
          </a:p>
        </p:txBody>
      </p:sp>
      <p:sp>
        <p:nvSpPr>
          <p:cNvPr id="98307"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Reassess the pediatric patient’s condition as necessary.</a:t>
            </a:r>
          </a:p>
          <a:p>
            <a:pPr lvl="1">
              <a:spcBef>
                <a:spcPct val="35000"/>
              </a:spcBef>
            </a:pPr>
            <a:r>
              <a:rPr lang="en-US" altLang="en-US" dirty="0"/>
              <a:t>Obtain vitals every 15 minutes if stable.</a:t>
            </a:r>
          </a:p>
          <a:p>
            <a:pPr lvl="1">
              <a:spcBef>
                <a:spcPct val="35000"/>
              </a:spcBef>
            </a:pPr>
            <a:r>
              <a:rPr lang="en-US" altLang="en-US" dirty="0"/>
              <a:t>Obtain vitals every 5 minutes if unstable.</a:t>
            </a:r>
          </a:p>
          <a:p>
            <a:pPr lvl="1">
              <a:spcBef>
                <a:spcPct val="35000"/>
              </a:spcBef>
            </a:pPr>
            <a:r>
              <a:rPr lang="en-US" altLang="en-US" dirty="0"/>
              <a:t>Continually monitor respiratory effort, skin color and condition, and level of consciousness or interactiveness.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ChangeArrowheads="1"/>
          </p:cNvSpPr>
          <p:nvPr>
            <p:ph type="title"/>
          </p:nvPr>
        </p:nvSpPr>
        <p:spPr/>
        <p:txBody>
          <a:bodyPr/>
          <a:lstStyle/>
          <a:p>
            <a:pPr>
              <a:lnSpc>
                <a:spcPct val="85000"/>
              </a:lnSpc>
              <a:defRPr/>
            </a:pPr>
            <a:r>
              <a:rPr lang="en-US" dirty="0">
                <a:cs typeface="+mj-cs"/>
              </a:rPr>
              <a:t>Reassessment </a:t>
            </a:r>
            <a:r>
              <a:rPr lang="en-US" sz="2000" b="0" dirty="0">
                <a:cs typeface="+mj-cs"/>
              </a:rPr>
              <a:t>(2 of 2)</a:t>
            </a:r>
          </a:p>
        </p:txBody>
      </p:sp>
      <p:sp>
        <p:nvSpPr>
          <p:cNvPr id="9933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Interventions</a:t>
            </a:r>
          </a:p>
          <a:p>
            <a:pPr lvl="1"/>
            <a:r>
              <a:rPr lang="en-US" altLang="en-US" dirty="0"/>
              <a:t>Parents or caregivers may be able to assist you by calming and reassuring the child.</a:t>
            </a:r>
          </a:p>
          <a:p>
            <a:r>
              <a:rPr lang="en-US" altLang="en-US" dirty="0"/>
              <a:t>Communication and documentation</a:t>
            </a:r>
          </a:p>
          <a:p>
            <a:pPr lvl="1">
              <a:spcBef>
                <a:spcPct val="35000"/>
              </a:spcBef>
            </a:pPr>
            <a:r>
              <a:rPr lang="en-US" altLang="en-US" dirty="0"/>
              <a:t>Communicate and document all relevant information to ED personnel.</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Title 1"/>
          <p:cNvSpPr>
            <a:spLocks noGrp="1"/>
          </p:cNvSpPr>
          <p:nvPr>
            <p:ph type="title"/>
          </p:nvPr>
        </p:nvSpPr>
        <p:spPr/>
        <p:txBody>
          <a:bodyPr/>
          <a:lstStyle/>
          <a:p>
            <a:pPr>
              <a:lnSpc>
                <a:spcPct val="85000"/>
              </a:lnSpc>
              <a:defRPr/>
            </a:pPr>
            <a:r>
              <a:rPr lang="en-US" dirty="0">
                <a:cs typeface="+mj-cs"/>
              </a:rPr>
              <a:t>Respiratory Emergencies and Management </a:t>
            </a:r>
            <a:r>
              <a:rPr lang="en-US" sz="2000" b="0" dirty="0">
                <a:cs typeface="+mj-cs"/>
              </a:rPr>
              <a:t>(1 of 5)</a:t>
            </a:r>
          </a:p>
        </p:txBody>
      </p:sp>
      <p:sp>
        <p:nvSpPr>
          <p:cNvPr id="100355" name="Content Placeholder 2"/>
          <p:cNvSpPr>
            <a:spLocks noGrp="1"/>
          </p:cNvSpPr>
          <p:nvPr>
            <p:ph type="body" idx="1"/>
          </p:nvPr>
        </p:nvSpPr>
        <p:spPr>
          <a:xfrm>
            <a:off x="925830" y="1490870"/>
            <a:ext cx="10402570" cy="4699047"/>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r>
              <a:rPr lang="en-US" altLang="en-US" dirty="0"/>
              <a:t>Respiratory problems are the leading cause of cardiopulmonary arrest in the pediatric population.</a:t>
            </a:r>
          </a:p>
          <a:p>
            <a:r>
              <a:rPr lang="en-US" altLang="en-US" dirty="0"/>
              <a:t>In the early stages, you may note changes in behavior, such as combativeness, restlessness, and anxiety. </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Grp="1" noChangeArrowheads="1"/>
          </p:cNvSpPr>
          <p:nvPr>
            <p:ph type="title"/>
          </p:nvPr>
        </p:nvSpPr>
        <p:spPr/>
        <p:txBody>
          <a:bodyPr/>
          <a:lstStyle/>
          <a:p>
            <a:pPr>
              <a:lnSpc>
                <a:spcPct val="85000"/>
              </a:lnSpc>
              <a:defRPr/>
            </a:pPr>
            <a:r>
              <a:rPr lang="en-US" dirty="0">
                <a:cs typeface="+mj-cs"/>
              </a:rPr>
              <a:t>Respiratory Emergencies and Management </a:t>
            </a:r>
            <a:r>
              <a:rPr lang="en-US" sz="2000" b="0" dirty="0">
                <a:cs typeface="+mj-cs"/>
              </a:rPr>
              <a:t>(2 of 5)</a:t>
            </a:r>
          </a:p>
        </p:txBody>
      </p:sp>
      <p:sp>
        <p:nvSpPr>
          <p:cNvPr id="10137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Signs and symptoms of increased work of breathing:</a:t>
            </a:r>
          </a:p>
          <a:p>
            <a:pPr lvl="1">
              <a:spcBef>
                <a:spcPct val="35000"/>
              </a:spcBef>
            </a:pPr>
            <a:r>
              <a:rPr lang="en-US" altLang="en-US" dirty="0"/>
              <a:t>Nasal flaring</a:t>
            </a:r>
          </a:p>
          <a:p>
            <a:pPr lvl="1">
              <a:spcBef>
                <a:spcPct val="35000"/>
              </a:spcBef>
            </a:pPr>
            <a:r>
              <a:rPr lang="en-US" altLang="en-US" dirty="0"/>
              <a:t>Abnormal breath sounds</a:t>
            </a:r>
          </a:p>
          <a:p>
            <a:pPr lvl="1">
              <a:spcBef>
                <a:spcPct val="35000"/>
              </a:spcBef>
            </a:pPr>
            <a:r>
              <a:rPr lang="en-US" altLang="en-US" dirty="0"/>
              <a:t>Accessory muscle use</a:t>
            </a:r>
          </a:p>
          <a:p>
            <a:pPr lvl="1">
              <a:spcBef>
                <a:spcPct val="35000"/>
              </a:spcBef>
            </a:pPr>
            <a:r>
              <a:rPr lang="en-US" altLang="en-US" dirty="0"/>
              <a:t>Tripod position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Title 1"/>
          <p:cNvSpPr>
            <a:spLocks noGrp="1"/>
          </p:cNvSpPr>
          <p:nvPr>
            <p:ph type="title"/>
          </p:nvPr>
        </p:nvSpPr>
        <p:spPr/>
        <p:txBody>
          <a:bodyPr/>
          <a:lstStyle/>
          <a:p>
            <a:pPr>
              <a:lnSpc>
                <a:spcPct val="85000"/>
              </a:lnSpc>
              <a:defRPr/>
            </a:pPr>
            <a:r>
              <a:rPr lang="en-US" dirty="0">
                <a:cs typeface="+mj-cs"/>
              </a:rPr>
              <a:t>Respiratory Emergencies and Management </a:t>
            </a:r>
            <a:r>
              <a:rPr lang="en-US" sz="2000" b="0" dirty="0">
                <a:cs typeface="+mj-cs"/>
              </a:rPr>
              <a:t>(3 of 5)</a:t>
            </a:r>
          </a:p>
        </p:txBody>
      </p:sp>
      <p:sp>
        <p:nvSpPr>
          <p:cNvPr id="10240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As the pediatric patient progresses to possible respiratory failure:</a:t>
            </a:r>
          </a:p>
          <a:p>
            <a:pPr lvl="1">
              <a:spcBef>
                <a:spcPct val="35000"/>
              </a:spcBef>
            </a:pPr>
            <a:r>
              <a:rPr lang="en-US" altLang="en-US" dirty="0"/>
              <a:t>Efforts to breathe decrease.</a:t>
            </a:r>
          </a:p>
          <a:p>
            <a:pPr lvl="1">
              <a:spcBef>
                <a:spcPct val="35000"/>
              </a:spcBef>
            </a:pPr>
            <a:r>
              <a:rPr lang="en-US" altLang="en-US" dirty="0"/>
              <a:t>Chest rises less with inspiration.</a:t>
            </a:r>
          </a:p>
          <a:p>
            <a:pPr lvl="1">
              <a:spcBef>
                <a:spcPct val="35000"/>
              </a:spcBef>
            </a:pPr>
            <a:r>
              <a:rPr lang="en-US" altLang="en-US" dirty="0"/>
              <a:t>Body has used up all available energy stores and cannot continue to support extra work of breathing.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buFontTx/>
              <a:buNone/>
            </a:pPr>
            <a:r>
              <a:rPr lang="en-US" altLang="en-US" b="1" dirty="0"/>
              <a:t>Trauma</a:t>
            </a:r>
          </a:p>
          <a:p>
            <a:pPr marL="0" indent="0">
              <a:spcBef>
                <a:spcPct val="35000"/>
              </a:spcBef>
              <a:buFontTx/>
              <a:buNone/>
            </a:pPr>
            <a:r>
              <a:rPr lang="en-US" altLang="en-US" dirty="0"/>
              <a:t>Applies fundamental knowledge to provide basic emergency care and transportation on assessment findings for an acutely injured patient.</a:t>
            </a:r>
          </a:p>
        </p:txBody>
      </p:sp>
      <p:sp>
        <p:nvSpPr>
          <p:cNvPr id="2" name="Title 1"/>
          <p:cNvSpPr>
            <a:spLocks noGrp="1"/>
          </p:cNvSpPr>
          <p:nvPr>
            <p:ph type="title"/>
          </p:nvPr>
        </p:nvSpPr>
        <p:spPr/>
        <p:txBody>
          <a:bodyPr/>
          <a:lstStyle/>
          <a:p>
            <a:r>
              <a:rPr lang="en-US" dirty="0"/>
              <a:t>National EMS Education Standard Competencies </a:t>
            </a:r>
            <a:r>
              <a:rPr lang="en-US" sz="2000" b="0" dirty="0"/>
              <a:t>(8 of 10)</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Title 1"/>
          <p:cNvSpPr>
            <a:spLocks noGrp="1"/>
          </p:cNvSpPr>
          <p:nvPr>
            <p:ph type="title"/>
          </p:nvPr>
        </p:nvSpPr>
        <p:spPr/>
        <p:txBody>
          <a:bodyPr/>
          <a:lstStyle/>
          <a:p>
            <a:pPr>
              <a:lnSpc>
                <a:spcPct val="85000"/>
              </a:lnSpc>
              <a:defRPr/>
            </a:pPr>
            <a:r>
              <a:rPr lang="en-US" dirty="0">
                <a:cs typeface="+mj-cs"/>
              </a:rPr>
              <a:t>Respiratory Emergencies and Management </a:t>
            </a:r>
            <a:r>
              <a:rPr lang="en-US" sz="2000" b="0" dirty="0">
                <a:cs typeface="+mj-cs"/>
              </a:rPr>
              <a:t>(4 of 5)</a:t>
            </a:r>
          </a:p>
        </p:txBody>
      </p:sp>
      <p:sp>
        <p:nvSpPr>
          <p:cNvPr id="103427"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As the patient progresses to possible respiratory failure: (</a:t>
            </a:r>
            <a:r>
              <a:rPr lang="en-US" altLang="en-US" dirty="0" err="1"/>
              <a:t>cont</a:t>
            </a:r>
            <a:r>
              <a:rPr lang="ja-JP" altLang="en-US" dirty="0"/>
              <a:t>’</a:t>
            </a:r>
            <a:r>
              <a:rPr lang="en-US" altLang="ja-JP" dirty="0"/>
              <a:t>d)</a:t>
            </a:r>
          </a:p>
          <a:p>
            <a:pPr lvl="1">
              <a:spcBef>
                <a:spcPct val="35000"/>
              </a:spcBef>
            </a:pPr>
            <a:r>
              <a:rPr lang="en-US" altLang="en-US" dirty="0"/>
              <a:t>Changes in behavior and eventually, altered level of consciousness</a:t>
            </a:r>
          </a:p>
          <a:p>
            <a:pPr lvl="1">
              <a:spcBef>
                <a:spcPct val="35000"/>
              </a:spcBef>
            </a:pPr>
            <a:r>
              <a:rPr lang="en-US" altLang="en-US" dirty="0"/>
              <a:t>Patient may experience periods of apnea.</a:t>
            </a:r>
          </a:p>
          <a:p>
            <a:pPr lvl="1">
              <a:spcBef>
                <a:spcPct val="35000"/>
              </a:spcBef>
            </a:pPr>
            <a:r>
              <a:rPr lang="en-US" altLang="en-US" dirty="0"/>
              <a:t>Heart muscle becomes hypoxic, and the heart rate slows.</a:t>
            </a: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Title 1"/>
          <p:cNvSpPr>
            <a:spLocks noGrp="1"/>
          </p:cNvSpPr>
          <p:nvPr>
            <p:ph type="title"/>
          </p:nvPr>
        </p:nvSpPr>
        <p:spPr/>
        <p:txBody>
          <a:bodyPr/>
          <a:lstStyle/>
          <a:p>
            <a:pPr>
              <a:lnSpc>
                <a:spcPct val="85000"/>
              </a:lnSpc>
              <a:defRPr/>
            </a:pPr>
            <a:r>
              <a:rPr lang="en-US" dirty="0">
                <a:cs typeface="+mj-cs"/>
              </a:rPr>
              <a:t>Respiratory Emergencies and Management </a:t>
            </a:r>
            <a:r>
              <a:rPr lang="en-US" sz="2000" b="0" dirty="0">
                <a:cs typeface="+mj-cs"/>
              </a:rPr>
              <a:t>(5 of 5)</a:t>
            </a:r>
          </a:p>
        </p:txBody>
      </p:sp>
      <p:sp>
        <p:nvSpPr>
          <p:cNvPr id="104451" name="Content Placeholder 2"/>
          <p:cNvSpPr>
            <a:spLocks noGrp="1"/>
          </p:cNvSpPr>
          <p:nvPr>
            <p:ph type="body" idx="1"/>
          </p:nvPr>
        </p:nvSpPr>
        <p:spPr>
          <a:xfrm>
            <a:off x="914400" y="1473200"/>
            <a:ext cx="9575800" cy="49530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As the patient progresses to possible respiratory failure: (</a:t>
            </a:r>
            <a:r>
              <a:rPr lang="en-US" altLang="en-US" dirty="0" err="1"/>
              <a:t>cont</a:t>
            </a:r>
            <a:r>
              <a:rPr lang="ja-JP" altLang="en-US" dirty="0"/>
              <a:t>’</a:t>
            </a:r>
            <a:r>
              <a:rPr lang="en-US" altLang="ja-JP" dirty="0"/>
              <a:t>d)</a:t>
            </a:r>
          </a:p>
          <a:p>
            <a:pPr lvl="1">
              <a:spcBef>
                <a:spcPct val="35000"/>
              </a:spcBef>
            </a:pPr>
            <a:r>
              <a:rPr lang="en-US" altLang="en-US" dirty="0"/>
              <a:t>Respiratory failure does not always indicate airway obstruction.</a:t>
            </a:r>
            <a:endParaRPr lang="en-US" altLang="ja-JP" dirty="0"/>
          </a:p>
          <a:p>
            <a:pPr lvl="1">
              <a:spcBef>
                <a:spcPct val="35000"/>
              </a:spcBef>
            </a:pPr>
            <a:r>
              <a:rPr lang="en-US" altLang="en-US" dirty="0"/>
              <a:t>Condition can progress from respiratory distress to failure at any time; reassess frequently.</a:t>
            </a:r>
          </a:p>
          <a:p>
            <a:pPr lvl="1">
              <a:spcBef>
                <a:spcPct val="35000"/>
              </a:spcBef>
            </a:pPr>
            <a:r>
              <a:rPr lang="en-US" altLang="en-US" dirty="0"/>
              <a:t>A child or infant needs supplemental oxygen.</a:t>
            </a:r>
          </a:p>
          <a:p>
            <a:pPr lvl="1">
              <a:spcBef>
                <a:spcPct val="35000"/>
              </a:spcBef>
            </a:pPr>
            <a:r>
              <a:rPr lang="en-US" altLang="en-US" dirty="0"/>
              <a:t>Assist ventilation with a bag-mask device and 100% oxygen.</a:t>
            </a:r>
          </a:p>
          <a:p>
            <a:pPr lvl="1">
              <a:spcBef>
                <a:spcPct val="35000"/>
              </a:spcBef>
            </a:pPr>
            <a:r>
              <a:rPr lang="en-US" altLang="en-US" dirty="0"/>
              <a:t>Allow patient to remain in a comfortable position.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Title 1"/>
          <p:cNvSpPr>
            <a:spLocks noGrp="1"/>
          </p:cNvSpPr>
          <p:nvPr>
            <p:ph type="title"/>
          </p:nvPr>
        </p:nvSpPr>
        <p:spPr/>
        <p:txBody>
          <a:bodyPr/>
          <a:lstStyle/>
          <a:p>
            <a:pPr>
              <a:lnSpc>
                <a:spcPct val="85000"/>
              </a:lnSpc>
              <a:defRPr/>
            </a:pPr>
            <a:r>
              <a:rPr lang="en-US" dirty="0">
                <a:cs typeface="+mj-cs"/>
              </a:rPr>
              <a:t>Airway Obstruction </a:t>
            </a:r>
            <a:r>
              <a:rPr lang="en-US" sz="2000" b="0" dirty="0">
                <a:cs typeface="+mj-cs"/>
              </a:rPr>
              <a:t>(1 of 9)</a:t>
            </a:r>
          </a:p>
        </p:txBody>
      </p:sp>
      <p:sp>
        <p:nvSpPr>
          <p:cNvPr id="105475" name="Content Placeholder 2"/>
          <p:cNvSpPr>
            <a:spLocks noGrp="1"/>
          </p:cNvSpPr>
          <p:nvPr>
            <p:ph type="body" idx="1"/>
          </p:nvPr>
        </p:nvSpPr>
        <p:spPr>
          <a:xfrm>
            <a:off x="6197600" y="1447800"/>
            <a:ext cx="50800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Children can obstruct airway with any object they can fit into their mouth.</a:t>
            </a:r>
          </a:p>
          <a:p>
            <a:pPr>
              <a:spcBef>
                <a:spcPct val="35000"/>
              </a:spcBef>
            </a:pPr>
            <a:r>
              <a:rPr lang="en-US" altLang="en-US" dirty="0"/>
              <a:t>In cases of trauma, teeth may have been dislodged into the airway.</a:t>
            </a:r>
          </a:p>
        </p:txBody>
      </p:sp>
      <p:sp>
        <p:nvSpPr>
          <p:cNvPr id="2" name="Rectangle 1"/>
          <p:cNvSpPr/>
          <p:nvPr/>
        </p:nvSpPr>
        <p:spPr>
          <a:xfrm>
            <a:off x="914400" y="4749105"/>
            <a:ext cx="5092700" cy="923330"/>
          </a:xfrm>
          <a:prstGeom prst="rect">
            <a:avLst/>
          </a:prstGeom>
        </p:spPr>
        <p:txBody>
          <a:bodyPr wrap="square">
            <a:spAutoFit/>
          </a:bodyPr>
          <a:lstStyle/>
          <a:p>
            <a:r>
              <a:rPr lang="en-US" b="1" dirty="0"/>
              <a:t>FIGURE 35-22 </a:t>
            </a:r>
            <a:r>
              <a:rPr lang="en-US" dirty="0"/>
              <a:t>Any number of objects can obstruct a</a:t>
            </a:r>
          </a:p>
          <a:p>
            <a:r>
              <a:rPr lang="en-US" dirty="0"/>
              <a:t>child’s airway, including batteries, coins, toys, buttons, and  candy.</a:t>
            </a:r>
          </a:p>
        </p:txBody>
      </p:sp>
      <p:sp>
        <p:nvSpPr>
          <p:cNvPr id="3" name="Rectangle 2"/>
          <p:cNvSpPr/>
          <p:nvPr/>
        </p:nvSpPr>
        <p:spPr>
          <a:xfrm>
            <a:off x="914400" y="5640169"/>
            <a:ext cx="3741730"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Photographed by Kimberly </a:t>
            </a:r>
            <a:r>
              <a:rPr lang="en-US" sz="1000" dirty="0" err="1">
                <a:latin typeface="Arial" panose="020B0604020202020204" pitchFamily="34" charset="0"/>
                <a:cs typeface="Arial" panose="020B0604020202020204" pitchFamily="34" charset="0"/>
              </a:rPr>
              <a:t>Potvin</a:t>
            </a:r>
            <a:r>
              <a:rPr lang="en-US" sz="1000" dirty="0">
                <a:latin typeface="Arial" panose="020B0604020202020204" pitchFamily="34" charset="0"/>
                <a:cs typeface="Arial" panose="020B0604020202020204" pitchFamily="34" charset="0"/>
              </a:rPr>
              <a:t>.</a:t>
            </a:r>
          </a:p>
        </p:txBody>
      </p:sp>
      <p:pic>
        <p:nvPicPr>
          <p:cNvPr id="4098" name="Picture 2" descr="A photo shows tiny toys, candy, a battery, buttons, and coin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1460500"/>
            <a:ext cx="5105400" cy="32567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Grp="1" noChangeArrowheads="1"/>
          </p:cNvSpPr>
          <p:nvPr>
            <p:ph type="title"/>
          </p:nvPr>
        </p:nvSpPr>
        <p:spPr/>
        <p:txBody>
          <a:bodyPr/>
          <a:lstStyle/>
          <a:p>
            <a:pPr>
              <a:lnSpc>
                <a:spcPct val="85000"/>
              </a:lnSpc>
              <a:defRPr/>
            </a:pPr>
            <a:r>
              <a:rPr lang="en-US" dirty="0">
                <a:cs typeface="+mj-cs"/>
              </a:rPr>
              <a:t>Airway Obstruction </a:t>
            </a:r>
            <a:r>
              <a:rPr lang="en-US" sz="2000" b="0" dirty="0">
                <a:cs typeface="+mj-cs"/>
              </a:rPr>
              <a:t>(2 of 9)</a:t>
            </a:r>
          </a:p>
        </p:txBody>
      </p:sp>
      <p:sp>
        <p:nvSpPr>
          <p:cNvPr id="106499" name="Rectangle 3"/>
          <p:cNvSpPr>
            <a:spLocks noGrp="1" noChangeArrowheads="1"/>
          </p:cNvSpPr>
          <p:nvPr>
            <p:ph type="body" idx="1"/>
          </p:nvPr>
        </p:nvSpPr>
        <p:spPr>
          <a:xfrm>
            <a:off x="925830" y="1490870"/>
            <a:ext cx="9869170" cy="4699047"/>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Blood, vomitus, or other secretions can cause severe airway obstruction.</a:t>
            </a:r>
          </a:p>
          <a:p>
            <a:pPr>
              <a:spcBef>
                <a:spcPct val="35000"/>
              </a:spcBef>
            </a:pPr>
            <a:r>
              <a:rPr lang="en-US" altLang="en-US" dirty="0"/>
              <a:t>Infections can cause obstruction.</a:t>
            </a:r>
          </a:p>
          <a:p>
            <a:pPr lvl="1">
              <a:spcBef>
                <a:spcPct val="35000"/>
              </a:spcBef>
            </a:pPr>
            <a:r>
              <a:rPr lang="en-US" altLang="en-US" dirty="0"/>
              <a:t>Infection should be considered if patient has congestion, fever, drooling, and cold symptoms.</a:t>
            </a:r>
          </a:p>
          <a:p>
            <a:pPr lvl="1">
              <a:spcBef>
                <a:spcPct val="35000"/>
              </a:spcBef>
            </a:pPr>
            <a:r>
              <a:rPr lang="en-US" altLang="en-US" dirty="0"/>
              <a:t>Croup is an infection in the airway below the level of the vocal cords.</a:t>
            </a:r>
          </a:p>
          <a:p>
            <a:pPr lvl="1">
              <a:spcBef>
                <a:spcPct val="35000"/>
              </a:spcBef>
            </a:pPr>
            <a:r>
              <a:rPr lang="en-US" altLang="en-US" dirty="0"/>
              <a:t>Epiglottitis is an infection of the soft tissue above the level of the vocal cords.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2"/>
          <p:cNvSpPr>
            <a:spLocks noGrp="1" noChangeArrowheads="1"/>
          </p:cNvSpPr>
          <p:nvPr>
            <p:ph type="title"/>
          </p:nvPr>
        </p:nvSpPr>
        <p:spPr/>
        <p:txBody>
          <a:bodyPr/>
          <a:lstStyle/>
          <a:p>
            <a:pPr>
              <a:lnSpc>
                <a:spcPct val="85000"/>
              </a:lnSpc>
              <a:defRPr/>
            </a:pPr>
            <a:r>
              <a:rPr lang="en-US" dirty="0">
                <a:cs typeface="+mj-cs"/>
              </a:rPr>
              <a:t>Airway Obstruction </a:t>
            </a:r>
            <a:r>
              <a:rPr lang="en-US" sz="2000" b="0" dirty="0">
                <a:cs typeface="+mj-cs"/>
              </a:rPr>
              <a:t>(3 of 9)</a:t>
            </a:r>
          </a:p>
        </p:txBody>
      </p:sp>
      <p:sp>
        <p:nvSpPr>
          <p:cNvPr id="2" name="Rectangle 1"/>
          <p:cNvSpPr/>
          <p:nvPr/>
        </p:nvSpPr>
        <p:spPr>
          <a:xfrm>
            <a:off x="3868738" y="5182285"/>
            <a:ext cx="4779962" cy="646331"/>
          </a:xfrm>
          <a:prstGeom prst="rect">
            <a:avLst/>
          </a:prstGeom>
        </p:spPr>
        <p:txBody>
          <a:bodyPr wrap="square">
            <a:spAutoFit/>
          </a:bodyPr>
          <a:lstStyle/>
          <a:p>
            <a:r>
              <a:rPr lang="en-US" b="1" dirty="0"/>
              <a:t>FIGURE 35-23 </a:t>
            </a:r>
            <a:r>
              <a:rPr lang="en-US" dirty="0"/>
              <a:t>Epiglottitis is an infection that can cause airway obstruction in pediatric patients.</a:t>
            </a:r>
          </a:p>
        </p:txBody>
      </p:sp>
      <p:sp>
        <p:nvSpPr>
          <p:cNvPr id="3" name="Rectangle 2"/>
          <p:cNvSpPr/>
          <p:nvPr/>
        </p:nvSpPr>
        <p:spPr>
          <a:xfrm>
            <a:off x="3861627" y="5836563"/>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5122" name="Picture 2" descr="A diagram shows a sagittal view of the respiratory passage of a young child. The epiglottis is swollen, and the airway has become narrowe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738" y="1632700"/>
            <a:ext cx="4456112" cy="359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2"/>
          <p:cNvSpPr>
            <a:spLocks noGrp="1" noChangeArrowheads="1"/>
          </p:cNvSpPr>
          <p:nvPr>
            <p:ph type="title"/>
          </p:nvPr>
        </p:nvSpPr>
        <p:spPr/>
        <p:txBody>
          <a:bodyPr/>
          <a:lstStyle/>
          <a:p>
            <a:pPr>
              <a:lnSpc>
                <a:spcPct val="85000"/>
              </a:lnSpc>
              <a:defRPr/>
            </a:pPr>
            <a:r>
              <a:rPr lang="en-US" dirty="0">
                <a:cs typeface="+mj-cs"/>
              </a:rPr>
              <a:t>Airway Obstruction </a:t>
            </a:r>
            <a:r>
              <a:rPr lang="en-US" sz="2000" b="0" dirty="0">
                <a:cs typeface="+mj-cs"/>
              </a:rPr>
              <a:t>(4 of 9)</a:t>
            </a:r>
          </a:p>
        </p:txBody>
      </p:sp>
      <p:sp>
        <p:nvSpPr>
          <p:cNvPr id="116739" name="Rectangle 3"/>
          <p:cNvSpPr>
            <a:spLocks noGrp="1" noChangeArrowheads="1"/>
          </p:cNvSpPr>
          <p:nvPr>
            <p:ph type="body" idx="1"/>
          </p:nvPr>
        </p:nvSpPr>
        <p:spPr/>
        <p:txBody>
          <a:bodyPr rIns="228600"/>
          <a:lstStyle/>
          <a:p>
            <a:pPr>
              <a:spcBef>
                <a:spcPct val="35000"/>
              </a:spcBef>
              <a:defRPr/>
            </a:pPr>
            <a:r>
              <a:rPr lang="en-US" dirty="0"/>
              <a:t>Obstruction by foreign object may involve upper or lower airway.</a:t>
            </a:r>
          </a:p>
          <a:p>
            <a:pPr lvl="1">
              <a:spcBef>
                <a:spcPts val="840"/>
              </a:spcBef>
              <a:defRPr/>
            </a:pPr>
            <a:r>
              <a:rPr lang="en-US" dirty="0"/>
              <a:t>May be partial or complete</a:t>
            </a:r>
          </a:p>
          <a:p>
            <a:pPr lvl="1">
              <a:spcBef>
                <a:spcPts val="840"/>
              </a:spcBef>
              <a:defRPr/>
            </a:pPr>
            <a:r>
              <a:rPr lang="en-US" dirty="0"/>
              <a:t>Signs and symptoms associated with partial upper airway obstruction include decreased breath sounds and stridor.</a:t>
            </a:r>
          </a:p>
          <a:p>
            <a:pPr lvl="1">
              <a:spcBef>
                <a:spcPts val="840"/>
              </a:spcBef>
              <a:defRPr/>
            </a:pPr>
            <a:r>
              <a:rPr lang="en-US" dirty="0"/>
              <a:t>Signs and symptoms of lower airway obstruction include wheezing and/or crackles.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Title 1"/>
          <p:cNvSpPr>
            <a:spLocks noGrp="1"/>
          </p:cNvSpPr>
          <p:nvPr>
            <p:ph type="title"/>
          </p:nvPr>
        </p:nvSpPr>
        <p:spPr/>
        <p:txBody>
          <a:bodyPr/>
          <a:lstStyle/>
          <a:p>
            <a:pPr>
              <a:lnSpc>
                <a:spcPct val="85000"/>
              </a:lnSpc>
              <a:defRPr/>
            </a:pPr>
            <a:r>
              <a:rPr lang="en-US" dirty="0">
                <a:cs typeface="+mj-cs"/>
              </a:rPr>
              <a:t>Airway Obstruction </a:t>
            </a:r>
            <a:r>
              <a:rPr lang="en-US" sz="2000" b="0" dirty="0">
                <a:cs typeface="+mj-cs"/>
              </a:rPr>
              <a:t>(5 of 9)</a:t>
            </a:r>
          </a:p>
        </p:txBody>
      </p:sp>
      <p:sp>
        <p:nvSpPr>
          <p:cNvPr id="10957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Best way to auscultate breath sounds in pediatric patient is to listen to both sides of the chest at armpit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ChangeArrowheads="1"/>
          </p:cNvSpPr>
          <p:nvPr>
            <p:ph type="title"/>
          </p:nvPr>
        </p:nvSpPr>
        <p:spPr/>
        <p:txBody>
          <a:bodyPr/>
          <a:lstStyle/>
          <a:p>
            <a:pPr>
              <a:lnSpc>
                <a:spcPct val="85000"/>
              </a:lnSpc>
              <a:defRPr/>
            </a:pPr>
            <a:r>
              <a:rPr lang="en-US" dirty="0">
                <a:cs typeface="+mj-cs"/>
              </a:rPr>
              <a:t>Airway Obstruction </a:t>
            </a:r>
            <a:r>
              <a:rPr lang="en-US" sz="2000" b="0" dirty="0">
                <a:cs typeface="+mj-cs"/>
              </a:rPr>
              <a:t>(6 of 9)</a:t>
            </a:r>
          </a:p>
        </p:txBody>
      </p:sp>
      <p:sp>
        <p:nvSpPr>
          <p:cNvPr id="11059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Immediately begin treatment of airway obstruction.</a:t>
            </a:r>
          </a:p>
          <a:p>
            <a:pPr lvl="1">
              <a:spcBef>
                <a:spcPts val="840"/>
              </a:spcBef>
            </a:pPr>
            <a:r>
              <a:rPr lang="en-US" altLang="en-US" dirty="0"/>
              <a:t>Encourage coughing to clear airway when patient is conscious and forcibly coughing.</a:t>
            </a:r>
          </a:p>
          <a:p>
            <a:pPr lvl="2">
              <a:spcBef>
                <a:spcPts val="840"/>
              </a:spcBef>
            </a:pPr>
            <a:r>
              <a:rPr lang="en-US" altLang="en-US" sz="2000" dirty="0"/>
              <a:t>If this does not remove the object, do not intervene except to provide oxygen.</a:t>
            </a:r>
          </a:p>
          <a:p>
            <a:pPr lvl="2">
              <a:spcBef>
                <a:spcPts val="840"/>
              </a:spcBef>
            </a:pPr>
            <a:r>
              <a:rPr lang="en-US" altLang="en-US" sz="2000" dirty="0"/>
              <a:t>Allow patient to remain in whatever position is most comfortable.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2"/>
          <p:cNvSpPr>
            <a:spLocks noGrp="1" noChangeArrowheads="1"/>
          </p:cNvSpPr>
          <p:nvPr>
            <p:ph type="title"/>
          </p:nvPr>
        </p:nvSpPr>
        <p:spPr/>
        <p:txBody>
          <a:bodyPr/>
          <a:lstStyle/>
          <a:p>
            <a:pPr>
              <a:lnSpc>
                <a:spcPct val="85000"/>
              </a:lnSpc>
              <a:defRPr/>
            </a:pPr>
            <a:r>
              <a:rPr lang="en-US" dirty="0">
                <a:cs typeface="+mj-cs"/>
              </a:rPr>
              <a:t>Airway Obstruction </a:t>
            </a:r>
            <a:r>
              <a:rPr lang="en-US" sz="2000" b="0" dirty="0">
                <a:cs typeface="+mj-cs"/>
              </a:rPr>
              <a:t>(7 of 9)</a:t>
            </a:r>
          </a:p>
        </p:txBody>
      </p:sp>
      <p:sp>
        <p:nvSpPr>
          <p:cNvPr id="11161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If you see signs of a severe airway obstruction, attempt to clear the airway immediately.</a:t>
            </a:r>
          </a:p>
          <a:p>
            <a:pPr lvl="1">
              <a:spcBef>
                <a:spcPct val="35000"/>
              </a:spcBef>
            </a:pPr>
            <a:r>
              <a:rPr lang="en-US" altLang="en-US" dirty="0"/>
              <a:t>Ineffective cough (no sound)</a:t>
            </a:r>
          </a:p>
          <a:p>
            <a:pPr lvl="1">
              <a:spcBef>
                <a:spcPct val="35000"/>
              </a:spcBef>
            </a:pPr>
            <a:r>
              <a:rPr lang="en-US" altLang="en-US" dirty="0"/>
              <a:t>Inability to speak or cry </a:t>
            </a:r>
          </a:p>
          <a:p>
            <a:pPr lvl="1">
              <a:spcBef>
                <a:spcPct val="35000"/>
              </a:spcBef>
            </a:pPr>
            <a:r>
              <a:rPr lang="en-US" altLang="en-US" dirty="0"/>
              <a:t>Increasing respiratory difficulty, with stridor</a:t>
            </a:r>
          </a:p>
          <a:p>
            <a:pPr lvl="1">
              <a:spcBef>
                <a:spcPct val="35000"/>
              </a:spcBef>
            </a:pPr>
            <a:r>
              <a:rPr lang="en-US" altLang="en-US" dirty="0"/>
              <a:t>Cyanosis</a:t>
            </a:r>
          </a:p>
          <a:p>
            <a:pPr lvl="1">
              <a:spcBef>
                <a:spcPct val="35000"/>
              </a:spcBef>
            </a:pPr>
            <a:r>
              <a:rPr lang="en-US" altLang="en-US" dirty="0"/>
              <a:t>Loss of consciousness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p:cNvSpPr>
            <a:spLocks noGrp="1" noChangeArrowheads="1"/>
          </p:cNvSpPr>
          <p:nvPr>
            <p:ph type="title"/>
          </p:nvPr>
        </p:nvSpPr>
        <p:spPr/>
        <p:txBody>
          <a:bodyPr/>
          <a:lstStyle/>
          <a:p>
            <a:pPr>
              <a:lnSpc>
                <a:spcPct val="85000"/>
              </a:lnSpc>
              <a:defRPr/>
            </a:pPr>
            <a:r>
              <a:rPr lang="en-US" dirty="0">
                <a:cs typeface="+mj-cs"/>
              </a:rPr>
              <a:t>Airway Obstruction </a:t>
            </a:r>
            <a:r>
              <a:rPr lang="en-US" sz="2000" b="0" dirty="0">
                <a:cs typeface="+mj-cs"/>
              </a:rPr>
              <a:t>(8 of 9)</a:t>
            </a:r>
          </a:p>
        </p:txBody>
      </p:sp>
      <p:sp>
        <p:nvSpPr>
          <p:cNvPr id="11264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r>
              <a:rPr lang="en-US" altLang="en-US" dirty="0"/>
              <a:t>If an infant is conscious with a complete airway obstruction, perform up to five back blows followed by chest thrusts.</a:t>
            </a:r>
          </a:p>
          <a:p>
            <a:r>
              <a:rPr lang="en-US" altLang="en-US" dirty="0"/>
              <a:t>If a child is conscious with a complete airway obstruction, perform abdominal thrusts (Heimlich maneuver). </a:t>
            </a:r>
          </a:p>
          <a:p>
            <a:endParaRPr lang="en-US" altLang="en-US" dirty="0"/>
          </a:p>
          <a:p>
            <a:pPr marL="457200" lvl="1" indent="0">
              <a:buNone/>
            </a:pPr>
            <a:r>
              <a:rPr lang="en-US" alt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477</TotalTime>
  <Words>28253</Words>
  <Application>Microsoft Macintosh PowerPoint</Application>
  <PresentationFormat>Widescreen</PresentationFormat>
  <Paragraphs>3161</Paragraphs>
  <Slides>260</Slides>
  <Notes>230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260</vt:i4>
      </vt:variant>
    </vt:vector>
  </HeadingPairs>
  <TitlesOfParts>
    <vt:vector size="265" baseType="lpstr">
      <vt:lpstr>Arial</vt:lpstr>
      <vt:lpstr>Calibri</vt:lpstr>
      <vt:lpstr>Times New Roman</vt:lpstr>
      <vt:lpstr>Wingdings</vt:lpstr>
      <vt:lpstr>Educational subjects 16x9</vt:lpstr>
      <vt:lpstr>Pediatric Emergencies</vt:lpstr>
      <vt:lpstr>National EMS Education Standard Competencies (1 of 10)</vt:lpstr>
      <vt:lpstr>National EMS Education Standard Competencies (2 of 10)</vt:lpstr>
      <vt:lpstr>National EMS Education Standard Competencies (3 of 10)</vt:lpstr>
      <vt:lpstr>National EMS Education Standard Competencies (4 of 10)</vt:lpstr>
      <vt:lpstr>National EMS Education Standard Competencies (5 of 10)</vt:lpstr>
      <vt:lpstr>National EMS Education Standard Competencies (6 of 10)</vt:lpstr>
      <vt:lpstr>National EMS Education Standard Competencies (7 of 10)</vt:lpstr>
      <vt:lpstr>National EMS Education Standard Competencies (8 of 10)</vt:lpstr>
      <vt:lpstr>National EMS Education Standard Competencies (9 of 10)</vt:lpstr>
      <vt:lpstr>National EMS Education Standard Competencies (10 of 10)</vt:lpstr>
      <vt:lpstr>Introduction (1 of 2)</vt:lpstr>
      <vt:lpstr>Introduction (2 of 2)</vt:lpstr>
      <vt:lpstr>Communication With the Patient and the Family</vt:lpstr>
      <vt:lpstr>Growth and Development</vt:lpstr>
      <vt:lpstr>The Infant (1 of 5)</vt:lpstr>
      <vt:lpstr>The Infant (2 of 5)</vt:lpstr>
      <vt:lpstr>The Infant (3 of 5)</vt:lpstr>
      <vt:lpstr>The Infant (4 of 5)</vt:lpstr>
      <vt:lpstr>The Infant (5 of 5)</vt:lpstr>
      <vt:lpstr>The Toddler (1 of 2)</vt:lpstr>
      <vt:lpstr>The Toddler (2 of 2)</vt:lpstr>
      <vt:lpstr>The Preschool-Age Child (1 of 3)</vt:lpstr>
      <vt:lpstr>The Preschool-Age Child (2 of 3)</vt:lpstr>
      <vt:lpstr>The Preschool-Age Child (3 of 3)</vt:lpstr>
      <vt:lpstr>School-Age Years (1 of 3)</vt:lpstr>
      <vt:lpstr>School-Age Years (2 of 3)</vt:lpstr>
      <vt:lpstr>School-Age Years (3 of 3)</vt:lpstr>
      <vt:lpstr>Adolescents (1 of 4)</vt:lpstr>
      <vt:lpstr>Adolescents (2 of 4)</vt:lpstr>
      <vt:lpstr>Adolescents (3 of 4)</vt:lpstr>
      <vt:lpstr>Adolescents (4 of 4)</vt:lpstr>
      <vt:lpstr>Anatomy and Physiology</vt:lpstr>
      <vt:lpstr>The Respiratory System (1 of 7)</vt:lpstr>
      <vt:lpstr>The Respiratory System (2 of 7)</vt:lpstr>
      <vt:lpstr>The Respiratory System (3 of 7)</vt:lpstr>
      <vt:lpstr>The Respiratory System (4 of 7)</vt:lpstr>
      <vt:lpstr>The Respiratory System (5 of 7)</vt:lpstr>
      <vt:lpstr>The Respiratory System (6 of 7)</vt:lpstr>
      <vt:lpstr>The Respiratory System (7 of 7)</vt:lpstr>
      <vt:lpstr>The Circulatory System (1 of 2)</vt:lpstr>
      <vt:lpstr>The Circulatory System (2 of 2)</vt:lpstr>
      <vt:lpstr>The Nervous System (1 of 2)</vt:lpstr>
      <vt:lpstr>The Nervous System (2 of 2)</vt:lpstr>
      <vt:lpstr>The Gastrointestinal System</vt:lpstr>
      <vt:lpstr>The Musculoskeletal System (1 of 3)</vt:lpstr>
      <vt:lpstr>The Musculoskeletal System (2 of 3)</vt:lpstr>
      <vt:lpstr>The Musculoskeletal System (3 of 3)</vt:lpstr>
      <vt:lpstr>The Integumentary System</vt:lpstr>
      <vt:lpstr>Scene Size-up (1 of 2)</vt:lpstr>
      <vt:lpstr>Scene Size-up (2 of 2)</vt:lpstr>
      <vt:lpstr>Primary Assessment (1 of 18)</vt:lpstr>
      <vt:lpstr>Primary Assessment (2 of 18)</vt:lpstr>
      <vt:lpstr>Primary Assessment (3 of 18)</vt:lpstr>
      <vt:lpstr>Primary Assessment (4 of 18)</vt:lpstr>
      <vt:lpstr>Primary Assessment (5 of 18)</vt:lpstr>
      <vt:lpstr>Primary Assessment (6 of 18)</vt:lpstr>
      <vt:lpstr>Primary Assessment (7 of 18)</vt:lpstr>
      <vt:lpstr>Primary Assessment (8 of 18)</vt:lpstr>
      <vt:lpstr>Primary Assessment (9 of 18)</vt:lpstr>
      <vt:lpstr>Primary Assessment (10 of 18)</vt:lpstr>
      <vt:lpstr>Primary Assessment (11 of 18)</vt:lpstr>
      <vt:lpstr>Primary Assessment (12 of 18)</vt:lpstr>
      <vt:lpstr>Primary Assessment (13 of 18)</vt:lpstr>
      <vt:lpstr>Primary Assessment (14 of 18)</vt:lpstr>
      <vt:lpstr>Primary Assessment (15 of 18)</vt:lpstr>
      <vt:lpstr>Primary Assessment (16 of 18)</vt:lpstr>
      <vt:lpstr>Primary Assessment (17 of 18)</vt:lpstr>
      <vt:lpstr>Primary Assessment (18 of 18)</vt:lpstr>
      <vt:lpstr>History Taking (1 of 4)</vt:lpstr>
      <vt:lpstr>History Taking (2 of 4)</vt:lpstr>
      <vt:lpstr>History Taking (3 of 4)</vt:lpstr>
      <vt:lpstr>History Taking (4 of 4)</vt:lpstr>
      <vt:lpstr>Secondary Assessment (1 of 11)</vt:lpstr>
      <vt:lpstr>Secondary Assessment (2 of 11)</vt:lpstr>
      <vt:lpstr>Secondary Assessment (3 of 11)</vt:lpstr>
      <vt:lpstr>Secondary Assessment (4 of 11)</vt:lpstr>
      <vt:lpstr>Secondary Assessment (5 of 11)</vt:lpstr>
      <vt:lpstr>Secondary Assessment (6 of 11)</vt:lpstr>
      <vt:lpstr>Secondary Assessment (7 of 11)</vt:lpstr>
      <vt:lpstr>Secondary Assessment (8 of 11)</vt:lpstr>
      <vt:lpstr>Secondary Assessment (9 of 11)</vt:lpstr>
      <vt:lpstr>Secondary Assessment (10 of 11)</vt:lpstr>
      <vt:lpstr>Secondary Assessment (11 of 11)</vt:lpstr>
      <vt:lpstr>Reassessment (1 of 2)</vt:lpstr>
      <vt:lpstr>Reassessment (2 of 2)</vt:lpstr>
      <vt:lpstr>Respiratory Emergencies and Management (1 of 5)</vt:lpstr>
      <vt:lpstr>Respiratory Emergencies and Management (2 of 5)</vt:lpstr>
      <vt:lpstr>Respiratory Emergencies and Management (3 of 5)</vt:lpstr>
      <vt:lpstr>Respiratory Emergencies and Management (4 of 5)</vt:lpstr>
      <vt:lpstr>Respiratory Emergencies and Management (5 of 5)</vt:lpstr>
      <vt:lpstr>Airway Obstruction (1 of 9)</vt:lpstr>
      <vt:lpstr>Airway Obstruction (2 of 9)</vt:lpstr>
      <vt:lpstr>Airway Obstruction (3 of 9)</vt:lpstr>
      <vt:lpstr>Airway Obstruction (4 of 9)</vt:lpstr>
      <vt:lpstr>Airway Obstruction (5 of 9)</vt:lpstr>
      <vt:lpstr>Airway Obstruction (6 of 9)</vt:lpstr>
      <vt:lpstr>Airway Obstruction (7 of 9)</vt:lpstr>
      <vt:lpstr>Airway Obstruction (8 of 9)</vt:lpstr>
      <vt:lpstr>Airway Obstruction (9 of 9)</vt:lpstr>
      <vt:lpstr>Asthma (1 of 3)</vt:lpstr>
      <vt:lpstr>Asthma (2 of 3)</vt:lpstr>
      <vt:lpstr>Asthma (3 of 3)</vt:lpstr>
      <vt:lpstr>Pneumonia (1 of 3)</vt:lpstr>
      <vt:lpstr>Pneumonia (2 of 3)</vt:lpstr>
      <vt:lpstr>Pneumonia (3 of 3)</vt:lpstr>
      <vt:lpstr>Croup (1 of 2)</vt:lpstr>
      <vt:lpstr>Croup (2 of 2)</vt:lpstr>
      <vt:lpstr>Epiglottitis </vt:lpstr>
      <vt:lpstr>Bronchiolitis (1 of 3)</vt:lpstr>
      <vt:lpstr>Bronchiolitis (2 of 3)</vt:lpstr>
      <vt:lpstr>Bronchiolitis (3 of 3)</vt:lpstr>
      <vt:lpstr>Pertussis (1 of 2)</vt:lpstr>
      <vt:lpstr>Pertussis (2 of 2)</vt:lpstr>
      <vt:lpstr>Airway Adjuncts (1 of 4)</vt:lpstr>
      <vt:lpstr>Airway Adjuncts (2 of 4)</vt:lpstr>
      <vt:lpstr>Airway Adjuncts (3 of 4)</vt:lpstr>
      <vt:lpstr>Airway Adjuncts (4 of 4)</vt:lpstr>
      <vt:lpstr>Oxygen Delivery Devices (1 of 9)</vt:lpstr>
      <vt:lpstr>Oxygen Delivery Devices (2 of 9)</vt:lpstr>
      <vt:lpstr>Oxygen Delivery Devices (3 of 9)</vt:lpstr>
      <vt:lpstr>Oxygen Delivery Devices (4 of 9)</vt:lpstr>
      <vt:lpstr>Oxygen Delivery Devices (5 of 9)</vt:lpstr>
      <vt:lpstr>Oxygen Delivery Devices (6 of 9)</vt:lpstr>
      <vt:lpstr>Oxygen Delivery Devices (7 of 9)</vt:lpstr>
      <vt:lpstr>Oxygen Delivery Devices (8 of 9)</vt:lpstr>
      <vt:lpstr>Oxygen Delivery Devices (9 of 9)</vt:lpstr>
      <vt:lpstr>Cardiopulmonary Arrest</vt:lpstr>
      <vt:lpstr>Shock (1 of 10)</vt:lpstr>
      <vt:lpstr>Shock (2 of 10)</vt:lpstr>
      <vt:lpstr>Shock (3 of 10)</vt:lpstr>
      <vt:lpstr>Shock (4 of 10)</vt:lpstr>
      <vt:lpstr>Shock (5 of 10)</vt:lpstr>
      <vt:lpstr>Shock (6 of 10)</vt:lpstr>
      <vt:lpstr>Shock (7 of 10)</vt:lpstr>
      <vt:lpstr>Shock (8 of 10)</vt:lpstr>
      <vt:lpstr>Shock (9 of 10)</vt:lpstr>
      <vt:lpstr>Shock (10 of 10)</vt:lpstr>
      <vt:lpstr>Bleeding Disorders</vt:lpstr>
      <vt:lpstr>Altered Mental Status (1 of 2)</vt:lpstr>
      <vt:lpstr>Altered Mental Status (2 of 2)</vt:lpstr>
      <vt:lpstr>Seizures (1 of 6)</vt:lpstr>
      <vt:lpstr>Seizures (2 of 6)</vt:lpstr>
      <vt:lpstr>Seizures (3 of 6)</vt:lpstr>
      <vt:lpstr>Seizures (4 of 6)</vt:lpstr>
      <vt:lpstr>Seizures (5 of 6)</vt:lpstr>
      <vt:lpstr>Seizures (6 of 6)</vt:lpstr>
      <vt:lpstr>Meningitis (1 of 7)</vt:lpstr>
      <vt:lpstr>Meningitis (2 of 7)</vt:lpstr>
      <vt:lpstr>Meningitis (3 of 7)</vt:lpstr>
      <vt:lpstr>Meningitis (4 of 7)</vt:lpstr>
      <vt:lpstr>Meningitis (5 of 7)</vt:lpstr>
      <vt:lpstr>Meningitis (6 of 7)</vt:lpstr>
      <vt:lpstr>Meningitis (7 of 7)</vt:lpstr>
      <vt:lpstr>Gastrointestinal Emergencies and Management (1 of 3)</vt:lpstr>
      <vt:lpstr>Gastrointestinal Emergencies and Management (2 of 3)</vt:lpstr>
      <vt:lpstr>Gastrointestinal Emergencies and Management (3 of 3)</vt:lpstr>
      <vt:lpstr>Poisoning Emergencies and Management (1 of 4)</vt:lpstr>
      <vt:lpstr>Poisoning Emergencies and Management (2 of 4)</vt:lpstr>
      <vt:lpstr>Poisoning Emergencies and Management (3 of 4)</vt:lpstr>
      <vt:lpstr>Poisoning Emergencies and Management (4 of 4)</vt:lpstr>
      <vt:lpstr>Dehydration Emergencies and Management (1 of 3)</vt:lpstr>
      <vt:lpstr>Dehydration Emergencies and Management (2 of 3)</vt:lpstr>
      <vt:lpstr>Dehydration Emergencies and Management (3 of 3)</vt:lpstr>
      <vt:lpstr>Fever Emergencies and Management (1 of 4)</vt:lpstr>
      <vt:lpstr>Fever Emergencies and Management (2 of 4)</vt:lpstr>
      <vt:lpstr>Fever Emergencies and Management (3 of 4)</vt:lpstr>
      <vt:lpstr>Fever Emergencies and Management (4 of 4)</vt:lpstr>
      <vt:lpstr>Febrile Seizures (1 of 2)</vt:lpstr>
      <vt:lpstr>Febrile Seizures (2 of 2)</vt:lpstr>
      <vt:lpstr>Drowning Emergencies and Management (1 of 3)</vt:lpstr>
      <vt:lpstr>Drowning Emergencies and Management (2 of 3)</vt:lpstr>
      <vt:lpstr>Drowning Emergencies and Management (3 of 3)</vt:lpstr>
      <vt:lpstr>Pediatric Trauma Emergencies and Management</vt:lpstr>
      <vt:lpstr>Physical Differences</vt:lpstr>
      <vt:lpstr>Psychological Differences</vt:lpstr>
      <vt:lpstr>Injury Patterns (1 of 2)</vt:lpstr>
      <vt:lpstr>Injury Patterns (2 of 2)</vt:lpstr>
      <vt:lpstr>Injuries to Specific Body Systems (1 of 13)</vt:lpstr>
      <vt:lpstr>Injuries to Specific Body Systems (2 of 13)</vt:lpstr>
      <vt:lpstr>Injuries to Specific Body Systems (3 of 13)</vt:lpstr>
      <vt:lpstr>Injuries to Specific Body Systems (4 of 13)</vt:lpstr>
      <vt:lpstr>Injuries to Specific Body Systems (5 of 13)</vt:lpstr>
      <vt:lpstr>Injuries to Specific Body Systems (6 of 13)</vt:lpstr>
      <vt:lpstr>Injuries to Specific Body Systems (7 of 13)</vt:lpstr>
      <vt:lpstr>Injuries to Specific Body Systems (8 of 13)</vt:lpstr>
      <vt:lpstr>Injuries to Specific Body Systems (9 of 13)</vt:lpstr>
      <vt:lpstr>Injuries to Specific Body Systems (10 of 13)</vt:lpstr>
      <vt:lpstr>Injuries to Specific Body Systems (11 of 13)</vt:lpstr>
      <vt:lpstr>Injuries to Specific Body Systems (12 of 13)</vt:lpstr>
      <vt:lpstr>Injuries to Specific Body Systems (13 of 13)</vt:lpstr>
      <vt:lpstr>Disaster Management (1 of 4)</vt:lpstr>
      <vt:lpstr>Disaster Management (2 of 4)</vt:lpstr>
      <vt:lpstr>Disaster Management (3 of 4)</vt:lpstr>
      <vt:lpstr>Disaster Management (4 of 4)</vt:lpstr>
      <vt:lpstr>Child Abuse and Neglect</vt:lpstr>
      <vt:lpstr>Signs of Abuse (1 of 10)</vt:lpstr>
      <vt:lpstr>Signs of Abuse (2 of 10)</vt:lpstr>
      <vt:lpstr>Signs of Abuse (3 of 10)</vt:lpstr>
      <vt:lpstr>Signs of Abuse (4 of 10)</vt:lpstr>
      <vt:lpstr>Signs of Abuse (5 of 10)</vt:lpstr>
      <vt:lpstr>Signs of Abuse (6 of 10)</vt:lpstr>
      <vt:lpstr>Signs of Abuse (7 of 10)</vt:lpstr>
      <vt:lpstr>Signs of Abuse (8 of 10)</vt:lpstr>
      <vt:lpstr>Signs of Abuse (9 of 10)</vt:lpstr>
      <vt:lpstr>Signs of Abuse (10 of 10)</vt:lpstr>
      <vt:lpstr>Symptoms and Other Indicators of Abuse (1 of 2)</vt:lpstr>
      <vt:lpstr>Symptoms and Other Indicators of Abuse (2 of 2)</vt:lpstr>
      <vt:lpstr>Sexual Abuse (1 of 3)</vt:lpstr>
      <vt:lpstr>Sexual Abuse (2 of 3)</vt:lpstr>
      <vt:lpstr>Sexual Abuse (3 of 3)</vt:lpstr>
      <vt:lpstr>Sudden Unexpected Infant Death (1 of 2)</vt:lpstr>
      <vt:lpstr>Sudden Unexpected Infant Death Syndrome (2 of 2)</vt:lpstr>
      <vt:lpstr>Sudden Infant Death Syndrome (1 of 2)</vt:lpstr>
      <vt:lpstr>Sudden Infant Death Syndrome (2 of 2)</vt:lpstr>
      <vt:lpstr>Patient Assessment and Management (1 of 4)</vt:lpstr>
      <vt:lpstr>Patient Assessment and Management (2 of 4)</vt:lpstr>
      <vt:lpstr>Patient Assessment and Management (3 of 4)</vt:lpstr>
      <vt:lpstr>Patient Assessment and Management (4 of 4)</vt:lpstr>
      <vt:lpstr>Scene Assessment</vt:lpstr>
      <vt:lpstr>Communication and Support of the Family</vt:lpstr>
      <vt:lpstr>Death of a Child (1 of 5)</vt:lpstr>
      <vt:lpstr>Death of a Child (2 of 5)</vt:lpstr>
      <vt:lpstr>Death of a Child (3 of 5)</vt:lpstr>
      <vt:lpstr>Death of a Child (4 of 5)</vt:lpstr>
      <vt:lpstr>Death of a Child (5 of 5)</vt:lpstr>
      <vt:lpstr>Apparent Life-Threatening Event (1 of 2)</vt:lpstr>
      <vt:lpstr>Apparent Life-Threatening Event (2 of 2)</vt:lpstr>
      <vt:lpstr>Brief Unresolved Unexplained Event</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 (1 of 2)</vt:lpstr>
      <vt:lpstr>Review (2 of 2)</vt:lpstr>
      <vt:lpstr>Review</vt:lpstr>
      <vt:lpstr>Review</vt:lpstr>
      <vt:lpstr>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79</cp:revision>
  <dcterms:created xsi:type="dcterms:W3CDTF">2019-03-08T18:11:57Z</dcterms:created>
  <dcterms:modified xsi:type="dcterms:W3CDTF">2021-01-04T19:39:58Z</dcterms:modified>
</cp:coreProperties>
</file>